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9"/>
  </p:notesMasterIdLst>
  <p:sldIdLst>
    <p:sldId id="256" r:id="rId2"/>
    <p:sldId id="4151" r:id="rId3"/>
    <p:sldId id="4112" r:id="rId4"/>
    <p:sldId id="4157" r:id="rId5"/>
    <p:sldId id="4158" r:id="rId6"/>
    <p:sldId id="4159" r:id="rId7"/>
    <p:sldId id="4165" r:id="rId8"/>
    <p:sldId id="4160" r:id="rId9"/>
    <p:sldId id="4153" r:id="rId10"/>
    <p:sldId id="4155" r:id="rId11"/>
    <p:sldId id="4113" r:id="rId12"/>
    <p:sldId id="4161" r:id="rId13"/>
    <p:sldId id="4162" r:id="rId14"/>
    <p:sldId id="4163" r:id="rId15"/>
    <p:sldId id="4164" r:id="rId16"/>
    <p:sldId id="4148" r:id="rId17"/>
    <p:sldId id="30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34" autoAdjust="0"/>
    <p:restoredTop sz="94660"/>
  </p:normalViewPr>
  <p:slideViewPr>
    <p:cSldViewPr snapToGrid="0">
      <p:cViewPr varScale="1">
        <p:scale>
          <a:sx n="63" d="100"/>
          <a:sy n="63" d="100"/>
        </p:scale>
        <p:origin x="812" y="56"/>
      </p:cViewPr>
      <p:guideLst/>
    </p:cSldViewPr>
  </p:slideViewPr>
  <p:notesTextViewPr>
    <p:cViewPr>
      <p:scale>
        <a:sx n="1" d="1"/>
        <a:sy n="1" d="1"/>
      </p:scale>
      <p:origin x="0" y="0"/>
    </p:cViewPr>
  </p:notesTextViewPr>
  <p:sorterViewPr>
    <p:cViewPr varScale="1">
      <p:scale>
        <a:sx n="1" d="1"/>
        <a:sy n="1" d="1"/>
      </p:scale>
      <p:origin x="0" y="-1392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viewProps" Target="view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notesMaster" Target="notesMasters/notesMaster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37C2ED-745D-4989-AB30-4FC17C6289A7}" type="datetimeFigureOut">
              <a:rPr lang="en-US" smtClean="0"/>
              <a:t>11/18/2024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D01BEF-7094-4945-A075-179FBDB7559D}" type="slidenum">
              <a:rPr lang="en-US" smtClean="0"/>
              <a:t>‹#›</a:t>
            </a:fld>
            <a:endParaRPr lang="en-US"/>
          </a:p>
        </p:txBody>
      </p:sp>
    </p:spTree>
    <p:extLst>
      <p:ext uri="{BB962C8B-B14F-4D97-AF65-F5344CB8AC3E}">
        <p14:creationId xmlns:p14="http://schemas.microsoft.com/office/powerpoint/2010/main" val="628614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82ED29A-8822-4ADC-A01F-078F08E02B2A}"/>
              </a:ext>
            </a:extLst>
          </p:cNvPr>
          <p:cNvSpPr>
            <a:spLocks noGrp="1"/>
          </p:cNvSpPr>
          <p:nvPr>
            <p:ph type="dt" sz="half" idx="10"/>
          </p:nvPr>
        </p:nvSpPr>
        <p:spPr>
          <a:xfrm>
            <a:off x="215348" y="6469446"/>
            <a:ext cx="2743200" cy="365125"/>
          </a:xfrm>
        </p:spPr>
        <p:txBody>
          <a:bodyPr/>
          <a:lstStyle/>
          <a:p>
            <a:fld id="{FF3858DD-AD30-419F-85A9-C2F081B875DF}" type="datetime1">
              <a:rPr lang="en-US" smtClean="0"/>
              <a:t>11/18/2024</a:t>
            </a:fld>
            <a:endParaRPr lang="en-US"/>
          </a:p>
        </p:txBody>
      </p:sp>
      <p:sp>
        <p:nvSpPr>
          <p:cNvPr id="5" name="Footer Placeholder 4">
            <a:extLst>
              <a:ext uri="{FF2B5EF4-FFF2-40B4-BE49-F238E27FC236}">
                <a16:creationId xmlns:a16="http://schemas.microsoft.com/office/drawing/2014/main" id="{316543CD-518E-481D-B397-060658745F52}"/>
              </a:ext>
            </a:extLst>
          </p:cNvPr>
          <p:cNvSpPr>
            <a:spLocks noGrp="1"/>
          </p:cNvSpPr>
          <p:nvPr>
            <p:ph type="ftr" sz="quarter" idx="11"/>
          </p:nvPr>
        </p:nvSpPr>
        <p:spPr>
          <a:xfrm>
            <a:off x="3901966" y="6467037"/>
            <a:ext cx="4114800" cy="365125"/>
          </a:xfrm>
        </p:spPr>
        <p:txBody>
          <a:bodyPr/>
          <a:lstStyle/>
          <a:p>
            <a:endParaRPr lang="en-US"/>
          </a:p>
        </p:txBody>
      </p:sp>
      <p:sp>
        <p:nvSpPr>
          <p:cNvPr id="6" name="Slide Number Placeholder 5">
            <a:extLst>
              <a:ext uri="{FF2B5EF4-FFF2-40B4-BE49-F238E27FC236}">
                <a16:creationId xmlns:a16="http://schemas.microsoft.com/office/drawing/2014/main" id="{9C054DEA-54DA-4440-91A5-29B46DD191A9}"/>
              </a:ext>
            </a:extLst>
          </p:cNvPr>
          <p:cNvSpPr>
            <a:spLocks noGrp="1"/>
          </p:cNvSpPr>
          <p:nvPr>
            <p:ph type="sldNum" sz="quarter" idx="12"/>
          </p:nvPr>
        </p:nvSpPr>
        <p:spPr>
          <a:xfrm>
            <a:off x="9233452" y="6467036"/>
            <a:ext cx="2743200" cy="365125"/>
          </a:xfrm>
        </p:spPr>
        <p:txBody>
          <a:bodyPr/>
          <a:lstStyle/>
          <a:p>
            <a:fld id="{44A990BC-7DBC-42CB-A11A-53C1B6A9FAC1}" type="slidenum">
              <a:rPr lang="en-US" smtClean="0"/>
              <a:t>‹#›</a:t>
            </a:fld>
            <a:endParaRPr lang="en-US"/>
          </a:p>
        </p:txBody>
      </p:sp>
    </p:spTree>
    <p:extLst>
      <p:ext uri="{BB962C8B-B14F-4D97-AF65-F5344CB8AC3E}">
        <p14:creationId xmlns:p14="http://schemas.microsoft.com/office/powerpoint/2010/main" val="40486755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00BB5-C89E-4CB3-90AB-BB8EF57562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C1F008-865E-4A1F-92D5-E7F0739CA197}"/>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A4F8FD0-B7A7-44F9-B37A-E8E362B1490E}"/>
              </a:ext>
            </a:extLst>
          </p:cNvPr>
          <p:cNvSpPr>
            <a:spLocks noGrp="1"/>
          </p:cNvSpPr>
          <p:nvPr>
            <p:ph type="dt" sz="half" idx="10"/>
          </p:nvPr>
        </p:nvSpPr>
        <p:spPr/>
        <p:txBody>
          <a:bodyPr/>
          <a:lstStyle/>
          <a:p>
            <a:fld id="{88D5199D-F9D4-49FE-881B-49352308D4EA}" type="datetime1">
              <a:rPr lang="en-US" smtClean="0"/>
              <a:t>11/18/2024</a:t>
            </a:fld>
            <a:endParaRPr lang="en-US"/>
          </a:p>
        </p:txBody>
      </p:sp>
      <p:sp>
        <p:nvSpPr>
          <p:cNvPr id="5" name="Footer Placeholder 4">
            <a:extLst>
              <a:ext uri="{FF2B5EF4-FFF2-40B4-BE49-F238E27FC236}">
                <a16:creationId xmlns:a16="http://schemas.microsoft.com/office/drawing/2014/main" id="{D09AE97F-40D4-4974-9372-5FB6B2AEC6E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880BA3-80AF-4573-91D2-6B4C90BBF9A4}"/>
              </a:ext>
            </a:extLst>
          </p:cNvPr>
          <p:cNvSpPr>
            <a:spLocks noGrp="1"/>
          </p:cNvSpPr>
          <p:nvPr>
            <p:ph type="sldNum" sz="quarter" idx="12"/>
          </p:nvPr>
        </p:nvSpPr>
        <p:spPr/>
        <p:txBody>
          <a:bodyPr/>
          <a:lstStyle/>
          <a:p>
            <a:fld id="{44A990BC-7DBC-42CB-A11A-53C1B6A9FAC1}" type="slidenum">
              <a:rPr lang="en-US" smtClean="0"/>
              <a:t>‹#›</a:t>
            </a:fld>
            <a:endParaRPr lang="en-US"/>
          </a:p>
        </p:txBody>
      </p:sp>
    </p:spTree>
    <p:extLst>
      <p:ext uri="{BB962C8B-B14F-4D97-AF65-F5344CB8AC3E}">
        <p14:creationId xmlns:p14="http://schemas.microsoft.com/office/powerpoint/2010/main" val="1631990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065C6-3008-465A-9A20-203114F848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BC854A0-AB2C-442A-9CF7-1773F38587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5494A31-5BC9-478B-B28B-85A04E6A8832}"/>
              </a:ext>
            </a:extLst>
          </p:cNvPr>
          <p:cNvSpPr>
            <a:spLocks noGrp="1"/>
          </p:cNvSpPr>
          <p:nvPr>
            <p:ph type="dt" sz="half" idx="10"/>
          </p:nvPr>
        </p:nvSpPr>
        <p:spPr/>
        <p:txBody>
          <a:bodyPr/>
          <a:lstStyle/>
          <a:p>
            <a:fld id="{1E99ED8F-1661-4E22-B1EB-803FFE1B29C5}" type="datetime1">
              <a:rPr lang="en-US" smtClean="0"/>
              <a:t>11/18/2024</a:t>
            </a:fld>
            <a:endParaRPr lang="en-US"/>
          </a:p>
        </p:txBody>
      </p:sp>
      <p:sp>
        <p:nvSpPr>
          <p:cNvPr id="5" name="Footer Placeholder 4">
            <a:extLst>
              <a:ext uri="{FF2B5EF4-FFF2-40B4-BE49-F238E27FC236}">
                <a16:creationId xmlns:a16="http://schemas.microsoft.com/office/drawing/2014/main" id="{C8FA4211-782B-4489-A284-9418EE40EB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71AF72-85CB-4437-ADFF-00DA488FD20F}"/>
              </a:ext>
            </a:extLst>
          </p:cNvPr>
          <p:cNvSpPr>
            <a:spLocks noGrp="1"/>
          </p:cNvSpPr>
          <p:nvPr>
            <p:ph type="sldNum" sz="quarter" idx="12"/>
          </p:nvPr>
        </p:nvSpPr>
        <p:spPr/>
        <p:txBody>
          <a:bodyPr/>
          <a:lstStyle/>
          <a:p>
            <a:fld id="{44A990BC-7DBC-42CB-A11A-53C1B6A9FAC1}" type="slidenum">
              <a:rPr lang="en-US" smtClean="0"/>
              <a:t>‹#›</a:t>
            </a:fld>
            <a:endParaRPr lang="en-US"/>
          </a:p>
        </p:txBody>
      </p:sp>
    </p:spTree>
    <p:extLst>
      <p:ext uri="{BB962C8B-B14F-4D97-AF65-F5344CB8AC3E}">
        <p14:creationId xmlns:p14="http://schemas.microsoft.com/office/powerpoint/2010/main" val="1361861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889DB-D2AF-4F35-AE3A-2AA0BB0F1D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BDE209-C229-4A8A-8307-150FE5787F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F2DD8F-5870-45BD-AC7E-87A5E83925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A759251-E74F-48C4-A8D2-299A9BBA771A}"/>
              </a:ext>
            </a:extLst>
          </p:cNvPr>
          <p:cNvSpPr>
            <a:spLocks noGrp="1"/>
          </p:cNvSpPr>
          <p:nvPr>
            <p:ph type="dt" sz="half" idx="10"/>
          </p:nvPr>
        </p:nvSpPr>
        <p:spPr/>
        <p:txBody>
          <a:bodyPr/>
          <a:lstStyle/>
          <a:p>
            <a:fld id="{7666486E-0B98-4BB5-8581-B4B3B2EC7CE1}" type="datetime1">
              <a:rPr lang="en-US" smtClean="0"/>
              <a:t>11/18/2024</a:t>
            </a:fld>
            <a:endParaRPr lang="en-US"/>
          </a:p>
        </p:txBody>
      </p:sp>
      <p:sp>
        <p:nvSpPr>
          <p:cNvPr id="6" name="Footer Placeholder 5">
            <a:extLst>
              <a:ext uri="{FF2B5EF4-FFF2-40B4-BE49-F238E27FC236}">
                <a16:creationId xmlns:a16="http://schemas.microsoft.com/office/drawing/2014/main" id="{917E22C8-40DA-48A8-8E06-6974C33538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E5665C-96E8-4186-A0A6-FE7D4417B7AA}"/>
              </a:ext>
            </a:extLst>
          </p:cNvPr>
          <p:cNvSpPr>
            <a:spLocks noGrp="1"/>
          </p:cNvSpPr>
          <p:nvPr>
            <p:ph type="sldNum" sz="quarter" idx="12"/>
          </p:nvPr>
        </p:nvSpPr>
        <p:spPr/>
        <p:txBody>
          <a:bodyPr/>
          <a:lstStyle/>
          <a:p>
            <a:fld id="{44A990BC-7DBC-42CB-A11A-53C1B6A9FAC1}" type="slidenum">
              <a:rPr lang="en-US" smtClean="0"/>
              <a:t>‹#›</a:t>
            </a:fld>
            <a:endParaRPr lang="en-US"/>
          </a:p>
        </p:txBody>
      </p:sp>
    </p:spTree>
    <p:extLst>
      <p:ext uri="{BB962C8B-B14F-4D97-AF65-F5344CB8AC3E}">
        <p14:creationId xmlns:p14="http://schemas.microsoft.com/office/powerpoint/2010/main" val="222417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485CA-F40A-4429-B9B7-091BC283F1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2384F05-2139-4AA6-9EF9-7D14FDEBB3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722307-F054-490B-97ED-9F7EFA94B5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85F609-4F34-44FF-AF1E-76602F5F87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804857-37DB-4BD2-A4D9-66B1EBFCF3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FF9EE8D-ED98-44C2-8CCD-31F958D9B950}"/>
              </a:ext>
            </a:extLst>
          </p:cNvPr>
          <p:cNvSpPr>
            <a:spLocks noGrp="1"/>
          </p:cNvSpPr>
          <p:nvPr>
            <p:ph type="dt" sz="half" idx="10"/>
          </p:nvPr>
        </p:nvSpPr>
        <p:spPr/>
        <p:txBody>
          <a:bodyPr/>
          <a:lstStyle/>
          <a:p>
            <a:fld id="{5B30A3C9-92BE-442A-9504-706EC9CAFCDA}" type="datetime1">
              <a:rPr lang="en-US" smtClean="0"/>
              <a:t>11/18/2024</a:t>
            </a:fld>
            <a:endParaRPr lang="en-US"/>
          </a:p>
        </p:txBody>
      </p:sp>
      <p:sp>
        <p:nvSpPr>
          <p:cNvPr id="8" name="Footer Placeholder 7">
            <a:extLst>
              <a:ext uri="{FF2B5EF4-FFF2-40B4-BE49-F238E27FC236}">
                <a16:creationId xmlns:a16="http://schemas.microsoft.com/office/drawing/2014/main" id="{8A2AA5E7-7A2F-4A0F-94C9-152713CDB7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B93946-1C06-4F84-B659-C78029050410}"/>
              </a:ext>
            </a:extLst>
          </p:cNvPr>
          <p:cNvSpPr>
            <a:spLocks noGrp="1"/>
          </p:cNvSpPr>
          <p:nvPr>
            <p:ph type="sldNum" sz="quarter" idx="12"/>
          </p:nvPr>
        </p:nvSpPr>
        <p:spPr/>
        <p:txBody>
          <a:bodyPr/>
          <a:lstStyle/>
          <a:p>
            <a:fld id="{44A990BC-7DBC-42CB-A11A-53C1B6A9FAC1}" type="slidenum">
              <a:rPr lang="en-US" smtClean="0"/>
              <a:t>‹#›</a:t>
            </a:fld>
            <a:endParaRPr lang="en-US"/>
          </a:p>
        </p:txBody>
      </p:sp>
    </p:spTree>
    <p:extLst>
      <p:ext uri="{BB962C8B-B14F-4D97-AF65-F5344CB8AC3E}">
        <p14:creationId xmlns:p14="http://schemas.microsoft.com/office/powerpoint/2010/main" val="1655194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DF951-1172-4E8B-B188-160491F8423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C4445A8-EA76-4971-B86B-C517B52DA843}"/>
              </a:ext>
            </a:extLst>
          </p:cNvPr>
          <p:cNvSpPr>
            <a:spLocks noGrp="1"/>
          </p:cNvSpPr>
          <p:nvPr>
            <p:ph type="dt" sz="half" idx="10"/>
          </p:nvPr>
        </p:nvSpPr>
        <p:spPr/>
        <p:txBody>
          <a:bodyPr/>
          <a:lstStyle/>
          <a:p>
            <a:fld id="{D93DC7D0-5923-4494-BD3E-2AF944716E2F}" type="datetime1">
              <a:rPr lang="en-US" smtClean="0"/>
              <a:t>11/18/2024</a:t>
            </a:fld>
            <a:endParaRPr lang="en-US"/>
          </a:p>
        </p:txBody>
      </p:sp>
      <p:sp>
        <p:nvSpPr>
          <p:cNvPr id="4" name="Footer Placeholder 3">
            <a:extLst>
              <a:ext uri="{FF2B5EF4-FFF2-40B4-BE49-F238E27FC236}">
                <a16:creationId xmlns:a16="http://schemas.microsoft.com/office/drawing/2014/main" id="{F680EBCB-E9B1-450B-8650-92E1D495D1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68EA10-90E8-47BB-95D0-13DD47F02DFD}"/>
              </a:ext>
            </a:extLst>
          </p:cNvPr>
          <p:cNvSpPr>
            <a:spLocks noGrp="1"/>
          </p:cNvSpPr>
          <p:nvPr>
            <p:ph type="sldNum" sz="quarter" idx="12"/>
          </p:nvPr>
        </p:nvSpPr>
        <p:spPr/>
        <p:txBody>
          <a:bodyPr/>
          <a:lstStyle/>
          <a:p>
            <a:fld id="{44A990BC-7DBC-42CB-A11A-53C1B6A9FAC1}" type="slidenum">
              <a:rPr lang="en-US" smtClean="0"/>
              <a:t>‹#›</a:t>
            </a:fld>
            <a:endParaRPr lang="en-US"/>
          </a:p>
        </p:txBody>
      </p:sp>
    </p:spTree>
    <p:extLst>
      <p:ext uri="{BB962C8B-B14F-4D97-AF65-F5344CB8AC3E}">
        <p14:creationId xmlns:p14="http://schemas.microsoft.com/office/powerpoint/2010/main" val="4218047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9BFE9C-335C-4DA6-A6BF-B93165C621D6}"/>
              </a:ext>
            </a:extLst>
          </p:cNvPr>
          <p:cNvSpPr>
            <a:spLocks noGrp="1"/>
          </p:cNvSpPr>
          <p:nvPr>
            <p:ph type="dt" sz="half" idx="10"/>
          </p:nvPr>
        </p:nvSpPr>
        <p:spPr/>
        <p:txBody>
          <a:bodyPr/>
          <a:lstStyle/>
          <a:p>
            <a:fld id="{09C161BE-A9CE-4AF7-9F9F-FF70B91BE5D6}" type="datetime1">
              <a:rPr lang="en-US" smtClean="0"/>
              <a:t>11/18/2024</a:t>
            </a:fld>
            <a:endParaRPr lang="en-US"/>
          </a:p>
        </p:txBody>
      </p:sp>
      <p:sp>
        <p:nvSpPr>
          <p:cNvPr id="3" name="Footer Placeholder 2">
            <a:extLst>
              <a:ext uri="{FF2B5EF4-FFF2-40B4-BE49-F238E27FC236}">
                <a16:creationId xmlns:a16="http://schemas.microsoft.com/office/drawing/2014/main" id="{B21C97DA-15EE-4A34-B9C3-14D01F6B212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E0B522A-CD74-46E6-971D-FA6EF87F5069}"/>
              </a:ext>
            </a:extLst>
          </p:cNvPr>
          <p:cNvSpPr>
            <a:spLocks noGrp="1"/>
          </p:cNvSpPr>
          <p:nvPr>
            <p:ph type="sldNum" sz="quarter" idx="12"/>
          </p:nvPr>
        </p:nvSpPr>
        <p:spPr/>
        <p:txBody>
          <a:bodyPr/>
          <a:lstStyle/>
          <a:p>
            <a:fld id="{44A990BC-7DBC-42CB-A11A-53C1B6A9FAC1}" type="slidenum">
              <a:rPr lang="en-US" smtClean="0"/>
              <a:t>‹#›</a:t>
            </a:fld>
            <a:endParaRPr lang="en-US"/>
          </a:p>
        </p:txBody>
      </p:sp>
    </p:spTree>
    <p:extLst>
      <p:ext uri="{BB962C8B-B14F-4D97-AF65-F5344CB8AC3E}">
        <p14:creationId xmlns:p14="http://schemas.microsoft.com/office/powerpoint/2010/main" val="1865204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5" Type="http://schemas.openxmlformats.org/officeDocument/2006/relationships/slideLayout" Target="../slideLayouts/slideLayout5.xml" /><Relationship Id="rId4" Type="http://schemas.openxmlformats.org/officeDocument/2006/relationships/slideLayout" Target="../slideLayouts/slideLayout4.xml" /><Relationship Id="rId9" Type="http://schemas.openxmlformats.org/officeDocument/2006/relationships/image" Target="../media/image1.png"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7E6122F-68C0-4211-8340-6753FB79AC98}"/>
              </a:ext>
            </a:extLst>
          </p:cNvPr>
          <p:cNvSpPr/>
          <p:nvPr/>
        </p:nvSpPr>
        <p:spPr>
          <a:xfrm>
            <a:off x="0" y="0"/>
            <a:ext cx="12192000" cy="136525"/>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ECC13B-1AFF-4275-AD7C-1EC4AC08B3E0}"/>
              </a:ext>
            </a:extLst>
          </p:cNvPr>
          <p:cNvSpPr/>
          <p:nvPr/>
        </p:nvSpPr>
        <p:spPr>
          <a:xfrm>
            <a:off x="0" y="117596"/>
            <a:ext cx="12192000" cy="72369"/>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2CEB07F-70B5-4849-9DE9-060820C27AB6}"/>
              </a:ext>
            </a:extLst>
          </p:cNvPr>
          <p:cNvSpPr/>
          <p:nvPr/>
        </p:nvSpPr>
        <p:spPr>
          <a:xfrm>
            <a:off x="0" y="6239390"/>
            <a:ext cx="12192000" cy="1524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7832860-031C-4C36-B967-3A7DB32B8D5B}"/>
              </a:ext>
            </a:extLst>
          </p:cNvPr>
          <p:cNvSpPr/>
          <p:nvPr/>
        </p:nvSpPr>
        <p:spPr>
          <a:xfrm>
            <a:off x="0" y="6386167"/>
            <a:ext cx="12192000" cy="50165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400" dirty="0">
              <a:latin typeface="Times New Roman" panose="02020603050405020304" pitchFamily="18" charset="0"/>
              <a:cs typeface="Times New Roman" panose="02020603050405020304" pitchFamily="18" charset="0"/>
            </a:endParaRPr>
          </a:p>
        </p:txBody>
      </p:sp>
      <p:sp>
        <p:nvSpPr>
          <p:cNvPr id="2" name="Title Placeholder 1">
            <a:extLst>
              <a:ext uri="{FF2B5EF4-FFF2-40B4-BE49-F238E27FC236}">
                <a16:creationId xmlns:a16="http://schemas.microsoft.com/office/drawing/2014/main" id="{AAA0A435-1121-4B9A-9100-8EB6207F8F43}"/>
              </a:ext>
            </a:extLst>
          </p:cNvPr>
          <p:cNvSpPr>
            <a:spLocks noGrp="1"/>
          </p:cNvSpPr>
          <p:nvPr>
            <p:ph type="title"/>
          </p:nvPr>
        </p:nvSpPr>
        <p:spPr>
          <a:xfrm>
            <a:off x="838200" y="365125"/>
            <a:ext cx="10515600" cy="96447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3AA11E3-31AE-4B72-B253-014F61C312D5}"/>
              </a:ext>
            </a:extLst>
          </p:cNvPr>
          <p:cNvSpPr>
            <a:spLocks noGrp="1"/>
          </p:cNvSpPr>
          <p:nvPr>
            <p:ph type="body" idx="1"/>
          </p:nvPr>
        </p:nvSpPr>
        <p:spPr>
          <a:xfrm>
            <a:off x="838200" y="1504756"/>
            <a:ext cx="10515600" cy="467220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9D9FAE0-65BE-4671-A3C8-9DF0D5668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rtl="1">
              <a:defRPr sz="1200">
                <a:solidFill>
                  <a:schemeClr val="tx1">
                    <a:tint val="75000"/>
                  </a:schemeClr>
                </a:solidFill>
                <a:latin typeface="Times New Roman" panose="02020603050405020304" pitchFamily="18" charset="0"/>
                <a:cs typeface="Times New Roman" panose="02020603050405020304" pitchFamily="18" charset="0"/>
              </a:defRPr>
            </a:lvl1pPr>
          </a:lstStyle>
          <a:p>
            <a:pPr algn="l"/>
            <a:fld id="{657997BA-7765-4B8F-9909-8F9F4FE8E6D7}" type="datetime1">
              <a:rPr lang="en-US" smtClean="0"/>
              <a:t>11/18/2024</a:t>
            </a:fld>
            <a:endParaRPr lang="en-US"/>
          </a:p>
        </p:txBody>
      </p:sp>
      <p:sp>
        <p:nvSpPr>
          <p:cNvPr id="5" name="Footer Placeholder 4">
            <a:extLst>
              <a:ext uri="{FF2B5EF4-FFF2-40B4-BE49-F238E27FC236}">
                <a16:creationId xmlns:a16="http://schemas.microsoft.com/office/drawing/2014/main" id="{C9FE974F-6076-4EC4-9379-0E7B05C503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rtl="1">
              <a:defRPr sz="1800" b="1">
                <a:solidFill>
                  <a:schemeClr val="bg1"/>
                </a:solidFill>
                <a:latin typeface="Sakkal Majalla" panose="02000000000000000000" pitchFamily="2" charset="-78"/>
                <a:cs typeface="Sakkal Majalla" panose="02000000000000000000" pitchFamily="2" charset="-78"/>
              </a:defRPr>
            </a:lvl1pPr>
          </a:lstStyle>
          <a:p>
            <a:endParaRPr lang="en-US" dirty="0"/>
          </a:p>
        </p:txBody>
      </p:sp>
      <p:sp>
        <p:nvSpPr>
          <p:cNvPr id="6" name="Slide Number Placeholder 5">
            <a:extLst>
              <a:ext uri="{FF2B5EF4-FFF2-40B4-BE49-F238E27FC236}">
                <a16:creationId xmlns:a16="http://schemas.microsoft.com/office/drawing/2014/main" id="{534CC788-2BFC-4AFC-96F7-DE4AAE38F7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rtl="1">
              <a:defRPr sz="2400" b="1">
                <a:solidFill>
                  <a:schemeClr val="bg1"/>
                </a:solidFill>
                <a:latin typeface="Sakkal Majalla" panose="02000000000000000000" pitchFamily="2" charset="-78"/>
                <a:cs typeface="Sakkal Majalla" panose="02000000000000000000" pitchFamily="2" charset="-78"/>
              </a:defRPr>
            </a:lvl1pPr>
          </a:lstStyle>
          <a:p>
            <a:fld id="{44A990BC-7DBC-42CB-A11A-53C1B6A9FAC1}" type="slidenum">
              <a:rPr lang="en-US" smtClean="0"/>
              <a:pPr/>
              <a:t>‹#›</a:t>
            </a:fld>
            <a:endParaRPr lang="en-US" dirty="0"/>
          </a:p>
        </p:txBody>
      </p:sp>
      <p:pic>
        <p:nvPicPr>
          <p:cNvPr id="14" name="صورة 13" descr="صورة تحتوي على نص, شعار, الخط, بطاقة العمل&#10;&#10;تم إنشاء الوصف تلقائياً">
            <a:extLst>
              <a:ext uri="{FF2B5EF4-FFF2-40B4-BE49-F238E27FC236}">
                <a16:creationId xmlns:a16="http://schemas.microsoft.com/office/drawing/2014/main" id="{EBEFCF86-C636-F640-A0E1-854255AA4A25}"/>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3129" y="212636"/>
            <a:ext cx="1349362" cy="1349362"/>
          </a:xfrm>
          <a:prstGeom prst="rect">
            <a:avLst/>
          </a:prstGeom>
        </p:spPr>
      </p:pic>
    </p:spTree>
    <p:extLst>
      <p:ext uri="{BB962C8B-B14F-4D97-AF65-F5344CB8AC3E}">
        <p14:creationId xmlns:p14="http://schemas.microsoft.com/office/powerpoint/2010/main" val="35786715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hf hdr="0" ftr="0" dt="0"/>
  <p:txStyles>
    <p:titleStyle>
      <a:lvl1pPr algn="ctr" defTabSz="914400" rtl="1" eaLnBrk="1" latinLnBrk="0" hangingPunct="1">
        <a:lnSpc>
          <a:spcPct val="90000"/>
        </a:lnSpc>
        <a:spcBef>
          <a:spcPct val="0"/>
        </a:spcBef>
        <a:buNone/>
        <a:defRPr sz="3600" b="1" kern="1200">
          <a:solidFill>
            <a:schemeClr val="tx1"/>
          </a:solidFill>
          <a:latin typeface="Sakkal Majalla" panose="02000000000000000000" pitchFamily="2" charset="-78"/>
          <a:ea typeface="+mj-ea"/>
          <a:cs typeface="Sakkal Majalla" panose="02000000000000000000" pitchFamily="2" charset="-78"/>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image" Target="../media/image3.jp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4.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6.emf"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2" Type="http://schemas.openxmlformats.org/officeDocument/2006/relationships/image" Target="../media/image7.emf"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3" Type="http://schemas.openxmlformats.org/officeDocument/2006/relationships/image" Target="../media/image10.png" /><Relationship Id="rId2" Type="http://schemas.openxmlformats.org/officeDocument/2006/relationships/image" Target="../media/image9.png" /><Relationship Id="rId1" Type="http://schemas.openxmlformats.org/officeDocument/2006/relationships/slideLayout" Target="../slideLayouts/slideLayout4.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5.xml" /></Relationships>
</file>

<file path=ppt/slides/_rels/slide15.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image" Target="../media/image12.png" /><Relationship Id="rId1" Type="http://schemas.openxmlformats.org/officeDocument/2006/relationships/slideLayout" Target="../slideLayouts/slideLayout2.xml" /><Relationship Id="rId4" Type="http://schemas.openxmlformats.org/officeDocument/2006/relationships/image" Target="../media/image14.png" /></Relationships>
</file>

<file path=ppt/slides/_rels/slide16.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3F8D257-E377-4490-AA0D-599FFF0F46F7}"/>
              </a:ext>
            </a:extLst>
          </p:cNvPr>
          <p:cNvSpPr txBox="1">
            <a:spLocks/>
          </p:cNvSpPr>
          <p:nvPr/>
        </p:nvSpPr>
        <p:spPr>
          <a:xfrm>
            <a:off x="2729079" y="2134796"/>
            <a:ext cx="7263134" cy="1466924"/>
          </a:xfrm>
          <a:prstGeom prst="rect">
            <a:avLst/>
          </a:prstGeom>
        </p:spPr>
        <p:txBody>
          <a:bodyPr>
            <a:normAutofit/>
          </a:bodyPr>
          <a:lstStyle>
            <a:lvl1pPr algn="ctr" defTabSz="914400" rtl="1" eaLnBrk="1" latinLnBrk="0" hangingPunct="1">
              <a:lnSpc>
                <a:spcPct val="90000"/>
              </a:lnSpc>
              <a:spcBef>
                <a:spcPct val="0"/>
              </a:spcBef>
              <a:buNone/>
              <a:defRPr sz="3600" b="1" kern="1200">
                <a:solidFill>
                  <a:schemeClr val="tx1"/>
                </a:solidFill>
                <a:latin typeface="Times New Roman" panose="02020603050405020304" pitchFamily="18" charset="0"/>
                <a:ea typeface="+mj-ea"/>
                <a:cs typeface="Times New Roman" panose="02020603050405020304" pitchFamily="18" charset="0"/>
              </a:defRPr>
            </a:lvl1pPr>
          </a:lstStyle>
          <a:p>
            <a:r>
              <a:rPr lang="ar-SA" sz="4400" dirty="0">
                <a:solidFill>
                  <a:schemeClr val="accent5">
                    <a:lumMod val="50000"/>
                  </a:schemeClr>
                </a:solidFill>
                <a:latin typeface="Sakkal Majalla" panose="02000000000000000000" pitchFamily="2" charset="-78"/>
                <a:cs typeface="Sakkal Majalla" panose="02000000000000000000" pitchFamily="2" charset="-78"/>
              </a:rPr>
              <a:t>جائزة الملك عبدالعزيز للجودة</a:t>
            </a:r>
          </a:p>
        </p:txBody>
      </p:sp>
      <p:sp>
        <p:nvSpPr>
          <p:cNvPr id="7" name="Subtitle 2">
            <a:extLst>
              <a:ext uri="{FF2B5EF4-FFF2-40B4-BE49-F238E27FC236}">
                <a16:creationId xmlns:a16="http://schemas.microsoft.com/office/drawing/2014/main" id="{73D7039D-2DFF-4262-B717-453CE302B53A}"/>
              </a:ext>
            </a:extLst>
          </p:cNvPr>
          <p:cNvSpPr txBox="1">
            <a:spLocks/>
          </p:cNvSpPr>
          <p:nvPr/>
        </p:nvSpPr>
        <p:spPr>
          <a:xfrm>
            <a:off x="3566158" y="4173818"/>
            <a:ext cx="5363995" cy="1466924"/>
          </a:xfrm>
          <a:prstGeom prst="rect">
            <a:avLst/>
          </a:prstGeom>
        </p:spPr>
        <p:txBody>
          <a:bodyPr>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ar-SA" b="1" dirty="0">
                <a:latin typeface="Sakkal Majalla" panose="02000000000000000000" pitchFamily="2" charset="-78"/>
                <a:cs typeface="Sakkal Majalla" panose="02000000000000000000" pitchFamily="2" charset="-78"/>
              </a:rPr>
              <a:t>م. عبدالله عبدالقادر تركســـتاني</a:t>
            </a:r>
          </a:p>
          <a:p>
            <a:pPr marL="0" indent="0" algn="ctr">
              <a:buNone/>
            </a:pPr>
            <a:r>
              <a:rPr lang="ar-SA" b="1" dirty="0">
                <a:latin typeface="Sakkal Majalla" panose="02000000000000000000" pitchFamily="2" charset="-78"/>
                <a:cs typeface="Sakkal Majalla" panose="02000000000000000000" pitchFamily="2" charset="-78"/>
              </a:rPr>
              <a:t>استشاري الجودة والتميز المؤسسي والحوكمة</a:t>
            </a:r>
          </a:p>
        </p:txBody>
      </p:sp>
      <p:sp>
        <p:nvSpPr>
          <p:cNvPr id="2" name="Subtitle 2">
            <a:extLst>
              <a:ext uri="{FF2B5EF4-FFF2-40B4-BE49-F238E27FC236}">
                <a16:creationId xmlns:a16="http://schemas.microsoft.com/office/drawing/2014/main" id="{701A67AA-E2A5-8E11-4D7A-E7679E5D7C27}"/>
              </a:ext>
            </a:extLst>
          </p:cNvPr>
          <p:cNvSpPr txBox="1">
            <a:spLocks/>
          </p:cNvSpPr>
          <p:nvPr/>
        </p:nvSpPr>
        <p:spPr>
          <a:xfrm>
            <a:off x="315447" y="5799418"/>
            <a:ext cx="3392954" cy="491564"/>
          </a:xfrm>
          <a:prstGeom prst="rect">
            <a:avLst/>
          </a:prstGeom>
        </p:spPr>
        <p:txBody>
          <a:bodyPr>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ar-SA" sz="1800" b="1" dirty="0">
                <a:latin typeface="Sakkal Majalla" panose="02000000000000000000" pitchFamily="2" charset="-78"/>
                <a:cs typeface="Sakkal Majalla" panose="02000000000000000000" pitchFamily="2" charset="-78"/>
              </a:rPr>
              <a:t>الأربعاء  18 جمادى الأولى 20نوفمبر 2024م)</a:t>
            </a:r>
            <a:endParaRPr lang="en-US" sz="18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879188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1">
            <a:extLst>
              <a:ext uri="{FF2B5EF4-FFF2-40B4-BE49-F238E27FC236}">
                <a16:creationId xmlns:a16="http://schemas.microsoft.com/office/drawing/2014/main" id="{80462B12-D531-C2AC-9B29-AC124C7AF69A}"/>
              </a:ext>
            </a:extLst>
          </p:cNvPr>
          <p:cNvSpPr txBox="1"/>
          <p:nvPr/>
        </p:nvSpPr>
        <p:spPr>
          <a:xfrm>
            <a:off x="1549510" y="5135477"/>
            <a:ext cx="2076450"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ar-SA" sz="2400" b="1" dirty="0"/>
              <a:t>طريق التميز</a:t>
            </a:r>
            <a:endParaRPr lang="en-US" sz="2400" b="1" dirty="0"/>
          </a:p>
        </p:txBody>
      </p:sp>
      <p:sp>
        <p:nvSpPr>
          <p:cNvPr id="4" name="Rectangle 3">
            <a:extLst>
              <a:ext uri="{FF2B5EF4-FFF2-40B4-BE49-F238E27FC236}">
                <a16:creationId xmlns:a16="http://schemas.microsoft.com/office/drawing/2014/main" id="{116D695B-57BD-4D17-D579-463AC2D7252F}"/>
              </a:ext>
            </a:extLst>
          </p:cNvPr>
          <p:cNvSpPr txBox="1">
            <a:spLocks noRot="1" noChangeArrowheads="1"/>
          </p:cNvSpPr>
          <p:nvPr/>
        </p:nvSpPr>
        <p:spPr bwMode="auto">
          <a:xfrm>
            <a:off x="5334000" y="401071"/>
            <a:ext cx="6469704" cy="2657089"/>
          </a:xfrm>
          <a:prstGeom prst="rect">
            <a:avLst/>
          </a:prstGeom>
          <a:solidFill>
            <a:schemeClr val="accent6">
              <a:lumMod val="40000"/>
              <a:lumOff val="60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algn="ctr" rtl="1">
              <a:spcBef>
                <a:spcPts val="0"/>
              </a:spcBef>
              <a:spcAft>
                <a:spcPts val="0"/>
              </a:spcAft>
            </a:pPr>
            <a:r>
              <a:rPr lang="ar-SA" sz="2800" dirty="0">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"إيماناً بمحور بناء الإنسان وتعزيز قدراته، تأصيل مبادئ الجودة وتعزيز ثقافتها لدى مختلف شرائح المجتمع، كما تشمل إطلاق مبادرات تهتم بتطبيق فنون الجودة وممارساتها الاحترافية على أرض الواقع</a:t>
            </a:r>
            <a:r>
              <a:rPr lang="en-US" sz="2800" dirty="0">
                <a:solidFill>
                  <a:srgbClr val="000000"/>
                </a:solidFill>
                <a:effectLst/>
                <a:latin typeface="Sakkal Majalla" panose="02000000000000000000" pitchFamily="2" charset="-78"/>
                <a:ea typeface="Calibri" panose="020F0502020204030204" pitchFamily="34" charset="0"/>
                <a:cs typeface="Sakkal Majalla" panose="02000000000000000000" pitchFamily="2" charset="-78"/>
              </a:rPr>
              <a:t>".</a:t>
            </a:r>
          </a:p>
          <a:p>
            <a:pPr algn="ctr" rtl="1"/>
            <a:r>
              <a:rPr lang="ar-SA" sz="2800" b="1" dirty="0">
                <a:solidFill>
                  <a:schemeClr val="accent1">
                    <a:lumMod val="75000"/>
                  </a:schemeClr>
                </a:solidFill>
                <a:effectLst/>
                <a:latin typeface="Sakkal Majalla" panose="02000000000000000000" pitchFamily="2" charset="-78"/>
                <a:ea typeface="Calibri" panose="020F0502020204030204" pitchFamily="34" charset="0"/>
                <a:cs typeface="Sakkal Majalla" panose="02000000000000000000" pitchFamily="2" charset="-78"/>
              </a:rPr>
              <a:t>خادم الحرمين الشريفين الملك سلمان بن عبد العزيز آل سعود حفظه الله</a:t>
            </a:r>
            <a:endParaRPr lang="en-US" sz="2800" b="1" dirty="0">
              <a:solidFill>
                <a:schemeClr val="accent1">
                  <a:lumMod val="75000"/>
                </a:schemeClr>
              </a:solidFill>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5" name="Title 1">
            <a:extLst>
              <a:ext uri="{FF2B5EF4-FFF2-40B4-BE49-F238E27FC236}">
                <a16:creationId xmlns:a16="http://schemas.microsoft.com/office/drawing/2014/main" id="{D89D8A38-8094-0370-3D34-4F1E4D6C4352}"/>
              </a:ext>
            </a:extLst>
          </p:cNvPr>
          <p:cNvSpPr txBox="1">
            <a:spLocks/>
          </p:cNvSpPr>
          <p:nvPr/>
        </p:nvSpPr>
        <p:spPr>
          <a:xfrm>
            <a:off x="5212080" y="3289839"/>
            <a:ext cx="6792609" cy="2887441"/>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oAutofit/>
          </a:bodyPr>
          <a:lstStyle>
            <a:lvl1pPr algn="ctr" defTabSz="914400" rtl="1" eaLnBrk="1" latinLnBrk="0" hangingPunct="1">
              <a:lnSpc>
                <a:spcPct val="90000"/>
              </a:lnSpc>
              <a:spcBef>
                <a:spcPct val="0"/>
              </a:spcBef>
              <a:buNone/>
              <a:defRPr sz="3600" b="1" kern="1200">
                <a:solidFill>
                  <a:schemeClr val="tx1"/>
                </a:solidFill>
                <a:latin typeface="Sakkal Majalla" panose="02000000000000000000" pitchFamily="2" charset="-78"/>
                <a:ea typeface="+mj-ea"/>
                <a:cs typeface="Sakkal Majalla" panose="02000000000000000000" pitchFamily="2" charset="-78"/>
              </a:defRPr>
            </a:lvl1pPr>
          </a:lstStyle>
          <a:p>
            <a:pPr eaLnBrk="0" hangingPunct="0">
              <a:lnSpc>
                <a:spcPct val="100000"/>
              </a:lnSpc>
            </a:pPr>
            <a:r>
              <a:rPr lang="ar-SA" sz="2800" b="0" dirty="0">
                <a:solidFill>
                  <a:srgbClr val="000000"/>
                </a:solidFill>
                <a:ea typeface="Calibri" panose="020F0502020204030204" pitchFamily="34" charset="0"/>
              </a:rPr>
              <a:t>مستقبل المملكة مبشر وواعد، بإذن الله، وتستحق بلادنا الغالية أكثر مما تحقق لذلك أكد القائد الملهم ولي العهد الأمير محمد بن سلمان بن عبد العزيز آل سعود، أن الجودة ليست مجرد معيار للمنتجات والخدمات، بل هي محور أساسي في تحقيق التنمية المستدامة والقدرة التنافسية على المستوى العالمي</a:t>
            </a:r>
            <a:r>
              <a:rPr lang="ar-SA" sz="2800" dirty="0">
                <a:solidFill>
                  <a:srgbClr val="000000"/>
                </a:solidFill>
                <a:ea typeface="Calibri" panose="020F0502020204030204" pitchFamily="34" charset="0"/>
              </a:rPr>
              <a:t>.</a:t>
            </a:r>
            <a:br>
              <a:rPr lang="ar-SA" dirty="0">
                <a:solidFill>
                  <a:srgbClr val="000000"/>
                </a:solidFill>
                <a:ea typeface="Calibri" panose="020F0502020204030204" pitchFamily="34" charset="0"/>
              </a:rPr>
            </a:br>
            <a:r>
              <a:rPr lang="ar-SA" sz="2800" dirty="0">
                <a:solidFill>
                  <a:schemeClr val="accent1">
                    <a:lumMod val="75000"/>
                  </a:schemeClr>
                </a:solidFill>
                <a:ea typeface="Calibri" panose="020F0502020204030204" pitchFamily="34" charset="0"/>
              </a:rPr>
              <a:t>ولي العهد صاحب السمو الملكي الأمير محمد بن سلمان بن عبد العزيز آل سعود</a:t>
            </a:r>
            <a:endParaRPr lang="en-US" dirty="0">
              <a:solidFill>
                <a:schemeClr val="accent1">
                  <a:lumMod val="75000"/>
                </a:schemeClr>
              </a:solidFill>
              <a:ea typeface="Calibri" panose="020F0502020204030204" pitchFamily="34" charset="0"/>
            </a:endParaRPr>
          </a:p>
        </p:txBody>
      </p:sp>
      <p:pic>
        <p:nvPicPr>
          <p:cNvPr id="6" name="Picture 31">
            <a:extLst>
              <a:ext uri="{FF2B5EF4-FFF2-40B4-BE49-F238E27FC236}">
                <a16:creationId xmlns:a16="http://schemas.microsoft.com/office/drawing/2014/main" id="{6B06DBDA-4255-FAC1-E95D-4391AD0FC8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591" y="1491690"/>
            <a:ext cx="4793510" cy="3425749"/>
          </a:xfrm>
          <a:prstGeom prst="rect">
            <a:avLst/>
          </a:prstGeom>
          <a:ln>
            <a:noFill/>
          </a:ln>
          <a:effectLst>
            <a:glow rad="63500">
              <a:schemeClr val="accent3">
                <a:satMod val="175000"/>
                <a:alpha val="40000"/>
              </a:schemeClr>
            </a:glo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544033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screenshot of a cell phone&#10;&#10;Description generated with high confidence">
            <a:extLst>
              <a:ext uri="{FF2B5EF4-FFF2-40B4-BE49-F238E27FC236}">
                <a16:creationId xmlns:a16="http://schemas.microsoft.com/office/drawing/2014/main" id="{7AA93323-1B44-44A9-8EB7-7E7F36E9E8B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91956" y="274320"/>
            <a:ext cx="6485490" cy="5902960"/>
          </a:xfrm>
        </p:spPr>
      </p:pic>
      <p:sp>
        <p:nvSpPr>
          <p:cNvPr id="2" name="عنصر نائب لرقم الشريحة 1">
            <a:extLst>
              <a:ext uri="{FF2B5EF4-FFF2-40B4-BE49-F238E27FC236}">
                <a16:creationId xmlns:a16="http://schemas.microsoft.com/office/drawing/2014/main" id="{57DC214B-1E1A-9BC3-CE90-E183875A17AB}"/>
              </a:ext>
            </a:extLst>
          </p:cNvPr>
          <p:cNvSpPr>
            <a:spLocks noGrp="1"/>
          </p:cNvSpPr>
          <p:nvPr>
            <p:ph type="sldNum" sz="quarter" idx="12"/>
          </p:nvPr>
        </p:nvSpPr>
        <p:spPr/>
        <p:txBody>
          <a:bodyPr/>
          <a:lstStyle/>
          <a:p>
            <a:fld id="{44A990BC-7DBC-42CB-A11A-53C1B6A9FAC1}" type="slidenum">
              <a:rPr lang="en-US" smtClean="0"/>
              <a:t>3</a:t>
            </a:fld>
            <a:endParaRPr lang="en-US"/>
          </a:p>
        </p:txBody>
      </p:sp>
    </p:spTree>
    <p:extLst>
      <p:ext uri="{BB962C8B-B14F-4D97-AF65-F5344CB8AC3E}">
        <p14:creationId xmlns:p14="http://schemas.microsoft.com/office/powerpoint/2010/main" val="4169729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8E02BC2-8718-CDA4-73FD-37D7FD5A1B0F}"/>
              </a:ext>
            </a:extLst>
          </p:cNvPr>
          <p:cNvSpPr>
            <a:spLocks noGrp="1"/>
          </p:cNvSpPr>
          <p:nvPr>
            <p:ph type="title"/>
          </p:nvPr>
        </p:nvSpPr>
        <p:spPr/>
        <p:txBody>
          <a:bodyPr/>
          <a:lstStyle/>
          <a:p>
            <a:r>
              <a:rPr lang="ar-SA" dirty="0"/>
              <a:t>مقدمة</a:t>
            </a:r>
            <a:endParaRPr lang="en-US" dirty="0"/>
          </a:p>
        </p:txBody>
      </p:sp>
      <p:sp>
        <p:nvSpPr>
          <p:cNvPr id="3" name="عنصر نائب للمحتوى 2">
            <a:extLst>
              <a:ext uri="{FF2B5EF4-FFF2-40B4-BE49-F238E27FC236}">
                <a16:creationId xmlns:a16="http://schemas.microsoft.com/office/drawing/2014/main" id="{303E0D29-A402-0AF7-E474-57860A23B1E5}"/>
              </a:ext>
            </a:extLst>
          </p:cNvPr>
          <p:cNvSpPr>
            <a:spLocks noGrp="1"/>
          </p:cNvSpPr>
          <p:nvPr>
            <p:ph idx="1"/>
          </p:nvPr>
        </p:nvSpPr>
        <p:spPr>
          <a:xfrm>
            <a:off x="3139440" y="1095916"/>
            <a:ext cx="8529320" cy="4837524"/>
          </a:xfrm>
        </p:spPr>
        <p:txBody>
          <a:bodyPr>
            <a:normAutofit/>
          </a:bodyPr>
          <a:lstStyle/>
          <a:p>
            <a:pPr algn="l"/>
            <a:r>
              <a:rPr lang="ar-SA" sz="3200" b="0" i="0" dirty="0">
                <a:solidFill>
                  <a:srgbClr val="FFFFFF"/>
                </a:solidFill>
                <a:effectLst/>
                <a:latin typeface="Sakkal Majalla" panose="02000000000000000000" pitchFamily="2" charset="-78"/>
                <a:cs typeface="Sakkal Majalla" panose="02000000000000000000" pitchFamily="2" charset="-78"/>
              </a:rPr>
              <a:t>نبذة عن الجائزة</a:t>
            </a:r>
          </a:p>
          <a:p>
            <a:pPr algn="just"/>
            <a:r>
              <a:rPr lang="ar-SA" sz="3200" b="0" i="0" dirty="0">
                <a:solidFill>
                  <a:srgbClr val="212529"/>
                </a:solidFill>
                <a:effectLst/>
                <a:latin typeface="Sakkal Majalla" panose="02000000000000000000" pitchFamily="2" charset="-78"/>
                <a:cs typeface="Sakkal Majalla" panose="02000000000000000000" pitchFamily="2" charset="-78"/>
              </a:rPr>
              <a:t>أنشئت جائزة الملك عبد العزيز للجودة بموجب خطاب المقام السامي رقم 7 /ب/18670 وتاريخ 1420/11/2هـ بهدف:</a:t>
            </a:r>
          </a:p>
          <a:p>
            <a:pPr algn="just">
              <a:buFont typeface="Arial" panose="020B0604020202020204" pitchFamily="34" charset="0"/>
              <a:buChar char="•"/>
            </a:pPr>
            <a:r>
              <a:rPr lang="ar-SA" sz="3200" b="0" i="0" dirty="0">
                <a:solidFill>
                  <a:srgbClr val="212529"/>
                </a:solidFill>
                <a:effectLst/>
                <a:latin typeface="Sakkal Majalla" panose="02000000000000000000" pitchFamily="2" charset="-78"/>
                <a:cs typeface="Sakkal Majalla" panose="02000000000000000000" pitchFamily="2" charset="-78"/>
              </a:rPr>
              <a:t>تحفيز جميع القطاعات لتطبيق أسس التميّز من أجل رفع مستوى جودة الأداء وتفعيل التحسين المستمر لعملياتها الداخلية وتحقيق رضا المستفيدين</a:t>
            </a:r>
          </a:p>
          <a:p>
            <a:pPr algn="just">
              <a:buFont typeface="Arial" panose="020B0604020202020204" pitchFamily="34" charset="0"/>
              <a:buChar char="•"/>
            </a:pPr>
            <a:r>
              <a:rPr lang="ar-SA" sz="3200" b="0" i="0" dirty="0">
                <a:solidFill>
                  <a:srgbClr val="212529"/>
                </a:solidFill>
                <a:effectLst/>
                <a:latin typeface="Sakkal Majalla" panose="02000000000000000000" pitchFamily="2" charset="-78"/>
                <a:cs typeface="Sakkal Majalla" panose="02000000000000000000" pitchFamily="2" charset="-78"/>
              </a:rPr>
              <a:t>تكريم أفضل المنشآت ذات الأداء المتميز والتي تحقق أعلى مستويات الجودة بحصولها على التقدير اللائق على المستوى الوطني لما حققته من إنجازات وبلوغها مرتبة متميزة بين أفضل المنشآت المحلي</a:t>
            </a:r>
          </a:p>
          <a:p>
            <a:endParaRPr lang="en-US" sz="3200" dirty="0">
              <a:latin typeface="Sakkal Majalla" panose="02000000000000000000" pitchFamily="2" charset="-78"/>
              <a:cs typeface="Sakkal Majalla" panose="02000000000000000000" pitchFamily="2" charset="-78"/>
            </a:endParaRPr>
          </a:p>
        </p:txBody>
      </p:sp>
      <p:sp>
        <p:nvSpPr>
          <p:cNvPr id="4" name="عنصر نائب لرقم الشريحة 3">
            <a:extLst>
              <a:ext uri="{FF2B5EF4-FFF2-40B4-BE49-F238E27FC236}">
                <a16:creationId xmlns:a16="http://schemas.microsoft.com/office/drawing/2014/main" id="{659CF834-983C-47BA-DF29-A33B337377E7}"/>
              </a:ext>
            </a:extLst>
          </p:cNvPr>
          <p:cNvSpPr>
            <a:spLocks noGrp="1"/>
          </p:cNvSpPr>
          <p:nvPr>
            <p:ph type="sldNum" sz="quarter" idx="12"/>
          </p:nvPr>
        </p:nvSpPr>
        <p:spPr/>
        <p:txBody>
          <a:bodyPr/>
          <a:lstStyle/>
          <a:p>
            <a:fld id="{44A990BC-7DBC-42CB-A11A-53C1B6A9FAC1}" type="slidenum">
              <a:rPr lang="en-US" smtClean="0"/>
              <a:t>4</a:t>
            </a:fld>
            <a:endParaRPr lang="en-US"/>
          </a:p>
        </p:txBody>
      </p:sp>
      <p:pic>
        <p:nvPicPr>
          <p:cNvPr id="5" name="صورة 4">
            <a:extLst>
              <a:ext uri="{FF2B5EF4-FFF2-40B4-BE49-F238E27FC236}">
                <a16:creationId xmlns:a16="http://schemas.microsoft.com/office/drawing/2014/main" id="{139637F5-87C3-AA51-93FD-35B3C9DF8A14}"/>
              </a:ext>
            </a:extLst>
          </p:cNvPr>
          <p:cNvPicPr>
            <a:picLocks noChangeAspect="1"/>
          </p:cNvPicPr>
          <p:nvPr/>
        </p:nvPicPr>
        <p:blipFill>
          <a:blip r:embed="rId2"/>
          <a:srcRect b="19475"/>
          <a:stretch/>
        </p:blipFill>
        <p:spPr>
          <a:xfrm>
            <a:off x="523240" y="1645238"/>
            <a:ext cx="2462123" cy="3738880"/>
          </a:xfrm>
          <a:prstGeom prst="rect">
            <a:avLst/>
          </a:prstGeom>
        </p:spPr>
      </p:pic>
    </p:spTree>
    <p:extLst>
      <p:ext uri="{BB962C8B-B14F-4D97-AF65-F5344CB8AC3E}">
        <p14:creationId xmlns:p14="http://schemas.microsoft.com/office/powerpoint/2010/main" val="546101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23B6524-1B00-8F73-AEC9-918E6AC4E31E}"/>
              </a:ext>
            </a:extLst>
          </p:cNvPr>
          <p:cNvSpPr>
            <a:spLocks noGrp="1"/>
          </p:cNvSpPr>
          <p:nvPr>
            <p:ph type="title"/>
          </p:nvPr>
        </p:nvSpPr>
        <p:spPr/>
        <p:txBody>
          <a:bodyPr/>
          <a:lstStyle/>
          <a:p>
            <a:r>
              <a:rPr lang="ar-SA" dirty="0"/>
              <a:t>الفوائد من الجائزة</a:t>
            </a:r>
            <a:endParaRPr lang="en-US" dirty="0"/>
          </a:p>
        </p:txBody>
      </p:sp>
      <p:sp>
        <p:nvSpPr>
          <p:cNvPr id="3" name="عنصر نائب للمحتوى 2">
            <a:extLst>
              <a:ext uri="{FF2B5EF4-FFF2-40B4-BE49-F238E27FC236}">
                <a16:creationId xmlns:a16="http://schemas.microsoft.com/office/drawing/2014/main" id="{B88CD0E0-3EEC-89CB-5788-3B4C99710A75}"/>
              </a:ext>
            </a:extLst>
          </p:cNvPr>
          <p:cNvSpPr>
            <a:spLocks noGrp="1"/>
          </p:cNvSpPr>
          <p:nvPr>
            <p:ph idx="1"/>
          </p:nvPr>
        </p:nvSpPr>
        <p:spPr>
          <a:xfrm>
            <a:off x="1808480" y="1557511"/>
            <a:ext cx="9321800" cy="4570924"/>
          </a:xfrm>
        </p:spPr>
        <p:txBody>
          <a:bodyPr>
            <a:normAutofit lnSpcReduction="10000"/>
          </a:bodyPr>
          <a:lstStyle/>
          <a:p>
            <a:pPr marL="514350" indent="-514350" algn="just">
              <a:buFont typeface="+mj-lt"/>
              <a:buAutoNum type="arabicPeriod"/>
            </a:pPr>
            <a:r>
              <a:rPr lang="ar-SA" sz="3200" b="0" i="0" dirty="0">
                <a:effectLst/>
                <a:latin typeface="Sakkal Majalla" panose="02000000000000000000" pitchFamily="2" charset="-78"/>
                <a:cs typeface="Sakkal Majalla" panose="02000000000000000000" pitchFamily="2" charset="-78"/>
              </a:rPr>
              <a:t>دعم وتعزيز الاقتصاد الوطني من خلال تعزيز مبادئ الجودة والتميز.</a:t>
            </a:r>
          </a:p>
          <a:p>
            <a:pPr marL="514350" indent="-514350" algn="just">
              <a:buFont typeface="+mj-lt"/>
              <a:buAutoNum type="arabicPeriod"/>
            </a:pPr>
            <a:r>
              <a:rPr lang="ar-SA" sz="3200" b="0" i="0" dirty="0">
                <a:effectLst/>
                <a:latin typeface="Sakkal Majalla" panose="02000000000000000000" pitchFamily="2" charset="-78"/>
                <a:cs typeface="Sakkal Majalla" panose="02000000000000000000" pitchFamily="2" charset="-78"/>
              </a:rPr>
              <a:t>إيجاد بيئة محفزة للمنافسة بين مختلف القطاعات.</a:t>
            </a:r>
          </a:p>
          <a:p>
            <a:pPr marL="514350" indent="-514350" algn="just">
              <a:buFont typeface="+mj-lt"/>
              <a:buAutoNum type="arabicPeriod"/>
            </a:pPr>
            <a:r>
              <a:rPr lang="ar-SA" sz="3200" b="0" i="0" dirty="0">
                <a:effectLst/>
                <a:latin typeface="Sakkal Majalla" panose="02000000000000000000" pitchFamily="2" charset="-78"/>
                <a:cs typeface="Sakkal Majalla" panose="02000000000000000000" pitchFamily="2" charset="-78"/>
              </a:rPr>
              <a:t>ترسيخ الجهود المبذولة لتحسين أنشطة التميز المؤسسي عن طريق توثيق العمليات والنتائج.</a:t>
            </a:r>
          </a:p>
          <a:p>
            <a:pPr marL="514350" indent="-514350" algn="just">
              <a:buFont typeface="+mj-lt"/>
              <a:buAutoNum type="arabicPeriod"/>
            </a:pPr>
            <a:r>
              <a:rPr lang="ar-SA" sz="3200" b="0" i="0" dirty="0">
                <a:effectLst/>
                <a:latin typeface="Sakkal Majalla" panose="02000000000000000000" pitchFamily="2" charset="-78"/>
                <a:cs typeface="Sakkal Majalla" panose="02000000000000000000" pitchFamily="2" charset="-78"/>
              </a:rPr>
              <a:t>اتباع المنشآت أسلوب علمي ومعايير وطنية تمثل الإطار العام والمرجع الأساسي في التميز المؤسسي.</a:t>
            </a:r>
          </a:p>
          <a:p>
            <a:pPr marL="514350" indent="-514350" algn="just">
              <a:buFont typeface="+mj-lt"/>
              <a:buAutoNum type="arabicPeriod"/>
            </a:pPr>
            <a:r>
              <a:rPr lang="ar-SA" sz="3200" b="0" i="0" dirty="0">
                <a:effectLst/>
                <a:latin typeface="Sakkal Majalla" panose="02000000000000000000" pitchFamily="2" charset="-78"/>
                <a:cs typeface="Sakkal Majalla" panose="02000000000000000000" pitchFamily="2" charset="-78"/>
              </a:rPr>
              <a:t>نشر الوعي بالجودة والتميز في الأداء بين العاملين.</a:t>
            </a:r>
          </a:p>
          <a:p>
            <a:pPr marL="514350" indent="-514350" algn="just">
              <a:buFont typeface="+mj-lt"/>
              <a:buAutoNum type="arabicPeriod"/>
            </a:pPr>
            <a:r>
              <a:rPr lang="ar-SA" sz="3200" b="0" i="0" dirty="0">
                <a:effectLst/>
                <a:latin typeface="Sakkal Majalla" panose="02000000000000000000" pitchFamily="2" charset="-78"/>
                <a:cs typeface="Sakkal Majalla" panose="02000000000000000000" pitchFamily="2" charset="-78"/>
              </a:rPr>
              <a:t>زيادة رضا المستفيدين وولاء العاملين وكافة المعنيين من خلال العمل على التحسين المستمر ورفع مستوى جودة المنتجات والخدمات.</a:t>
            </a:r>
          </a:p>
        </p:txBody>
      </p:sp>
      <p:sp>
        <p:nvSpPr>
          <p:cNvPr id="4" name="عنصر نائب لرقم الشريحة 3">
            <a:extLst>
              <a:ext uri="{FF2B5EF4-FFF2-40B4-BE49-F238E27FC236}">
                <a16:creationId xmlns:a16="http://schemas.microsoft.com/office/drawing/2014/main" id="{1E20A73E-CEFA-D2D1-A4DB-905DF127F05B}"/>
              </a:ext>
            </a:extLst>
          </p:cNvPr>
          <p:cNvSpPr>
            <a:spLocks noGrp="1"/>
          </p:cNvSpPr>
          <p:nvPr>
            <p:ph type="sldNum" sz="quarter" idx="12"/>
          </p:nvPr>
        </p:nvSpPr>
        <p:spPr/>
        <p:txBody>
          <a:bodyPr/>
          <a:lstStyle/>
          <a:p>
            <a:fld id="{44A990BC-7DBC-42CB-A11A-53C1B6A9FAC1}" type="slidenum">
              <a:rPr lang="en-US" smtClean="0"/>
              <a:t>5</a:t>
            </a:fld>
            <a:endParaRPr lang="en-US"/>
          </a:p>
        </p:txBody>
      </p:sp>
    </p:spTree>
    <p:extLst>
      <p:ext uri="{BB962C8B-B14F-4D97-AF65-F5344CB8AC3E}">
        <p14:creationId xmlns:p14="http://schemas.microsoft.com/office/powerpoint/2010/main" val="883630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FF91613-68F0-AC79-0223-091B1FC02645}"/>
              </a:ext>
            </a:extLst>
          </p:cNvPr>
          <p:cNvSpPr>
            <a:spLocks noGrp="1"/>
          </p:cNvSpPr>
          <p:nvPr>
            <p:ph type="title"/>
          </p:nvPr>
        </p:nvSpPr>
        <p:spPr/>
        <p:txBody>
          <a:bodyPr/>
          <a:lstStyle/>
          <a:p>
            <a:r>
              <a:rPr lang="ar-SA" dirty="0"/>
              <a:t>الرؤية والرسالة</a:t>
            </a:r>
            <a:endParaRPr lang="en-US" dirty="0"/>
          </a:p>
        </p:txBody>
      </p:sp>
      <p:sp>
        <p:nvSpPr>
          <p:cNvPr id="3" name="عنصر نائب للمحتوى 2">
            <a:extLst>
              <a:ext uri="{FF2B5EF4-FFF2-40B4-BE49-F238E27FC236}">
                <a16:creationId xmlns:a16="http://schemas.microsoft.com/office/drawing/2014/main" id="{1A0CB768-72D5-F226-0D13-297C585F74E7}"/>
              </a:ext>
            </a:extLst>
          </p:cNvPr>
          <p:cNvSpPr>
            <a:spLocks noGrp="1"/>
          </p:cNvSpPr>
          <p:nvPr>
            <p:ph idx="1"/>
          </p:nvPr>
        </p:nvSpPr>
        <p:spPr>
          <a:xfrm>
            <a:off x="934720" y="1209040"/>
            <a:ext cx="10515600" cy="4897119"/>
          </a:xfrm>
        </p:spPr>
        <p:txBody>
          <a:bodyPr>
            <a:normAutofit/>
          </a:bodyPr>
          <a:lstStyle/>
          <a:p>
            <a:pPr marL="0" indent="0">
              <a:spcAft>
                <a:spcPts val="750"/>
              </a:spcAft>
              <a:buNone/>
            </a:pPr>
            <a:r>
              <a:rPr lang="ar-SA" sz="3200" b="1" i="0" dirty="0">
                <a:solidFill>
                  <a:schemeClr val="accent1">
                    <a:lumMod val="75000"/>
                  </a:schemeClr>
                </a:solidFill>
                <a:effectLst/>
                <a:latin typeface="Sakkal Majalla" panose="02000000000000000000" pitchFamily="2" charset="-78"/>
                <a:cs typeface="Sakkal Majalla" panose="02000000000000000000" pitchFamily="2" charset="-78"/>
              </a:rPr>
              <a:t>الرؤية​</a:t>
            </a:r>
          </a:p>
          <a:p>
            <a:pPr>
              <a:spcAft>
                <a:spcPts val="750"/>
              </a:spcAft>
            </a:pPr>
            <a:r>
              <a:rPr lang="ar-SA" b="0" i="0" dirty="0">
                <a:effectLst/>
                <a:latin typeface="Sakkal Majalla" panose="02000000000000000000" pitchFamily="2" charset="-78"/>
                <a:cs typeface="Sakkal Majalla" panose="02000000000000000000" pitchFamily="2" charset="-78"/>
              </a:rPr>
              <a:t>أن تكون الجائزة مرجعًا رئيسيًا وقائدًا للتميّز المؤسسي إقليميًا.</a:t>
            </a:r>
          </a:p>
          <a:p>
            <a:pPr marL="0" indent="0">
              <a:spcAft>
                <a:spcPts val="750"/>
              </a:spcAft>
              <a:buNone/>
            </a:pPr>
            <a:r>
              <a:rPr lang="ar-SA" sz="3200" b="1" i="0" dirty="0">
                <a:solidFill>
                  <a:schemeClr val="accent1">
                    <a:lumMod val="75000"/>
                  </a:schemeClr>
                </a:solidFill>
                <a:effectLst/>
                <a:latin typeface="Sakkal Majalla" panose="02000000000000000000" pitchFamily="2" charset="-78"/>
                <a:cs typeface="Sakkal Majalla" panose="02000000000000000000" pitchFamily="2" charset="-78"/>
              </a:rPr>
              <a:t>الرسالة</a:t>
            </a:r>
          </a:p>
          <a:p>
            <a:pPr algn="just">
              <a:spcAft>
                <a:spcPts val="750"/>
              </a:spcAft>
            </a:pPr>
            <a:r>
              <a:rPr lang="ar-SA" b="0" i="0" dirty="0">
                <a:effectLst/>
                <a:latin typeface="Sakkal Majalla" panose="02000000000000000000" pitchFamily="2" charset="-78"/>
                <a:cs typeface="Sakkal Majalla" panose="02000000000000000000" pitchFamily="2" charset="-78"/>
              </a:rPr>
              <a:t>تمكين جهود تطبيق منهجيات التميّز المؤسسي في القطاع العام والخاص وغير الربحي من خلال النموذج الوطني الموحد للتميّز المؤسسي وتقديم الخدمات للمستفيدين.</a:t>
            </a:r>
          </a:p>
          <a:p>
            <a:pPr marL="0" indent="0" algn="just">
              <a:spcAft>
                <a:spcPts val="750"/>
              </a:spcAft>
              <a:buNone/>
            </a:pPr>
            <a:r>
              <a:rPr lang="ar-SA" sz="3200" b="1" i="0" dirty="0">
                <a:solidFill>
                  <a:schemeClr val="accent1">
                    <a:lumMod val="75000"/>
                  </a:schemeClr>
                </a:solidFill>
                <a:effectLst/>
                <a:latin typeface="Sakkal Majalla" panose="02000000000000000000" pitchFamily="2" charset="-78"/>
                <a:cs typeface="Sakkal Majalla" panose="02000000000000000000" pitchFamily="2" charset="-78"/>
              </a:rPr>
              <a:t>القيم المؤسسية</a:t>
            </a:r>
          </a:p>
          <a:p>
            <a:pPr marL="0" indent="0" algn="just">
              <a:spcAft>
                <a:spcPts val="750"/>
              </a:spcAft>
              <a:buNone/>
            </a:pPr>
            <a:r>
              <a:rPr lang="ar-SA" b="0" i="0" dirty="0">
                <a:effectLst/>
                <a:latin typeface="Sakkal Majalla" panose="02000000000000000000" pitchFamily="2" charset="-78"/>
                <a:cs typeface="Sakkal Majalla" panose="02000000000000000000" pitchFamily="2" charset="-78"/>
              </a:rPr>
              <a:t>1- التميز في الأداء		2_ العمل بروح الفريق		3- العدالة وتكافؤ الفرص</a:t>
            </a:r>
          </a:p>
          <a:p>
            <a:pPr marL="0" indent="0" algn="just">
              <a:spcAft>
                <a:spcPts val="750"/>
              </a:spcAft>
              <a:buNone/>
            </a:pPr>
            <a:r>
              <a:rPr lang="ar-SA" dirty="0">
                <a:latin typeface="Sakkal Majalla" panose="02000000000000000000" pitchFamily="2" charset="-78"/>
                <a:cs typeface="Sakkal Majalla" panose="02000000000000000000" pitchFamily="2" charset="-78"/>
              </a:rPr>
              <a:t>4- التفاعل وتلبية احتياجات المجتمع		5- الخصوصية في التعامل</a:t>
            </a:r>
            <a:endParaRPr lang="ar-SA" b="0" i="0" dirty="0">
              <a:effectLst/>
              <a:latin typeface="Sakkal Majalla" panose="02000000000000000000" pitchFamily="2" charset="-78"/>
              <a:cs typeface="Sakkal Majalla" panose="02000000000000000000" pitchFamily="2" charset="-78"/>
            </a:endParaRPr>
          </a:p>
          <a:p>
            <a:pPr algn="just">
              <a:spcAft>
                <a:spcPts val="750"/>
              </a:spcAft>
            </a:pPr>
            <a:endParaRPr lang="ar-SA" b="0" i="0" dirty="0">
              <a:effectLst/>
              <a:latin typeface="Sakkal Majalla" panose="02000000000000000000" pitchFamily="2" charset="-78"/>
              <a:cs typeface="Sakkal Majalla" panose="02000000000000000000" pitchFamily="2" charset="-78"/>
            </a:endParaRPr>
          </a:p>
        </p:txBody>
      </p:sp>
      <p:sp>
        <p:nvSpPr>
          <p:cNvPr id="4" name="عنصر نائب لرقم الشريحة 3">
            <a:extLst>
              <a:ext uri="{FF2B5EF4-FFF2-40B4-BE49-F238E27FC236}">
                <a16:creationId xmlns:a16="http://schemas.microsoft.com/office/drawing/2014/main" id="{232DBB23-AB6C-C5AC-FB89-05A9148F427B}"/>
              </a:ext>
            </a:extLst>
          </p:cNvPr>
          <p:cNvSpPr>
            <a:spLocks noGrp="1"/>
          </p:cNvSpPr>
          <p:nvPr>
            <p:ph type="sldNum" sz="quarter" idx="12"/>
          </p:nvPr>
        </p:nvSpPr>
        <p:spPr/>
        <p:txBody>
          <a:bodyPr/>
          <a:lstStyle/>
          <a:p>
            <a:fld id="{44A990BC-7DBC-42CB-A11A-53C1B6A9FAC1}" type="slidenum">
              <a:rPr lang="en-US" smtClean="0"/>
              <a:t>6</a:t>
            </a:fld>
            <a:endParaRPr lang="en-US"/>
          </a:p>
        </p:txBody>
      </p:sp>
    </p:spTree>
    <p:extLst>
      <p:ext uri="{BB962C8B-B14F-4D97-AF65-F5344CB8AC3E}">
        <p14:creationId xmlns:p14="http://schemas.microsoft.com/office/powerpoint/2010/main" val="3939729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BFFA033-177E-41B9-C9E3-7EA717D26B66}"/>
              </a:ext>
            </a:extLst>
          </p:cNvPr>
          <p:cNvSpPr>
            <a:spLocks noGrp="1"/>
          </p:cNvSpPr>
          <p:nvPr>
            <p:ph type="title"/>
          </p:nvPr>
        </p:nvSpPr>
        <p:spPr>
          <a:xfrm>
            <a:off x="838200" y="365125"/>
            <a:ext cx="10515600" cy="964471"/>
          </a:xfrm>
        </p:spPr>
        <p:txBody>
          <a:bodyPr anchor="ctr">
            <a:normAutofit/>
          </a:bodyPr>
          <a:lstStyle/>
          <a:p>
            <a:r>
              <a:rPr lang="ar-SA" dirty="0"/>
              <a:t>نطاق الجائزة</a:t>
            </a:r>
            <a:endParaRPr lang="en-US" dirty="0"/>
          </a:p>
        </p:txBody>
      </p:sp>
      <p:pic>
        <p:nvPicPr>
          <p:cNvPr id="5" name="صورة 4">
            <a:extLst>
              <a:ext uri="{FF2B5EF4-FFF2-40B4-BE49-F238E27FC236}">
                <a16:creationId xmlns:a16="http://schemas.microsoft.com/office/drawing/2014/main" id="{6032FBC1-382B-DB98-E705-C183FF3C714C}"/>
              </a:ext>
            </a:extLst>
          </p:cNvPr>
          <p:cNvPicPr>
            <a:picLocks noChangeAspect="1"/>
          </p:cNvPicPr>
          <p:nvPr/>
        </p:nvPicPr>
        <p:blipFill>
          <a:blip r:embed="rId2"/>
          <a:srcRect l="4372" r="6217" b="1"/>
          <a:stretch/>
        </p:blipFill>
        <p:spPr>
          <a:xfrm>
            <a:off x="838200" y="1825625"/>
            <a:ext cx="5181600" cy="4351338"/>
          </a:xfrm>
          <a:prstGeom prst="rect">
            <a:avLst/>
          </a:prstGeom>
          <a:noFill/>
        </p:spPr>
      </p:pic>
      <p:sp>
        <p:nvSpPr>
          <p:cNvPr id="3" name="عنصر نائب للمحتوى 2">
            <a:extLst>
              <a:ext uri="{FF2B5EF4-FFF2-40B4-BE49-F238E27FC236}">
                <a16:creationId xmlns:a16="http://schemas.microsoft.com/office/drawing/2014/main" id="{982F1D94-241F-0C01-A12D-CA4DD44BFDCA}"/>
              </a:ext>
            </a:extLst>
          </p:cNvPr>
          <p:cNvSpPr>
            <a:spLocks noGrp="1"/>
          </p:cNvSpPr>
          <p:nvPr>
            <p:ph sz="half" idx="2"/>
          </p:nvPr>
        </p:nvSpPr>
        <p:spPr>
          <a:xfrm>
            <a:off x="6172202" y="2232025"/>
            <a:ext cx="5181600" cy="2868295"/>
          </a:xfrm>
        </p:spPr>
        <p:txBody>
          <a:bodyPr>
            <a:normAutofit/>
          </a:bodyPr>
          <a:lstStyle/>
          <a:p>
            <a:pPr algn="just"/>
            <a:r>
              <a:rPr lang="ar-SA" sz="3200" b="0" i="0" dirty="0">
                <a:effectLst/>
                <a:latin typeface="Sakkal Majalla" panose="02000000000000000000" pitchFamily="2" charset="-78"/>
                <a:cs typeface="Sakkal Majalla" panose="02000000000000000000" pitchFamily="2" charset="-78"/>
              </a:rPr>
              <a:t>تشمل الجائزة كافة الجهات داخل المملكة العربية السعودية ممن تنطبق عليهم شروط المشاركة، والجهات المستوفية للمتطلبات والمعايير من القطاع العام، والقطاع التعليمي، والقطاع الصحي، والقطاع الخاص، والقطاع غير الربحي</a:t>
            </a:r>
            <a:endParaRPr lang="en-US" sz="3200" dirty="0">
              <a:latin typeface="Sakkal Majalla" panose="02000000000000000000" pitchFamily="2" charset="-78"/>
              <a:cs typeface="Sakkal Majalla" panose="02000000000000000000" pitchFamily="2" charset="-78"/>
            </a:endParaRPr>
          </a:p>
        </p:txBody>
      </p:sp>
      <p:sp>
        <p:nvSpPr>
          <p:cNvPr id="4" name="عنصر نائب لرقم الشريحة 3">
            <a:extLst>
              <a:ext uri="{FF2B5EF4-FFF2-40B4-BE49-F238E27FC236}">
                <a16:creationId xmlns:a16="http://schemas.microsoft.com/office/drawing/2014/main" id="{3D0A9208-40E0-1718-6994-FF433A225EAB}"/>
              </a:ext>
            </a:extLst>
          </p:cNvPr>
          <p:cNvSpPr>
            <a:spLocks noGrp="1"/>
          </p:cNvSpPr>
          <p:nvPr>
            <p:ph type="sldNum" sz="quarter" idx="12"/>
          </p:nvPr>
        </p:nvSpPr>
        <p:spPr>
          <a:xfrm>
            <a:off x="8610600" y="6356350"/>
            <a:ext cx="2743200" cy="365125"/>
          </a:xfrm>
        </p:spPr>
        <p:txBody>
          <a:bodyPr anchor="ctr">
            <a:normAutofit/>
          </a:bodyPr>
          <a:lstStyle/>
          <a:p>
            <a:pPr>
              <a:lnSpc>
                <a:spcPct val="90000"/>
              </a:lnSpc>
              <a:spcAft>
                <a:spcPts val="600"/>
              </a:spcAft>
            </a:pPr>
            <a:fld id="{44A990BC-7DBC-42CB-A11A-53C1B6A9FAC1}" type="slidenum">
              <a:rPr lang="en-US" sz="1900" smtClean="0"/>
              <a:pPr>
                <a:lnSpc>
                  <a:spcPct val="90000"/>
                </a:lnSpc>
                <a:spcAft>
                  <a:spcPts val="600"/>
                </a:spcAft>
              </a:pPr>
              <a:t>7</a:t>
            </a:fld>
            <a:endParaRPr lang="en-US" sz="1900"/>
          </a:p>
        </p:txBody>
      </p:sp>
    </p:spTree>
    <p:extLst>
      <p:ext uri="{BB962C8B-B14F-4D97-AF65-F5344CB8AC3E}">
        <p14:creationId xmlns:p14="http://schemas.microsoft.com/office/powerpoint/2010/main" val="1172917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FFDAEEE-37C3-8EC3-E50B-B4D4D293074B}"/>
              </a:ext>
            </a:extLst>
          </p:cNvPr>
          <p:cNvSpPr>
            <a:spLocks noGrp="1"/>
          </p:cNvSpPr>
          <p:nvPr>
            <p:ph type="title"/>
          </p:nvPr>
        </p:nvSpPr>
        <p:spPr/>
        <p:txBody>
          <a:bodyPr/>
          <a:lstStyle/>
          <a:p>
            <a:r>
              <a:rPr lang="ar-SA" dirty="0"/>
              <a:t>الأهداف العامة</a:t>
            </a:r>
            <a:endParaRPr lang="en-US" dirty="0"/>
          </a:p>
        </p:txBody>
      </p:sp>
      <p:sp>
        <p:nvSpPr>
          <p:cNvPr id="3" name="عنصر نائب للمحتوى 2">
            <a:extLst>
              <a:ext uri="{FF2B5EF4-FFF2-40B4-BE49-F238E27FC236}">
                <a16:creationId xmlns:a16="http://schemas.microsoft.com/office/drawing/2014/main" id="{E921E796-E7AC-3BF1-6ED9-5C9E815264A8}"/>
              </a:ext>
            </a:extLst>
          </p:cNvPr>
          <p:cNvSpPr>
            <a:spLocks noGrp="1"/>
          </p:cNvSpPr>
          <p:nvPr>
            <p:ph idx="1"/>
          </p:nvPr>
        </p:nvSpPr>
        <p:spPr>
          <a:xfrm>
            <a:off x="6106160" y="1370236"/>
            <a:ext cx="5608320" cy="4735924"/>
          </a:xfrm>
        </p:spPr>
        <p:txBody>
          <a:bodyPr>
            <a:normAutofit/>
          </a:bodyPr>
          <a:lstStyle/>
          <a:p>
            <a:pPr algn="just">
              <a:lnSpc>
                <a:spcPct val="100000"/>
              </a:lnSpc>
              <a:buFont typeface="+mj-lt"/>
              <a:buAutoNum type="arabicPeriod"/>
            </a:pPr>
            <a:r>
              <a:rPr lang="ar-SA" sz="1200" b="0" i="0" dirty="0">
                <a:solidFill>
                  <a:srgbClr val="212529"/>
                </a:solidFill>
                <a:effectLst/>
                <a:latin typeface="DINNEXTLTARABIC-REGULAR"/>
              </a:rPr>
              <a:t>​​​</a:t>
            </a:r>
            <a:r>
              <a:rPr lang="ar-SA" sz="2200" b="0" i="0" dirty="0">
                <a:solidFill>
                  <a:srgbClr val="212529"/>
                </a:solidFill>
                <a:effectLst/>
                <a:latin typeface="Sakkal Majalla" panose="02000000000000000000" pitchFamily="2" charset="-78"/>
                <a:cs typeface="Sakkal Majalla" panose="02000000000000000000" pitchFamily="2" charset="-78"/>
              </a:rPr>
              <a:t> تحقيق التكامل بين كافة الجهود الوطنية لجوائز الجودة والتميّز في مختلف القطاعات.​</a:t>
            </a:r>
          </a:p>
          <a:p>
            <a:pPr algn="just">
              <a:lnSpc>
                <a:spcPct val="100000"/>
              </a:lnSpc>
              <a:buFont typeface="+mj-lt"/>
              <a:buAutoNum type="arabicPeriod"/>
            </a:pPr>
            <a:r>
              <a:rPr lang="ar-SA" sz="2200" b="0" i="0" dirty="0">
                <a:solidFill>
                  <a:srgbClr val="212529"/>
                </a:solidFill>
                <a:effectLst/>
                <a:latin typeface="Sakkal Majalla" panose="02000000000000000000" pitchFamily="2" charset="-78"/>
                <a:cs typeface="Sakkal Majalla" panose="02000000000000000000" pitchFamily="2" charset="-78"/>
              </a:rPr>
              <a:t>تشجيع القطاعات على تبني مبادئ الجودة والتميزّ المؤسسي من خلال تطبيق النموذج الوطني للتميّز ومعاييره.</a:t>
            </a:r>
          </a:p>
          <a:p>
            <a:pPr algn="just">
              <a:lnSpc>
                <a:spcPct val="100000"/>
              </a:lnSpc>
              <a:buFont typeface="+mj-lt"/>
              <a:buAutoNum type="arabicPeriod"/>
            </a:pPr>
            <a:r>
              <a:rPr lang="ar-SA" sz="2200" b="0" i="0" dirty="0">
                <a:solidFill>
                  <a:srgbClr val="212529"/>
                </a:solidFill>
                <a:effectLst/>
                <a:latin typeface="Sakkal Majalla" panose="02000000000000000000" pitchFamily="2" charset="-78"/>
                <a:cs typeface="Sakkal Majalla" panose="02000000000000000000" pitchFamily="2" charset="-78"/>
              </a:rPr>
              <a:t>توفير المعلومات المتعلقة بالجودة والتميزّ المؤسسي على مستوى المملكة.</a:t>
            </a:r>
          </a:p>
          <a:p>
            <a:pPr algn="just">
              <a:lnSpc>
                <a:spcPct val="100000"/>
              </a:lnSpc>
              <a:buFont typeface="+mj-lt"/>
              <a:buAutoNum type="arabicPeriod"/>
            </a:pPr>
            <a:r>
              <a:rPr lang="ar-SA" sz="2200" b="0" i="0" dirty="0">
                <a:solidFill>
                  <a:srgbClr val="212529"/>
                </a:solidFill>
                <a:effectLst/>
                <a:latin typeface="Sakkal Majalla" panose="02000000000000000000" pitchFamily="2" charset="-78"/>
                <a:cs typeface="Sakkal Majalla" panose="02000000000000000000" pitchFamily="2" charset="-78"/>
              </a:rPr>
              <a:t>التوعية بثقافة الجودة والتميز المؤسسي والتطبيقات ذات الصلة على مستوى المجتمع ومختلف القطاعات.</a:t>
            </a:r>
          </a:p>
          <a:p>
            <a:pPr algn="just">
              <a:lnSpc>
                <a:spcPct val="100000"/>
              </a:lnSpc>
              <a:buFont typeface="+mj-lt"/>
              <a:buAutoNum type="arabicPeriod"/>
            </a:pPr>
            <a:r>
              <a:rPr lang="ar-SA" sz="2200" b="0" i="0" dirty="0">
                <a:solidFill>
                  <a:srgbClr val="212529"/>
                </a:solidFill>
                <a:effectLst/>
                <a:latin typeface="Sakkal Majalla" panose="02000000000000000000" pitchFamily="2" charset="-78"/>
                <a:cs typeface="Sakkal Majalla" panose="02000000000000000000" pitchFamily="2" charset="-78"/>
              </a:rPr>
              <a:t>تشجيع القيادات الإدارية في القطاعات على تحقيق أهداف الجودة الشاملة والوفاء بمسـؤولياتها.</a:t>
            </a:r>
          </a:p>
          <a:p>
            <a:pPr algn="just">
              <a:lnSpc>
                <a:spcPct val="100000"/>
              </a:lnSpc>
              <a:buFont typeface="+mj-lt"/>
              <a:buAutoNum type="arabicPeriod"/>
            </a:pPr>
            <a:r>
              <a:rPr lang="ar-SA" sz="2200" b="0" i="0" dirty="0">
                <a:solidFill>
                  <a:srgbClr val="212529"/>
                </a:solidFill>
                <a:effectLst/>
                <a:latin typeface="Sakkal Majalla" panose="02000000000000000000" pitchFamily="2" charset="-78"/>
                <a:cs typeface="Sakkal Majalla" panose="02000000000000000000" pitchFamily="2" charset="-78"/>
              </a:rPr>
              <a:t>تعزيز مفاهيم وتطبيقات قياس الأداء والتحسين المستمر للأعمال.</a:t>
            </a:r>
          </a:p>
        </p:txBody>
      </p:sp>
      <p:sp>
        <p:nvSpPr>
          <p:cNvPr id="4" name="عنصر نائب لرقم الشريحة 3">
            <a:extLst>
              <a:ext uri="{FF2B5EF4-FFF2-40B4-BE49-F238E27FC236}">
                <a16:creationId xmlns:a16="http://schemas.microsoft.com/office/drawing/2014/main" id="{41230064-088B-D2FD-3433-D806E17E6D73}"/>
              </a:ext>
            </a:extLst>
          </p:cNvPr>
          <p:cNvSpPr>
            <a:spLocks noGrp="1"/>
          </p:cNvSpPr>
          <p:nvPr>
            <p:ph type="sldNum" sz="quarter" idx="12"/>
          </p:nvPr>
        </p:nvSpPr>
        <p:spPr/>
        <p:txBody>
          <a:bodyPr/>
          <a:lstStyle/>
          <a:p>
            <a:fld id="{44A990BC-7DBC-42CB-A11A-53C1B6A9FAC1}" type="slidenum">
              <a:rPr lang="en-US" smtClean="0"/>
              <a:t>8</a:t>
            </a:fld>
            <a:endParaRPr lang="en-US"/>
          </a:p>
        </p:txBody>
      </p:sp>
      <p:sp>
        <p:nvSpPr>
          <p:cNvPr id="5" name="عنصر نائب للمحتوى 2">
            <a:extLst>
              <a:ext uri="{FF2B5EF4-FFF2-40B4-BE49-F238E27FC236}">
                <a16:creationId xmlns:a16="http://schemas.microsoft.com/office/drawing/2014/main" id="{E6700DB8-DB84-4418-0EFF-156CDA0B03F8}"/>
              </a:ext>
            </a:extLst>
          </p:cNvPr>
          <p:cNvSpPr txBox="1">
            <a:spLocks/>
          </p:cNvSpPr>
          <p:nvPr/>
        </p:nvSpPr>
        <p:spPr>
          <a:xfrm>
            <a:off x="182881" y="1329596"/>
            <a:ext cx="5902960" cy="5026754"/>
          </a:xfrm>
          <a:prstGeom prst="rect">
            <a:avLst/>
          </a:prstGeom>
        </p:spPr>
        <p:txBody>
          <a:bodyPr vert="horz" lIns="91440" tIns="45720" rIns="91440" bIns="45720" rtlCol="0">
            <a:normAutofit fontScale="62500" lnSpcReduction="20000"/>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lnSpc>
                <a:spcPct val="120000"/>
              </a:lnSpc>
              <a:buFont typeface="+mj-lt"/>
              <a:buAutoNum type="arabicPeriod" startAt="7"/>
            </a:pPr>
            <a:r>
              <a:rPr lang="ar-SA" sz="3400" dirty="0">
                <a:solidFill>
                  <a:srgbClr val="212529"/>
                </a:solidFill>
                <a:latin typeface="Sakkal Majalla" panose="02000000000000000000" pitchFamily="2" charset="-78"/>
                <a:cs typeface="Sakkal Majalla" panose="02000000000000000000" pitchFamily="2" charset="-78"/>
              </a:rPr>
              <a:t>العمل على رفع مستوى الجودة والكفاءة الإنتاجية في مختلف القطاعات، وتعزيز جهودها وتمكينها من المنافسة على المستوى العالمي.</a:t>
            </a:r>
          </a:p>
          <a:p>
            <a:pPr marL="514350" indent="-514350" algn="just">
              <a:lnSpc>
                <a:spcPct val="120000"/>
              </a:lnSpc>
              <a:buFont typeface="+mj-lt"/>
              <a:buAutoNum type="arabicPeriod" startAt="7"/>
            </a:pPr>
            <a:r>
              <a:rPr lang="ar-SA" sz="3400" dirty="0">
                <a:solidFill>
                  <a:srgbClr val="212529"/>
                </a:solidFill>
                <a:latin typeface="Sakkal Majalla" panose="02000000000000000000" pitchFamily="2" charset="-78"/>
                <a:cs typeface="Sakkal Majalla" panose="02000000000000000000" pitchFamily="2" charset="-78"/>
              </a:rPr>
              <a:t>تكريم المنشآت المتميزة بما يسهم في إيجاد بيئة محفزة على الجودة والتميّز في مختلف القطاعات.</a:t>
            </a:r>
          </a:p>
          <a:p>
            <a:pPr marL="514350" indent="-514350" algn="just">
              <a:lnSpc>
                <a:spcPct val="120000"/>
              </a:lnSpc>
              <a:buFont typeface="+mj-lt"/>
              <a:buAutoNum type="arabicPeriod" startAt="7"/>
            </a:pPr>
            <a:r>
              <a:rPr lang="ar-SA" sz="3400" dirty="0">
                <a:solidFill>
                  <a:srgbClr val="212529"/>
                </a:solidFill>
                <a:latin typeface="Sakkal Majalla" panose="02000000000000000000" pitchFamily="2" charset="-78"/>
                <a:cs typeface="Sakkal Majalla" panose="02000000000000000000" pitchFamily="2" charset="-78"/>
              </a:rPr>
              <a:t>تقديم الخدمات التدريبية والاستشارية المتعلقة بالجودة والتميّز المؤسسي للقطاعات.</a:t>
            </a:r>
          </a:p>
          <a:p>
            <a:pPr marL="514350" indent="-514350" algn="just">
              <a:lnSpc>
                <a:spcPct val="120000"/>
              </a:lnSpc>
              <a:buFont typeface="+mj-lt"/>
              <a:buAutoNum type="arabicPeriod" startAt="7"/>
            </a:pPr>
            <a:r>
              <a:rPr lang="ar-SA" sz="3400" dirty="0">
                <a:solidFill>
                  <a:srgbClr val="212529"/>
                </a:solidFill>
                <a:latin typeface="Sakkal Majalla" panose="02000000000000000000" pitchFamily="2" charset="-78"/>
                <a:cs typeface="Sakkal Majalla" panose="02000000000000000000" pitchFamily="2" charset="-78"/>
              </a:rPr>
              <a:t>إنشاء منصة موحّدة لتبادل أفضل الممارسات والمقارنات المرجعية في مجالات الجودة والتميّز المؤسسي بين القطاعات.</a:t>
            </a:r>
          </a:p>
          <a:p>
            <a:pPr marL="514350" indent="-514350" algn="just">
              <a:lnSpc>
                <a:spcPct val="120000"/>
              </a:lnSpc>
              <a:buFont typeface="+mj-lt"/>
              <a:buAutoNum type="arabicPeriod" startAt="7"/>
            </a:pPr>
            <a:r>
              <a:rPr lang="ar-SA" sz="3400" dirty="0">
                <a:solidFill>
                  <a:srgbClr val="212529"/>
                </a:solidFill>
                <a:latin typeface="Sakkal Majalla" panose="02000000000000000000" pitchFamily="2" charset="-78"/>
                <a:cs typeface="Sakkal Majalla" panose="02000000000000000000" pitchFamily="2" charset="-78"/>
              </a:rPr>
              <a:t>التعاون مع الجوائز المحلية والإقليمية والعالمية المشابهة للجائزة لتبادل الخبرات ونقل المعرفة.</a:t>
            </a:r>
          </a:p>
          <a:p>
            <a:pPr marL="514350" indent="-514350" algn="just">
              <a:lnSpc>
                <a:spcPct val="120000"/>
              </a:lnSpc>
              <a:buFont typeface="+mj-lt"/>
              <a:buAutoNum type="arabicPeriod" startAt="7"/>
            </a:pPr>
            <a:r>
              <a:rPr lang="ar-SA" sz="3400" dirty="0">
                <a:solidFill>
                  <a:srgbClr val="212529"/>
                </a:solidFill>
                <a:latin typeface="Sakkal Majalla" panose="02000000000000000000" pitchFamily="2" charset="-78"/>
                <a:cs typeface="Sakkal Majalla" panose="02000000000000000000" pitchFamily="2" charset="-78"/>
              </a:rPr>
              <a:t>إجراء البحوث والدراسات الخاصة بقياس الأثر من الاشتراك في الجائزة بتطبيق النموذج الوطني للتميّز المؤسسي ومعاييره، والتعاون مع الجهات البحثية المتخصصة داخل وخارج المملكة لتحقيق ذلك.​​</a:t>
            </a:r>
          </a:p>
          <a:p>
            <a:endParaRPr lang="en-US" sz="24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0483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4B6C1DDD-088C-610D-FD81-8C2C4DCC3CEF}"/>
              </a:ext>
            </a:extLst>
          </p:cNvPr>
          <p:cNvPicPr>
            <a:picLocks noChangeAspect="1"/>
          </p:cNvPicPr>
          <p:nvPr/>
        </p:nvPicPr>
        <p:blipFill>
          <a:blip r:embed="rId2"/>
          <a:stretch>
            <a:fillRect/>
          </a:stretch>
        </p:blipFill>
        <p:spPr>
          <a:xfrm>
            <a:off x="1317492" y="211055"/>
            <a:ext cx="6932428" cy="5958588"/>
          </a:xfrm>
          <a:prstGeom prst="rect">
            <a:avLst/>
          </a:prstGeom>
        </p:spPr>
      </p:pic>
      <p:sp>
        <p:nvSpPr>
          <p:cNvPr id="5" name="مربع نص 4">
            <a:extLst>
              <a:ext uri="{FF2B5EF4-FFF2-40B4-BE49-F238E27FC236}">
                <a16:creationId xmlns:a16="http://schemas.microsoft.com/office/drawing/2014/main" id="{E49F5652-1939-323A-42AA-C57F83D7DF18}"/>
              </a:ext>
            </a:extLst>
          </p:cNvPr>
          <p:cNvSpPr txBox="1"/>
          <p:nvPr/>
        </p:nvSpPr>
        <p:spPr>
          <a:xfrm>
            <a:off x="8249920" y="2867183"/>
            <a:ext cx="3746500" cy="646331"/>
          </a:xfrm>
          <a:prstGeom prst="rect">
            <a:avLst/>
          </a:prstGeom>
          <a:noFill/>
        </p:spPr>
        <p:txBody>
          <a:bodyPr wrap="square">
            <a:spAutoFit/>
          </a:bodyPr>
          <a:lstStyle/>
          <a:p>
            <a:pPr algn="r" rtl="1"/>
            <a:r>
              <a:rPr lang="ar-SA" sz="3600" b="1" dirty="0">
                <a:latin typeface="Sakkal Majalla" panose="02000000000000000000" pitchFamily="2" charset="-78"/>
                <a:cs typeface="Sakkal Majalla" panose="02000000000000000000" pitchFamily="2" charset="-78"/>
              </a:rPr>
              <a:t> المبادئ الأساسية للتميز</a:t>
            </a:r>
            <a:endParaRPr lang="en-US" sz="36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664166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4F5D07BF-BAD5-7259-D74B-7EDD17CB3438}"/>
              </a:ext>
            </a:extLst>
          </p:cNvPr>
          <p:cNvPicPr>
            <a:picLocks noChangeAspect="1"/>
          </p:cNvPicPr>
          <p:nvPr/>
        </p:nvPicPr>
        <p:blipFill>
          <a:blip r:embed="rId2"/>
          <a:stretch>
            <a:fillRect/>
          </a:stretch>
        </p:blipFill>
        <p:spPr>
          <a:xfrm>
            <a:off x="1265511" y="250058"/>
            <a:ext cx="5846489" cy="5961525"/>
          </a:xfrm>
          <a:prstGeom prst="rect">
            <a:avLst/>
          </a:prstGeom>
        </p:spPr>
      </p:pic>
      <p:sp>
        <p:nvSpPr>
          <p:cNvPr id="5" name="مربع نص 4">
            <a:extLst>
              <a:ext uri="{FF2B5EF4-FFF2-40B4-BE49-F238E27FC236}">
                <a16:creationId xmlns:a16="http://schemas.microsoft.com/office/drawing/2014/main" id="{E0BE3DA5-4407-06B4-99FA-F47DEB7575B5}"/>
              </a:ext>
            </a:extLst>
          </p:cNvPr>
          <p:cNvSpPr txBox="1"/>
          <p:nvPr/>
        </p:nvSpPr>
        <p:spPr>
          <a:xfrm>
            <a:off x="7846060" y="2782669"/>
            <a:ext cx="3665220" cy="646331"/>
          </a:xfrm>
          <a:prstGeom prst="rect">
            <a:avLst/>
          </a:prstGeom>
          <a:noFill/>
        </p:spPr>
        <p:txBody>
          <a:bodyPr wrap="square">
            <a:spAutoFit/>
          </a:bodyPr>
          <a:lstStyle/>
          <a:p>
            <a:pPr algn="r"/>
            <a:r>
              <a:rPr lang="ar-SA" sz="3600" b="1" dirty="0">
                <a:latin typeface="Sakkal Majalla" panose="02000000000000000000" pitchFamily="2" charset="-78"/>
                <a:cs typeface="Sakkal Majalla" panose="02000000000000000000" pitchFamily="2" charset="-78"/>
              </a:rPr>
              <a:t>أداة القياس "إتقان"</a:t>
            </a:r>
            <a:endParaRPr lang="en-US" sz="36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586181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6">
            <a:extLst>
              <a:ext uri="{FF2B5EF4-FFF2-40B4-BE49-F238E27FC236}">
                <a16:creationId xmlns:a16="http://schemas.microsoft.com/office/drawing/2014/main" id="{F1F9758F-2D18-4547-9B87-E64B1A03A2C2}"/>
              </a:ext>
            </a:extLst>
          </p:cNvPr>
          <p:cNvPicPr>
            <a:picLocks noChangeAspect="1"/>
          </p:cNvPicPr>
          <p:nvPr/>
        </p:nvPicPr>
        <p:blipFill rotWithShape="1">
          <a:blip r:embed="rId2">
            <a:extLst>
              <a:ext uri="{28A0092B-C50C-407E-A947-70E740481C1C}">
                <a14:useLocalDpi xmlns:a14="http://schemas.microsoft.com/office/drawing/2010/main" val="0"/>
              </a:ext>
            </a:extLst>
          </a:blip>
          <a:srcRect t="5664" r="-2" b="-2"/>
          <a:stretch/>
        </p:blipFill>
        <p:spPr>
          <a:xfrm>
            <a:off x="4621880" y="243841"/>
            <a:ext cx="6731920" cy="6112510"/>
          </a:xfrm>
          <a:prstGeom prst="rect">
            <a:avLst/>
          </a:prstGeom>
          <a:effectLst/>
        </p:spPr>
      </p:pic>
      <p:sp>
        <p:nvSpPr>
          <p:cNvPr id="2" name="Title 1">
            <a:extLst>
              <a:ext uri="{FF2B5EF4-FFF2-40B4-BE49-F238E27FC236}">
                <a16:creationId xmlns:a16="http://schemas.microsoft.com/office/drawing/2014/main" id="{94DCF2CD-B83E-4BFE-82C3-D39877196FB8}"/>
              </a:ext>
            </a:extLst>
          </p:cNvPr>
          <p:cNvSpPr>
            <a:spLocks noGrp="1"/>
          </p:cNvSpPr>
          <p:nvPr>
            <p:ph type="title"/>
          </p:nvPr>
        </p:nvSpPr>
        <p:spPr>
          <a:xfrm>
            <a:off x="359455" y="2777470"/>
            <a:ext cx="4733648" cy="1148458"/>
          </a:xfrm>
        </p:spPr>
        <p:txBody>
          <a:bodyPr>
            <a:normAutofit/>
          </a:bodyPr>
          <a:lstStyle/>
          <a:p>
            <a:r>
              <a:rPr lang="ar-SA" dirty="0"/>
              <a:t>نموذج الجائزة الوطنية للجودة بالمملكة العربية السعودية</a:t>
            </a:r>
            <a:endParaRPr lang="en-US" dirty="0"/>
          </a:p>
        </p:txBody>
      </p:sp>
      <p:sp>
        <p:nvSpPr>
          <p:cNvPr id="3" name="عنصر نائب لرقم الشريحة 2">
            <a:extLst>
              <a:ext uri="{FF2B5EF4-FFF2-40B4-BE49-F238E27FC236}">
                <a16:creationId xmlns:a16="http://schemas.microsoft.com/office/drawing/2014/main" id="{71F400D5-A495-B3AB-D8F1-42DA774DD9DF}"/>
              </a:ext>
            </a:extLst>
          </p:cNvPr>
          <p:cNvSpPr>
            <a:spLocks noGrp="1"/>
          </p:cNvSpPr>
          <p:nvPr>
            <p:ph type="sldNum" sz="quarter" idx="12"/>
          </p:nvPr>
        </p:nvSpPr>
        <p:spPr/>
        <p:txBody>
          <a:bodyPr/>
          <a:lstStyle/>
          <a:p>
            <a:fld id="{44A990BC-7DBC-42CB-A11A-53C1B6A9FAC1}" type="slidenum">
              <a:rPr lang="en-US" smtClean="0"/>
              <a:t>11</a:t>
            </a:fld>
            <a:endParaRPr lang="en-US"/>
          </a:p>
        </p:txBody>
      </p:sp>
    </p:spTree>
    <p:extLst>
      <p:ext uri="{BB962C8B-B14F-4D97-AF65-F5344CB8AC3E}">
        <p14:creationId xmlns:p14="http://schemas.microsoft.com/office/powerpoint/2010/main" val="3999816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9CABBDC-01C0-FF5A-78AE-6ACEFC488D92}"/>
              </a:ext>
            </a:extLst>
          </p:cNvPr>
          <p:cNvSpPr>
            <a:spLocks noGrp="1"/>
          </p:cNvSpPr>
          <p:nvPr>
            <p:ph type="title"/>
          </p:nvPr>
        </p:nvSpPr>
        <p:spPr/>
        <p:txBody>
          <a:bodyPr/>
          <a:lstStyle/>
          <a:p>
            <a:r>
              <a:rPr lang="ar-SA" dirty="0"/>
              <a:t>المعايير (الرئيسية والفرعية وأوزانها)</a:t>
            </a:r>
            <a:endParaRPr lang="en-US" dirty="0"/>
          </a:p>
        </p:txBody>
      </p:sp>
      <p:pic>
        <p:nvPicPr>
          <p:cNvPr id="9" name="عنصر نائب للمحتوى 8" descr="صورة تحتوي على نص, لقطة شاشة, رقم, الخط&#10;&#10;تم إنشاء الوصف تلقائياً">
            <a:extLst>
              <a:ext uri="{FF2B5EF4-FFF2-40B4-BE49-F238E27FC236}">
                <a16:creationId xmlns:a16="http://schemas.microsoft.com/office/drawing/2014/main" id="{9BC41864-1111-38A0-8B90-09A6A4C3855C}"/>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822844" y="1090514"/>
            <a:ext cx="3754996" cy="5086449"/>
          </a:xfrm>
        </p:spPr>
      </p:pic>
      <p:pic>
        <p:nvPicPr>
          <p:cNvPr id="7" name="عنصر نائب للمحتوى 6" descr="صورة تحتوي على نص, لقطة شاشة, رقم, الخط&#10;&#10;تم إنشاء الوصف تلقائياً">
            <a:extLst>
              <a:ext uri="{FF2B5EF4-FFF2-40B4-BE49-F238E27FC236}">
                <a16:creationId xmlns:a16="http://schemas.microsoft.com/office/drawing/2014/main" id="{038F15C1-BEBD-7A62-77A8-3F2039F5A0C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153666" y="1100560"/>
            <a:ext cx="3754996" cy="5076403"/>
          </a:xfrm>
        </p:spPr>
      </p:pic>
      <p:sp>
        <p:nvSpPr>
          <p:cNvPr id="5" name="عنصر نائب لرقم الشريحة 4">
            <a:extLst>
              <a:ext uri="{FF2B5EF4-FFF2-40B4-BE49-F238E27FC236}">
                <a16:creationId xmlns:a16="http://schemas.microsoft.com/office/drawing/2014/main" id="{2DFE3EC6-89E6-3B07-AE16-D0B89D04BCD7}"/>
              </a:ext>
            </a:extLst>
          </p:cNvPr>
          <p:cNvSpPr>
            <a:spLocks noGrp="1"/>
          </p:cNvSpPr>
          <p:nvPr>
            <p:ph type="sldNum" sz="quarter" idx="12"/>
          </p:nvPr>
        </p:nvSpPr>
        <p:spPr/>
        <p:txBody>
          <a:bodyPr/>
          <a:lstStyle/>
          <a:p>
            <a:fld id="{44A990BC-7DBC-42CB-A11A-53C1B6A9FAC1}" type="slidenum">
              <a:rPr lang="en-US" smtClean="0"/>
              <a:t>12</a:t>
            </a:fld>
            <a:endParaRPr lang="en-US"/>
          </a:p>
        </p:txBody>
      </p:sp>
    </p:spTree>
    <p:extLst>
      <p:ext uri="{BB962C8B-B14F-4D97-AF65-F5344CB8AC3E}">
        <p14:creationId xmlns:p14="http://schemas.microsoft.com/office/powerpoint/2010/main" val="3170115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DC8DD12-1708-EFF8-DF60-54B52F60AB3D}"/>
              </a:ext>
            </a:extLst>
          </p:cNvPr>
          <p:cNvSpPr>
            <a:spLocks noGrp="1"/>
          </p:cNvSpPr>
          <p:nvPr>
            <p:ph type="title"/>
          </p:nvPr>
        </p:nvSpPr>
        <p:spPr>
          <a:xfrm>
            <a:off x="1143000" y="275049"/>
            <a:ext cx="10515600" cy="964471"/>
          </a:xfrm>
        </p:spPr>
        <p:txBody>
          <a:bodyPr/>
          <a:lstStyle/>
          <a:p>
            <a:r>
              <a:rPr lang="ar-SA" dirty="0">
                <a:latin typeface="DINNEXTLTARABIC-REGULAR"/>
              </a:rPr>
              <a:t>الفائدة من المشاركة في الجائزة</a:t>
            </a:r>
            <a:endParaRPr lang="en-US" dirty="0"/>
          </a:p>
        </p:txBody>
      </p:sp>
      <p:sp>
        <p:nvSpPr>
          <p:cNvPr id="3" name="عنصر نائب للمحتوى 2">
            <a:extLst>
              <a:ext uri="{FF2B5EF4-FFF2-40B4-BE49-F238E27FC236}">
                <a16:creationId xmlns:a16="http://schemas.microsoft.com/office/drawing/2014/main" id="{39352361-A5A8-6F3D-080E-5848E95B6938}"/>
              </a:ext>
            </a:extLst>
          </p:cNvPr>
          <p:cNvSpPr>
            <a:spLocks noGrp="1"/>
          </p:cNvSpPr>
          <p:nvPr>
            <p:ph idx="1"/>
          </p:nvPr>
        </p:nvSpPr>
        <p:spPr>
          <a:xfrm>
            <a:off x="828040" y="1329213"/>
            <a:ext cx="10734040" cy="4937443"/>
          </a:xfrm>
        </p:spPr>
        <p:txBody>
          <a:bodyPr>
            <a:normAutofit fontScale="92500" lnSpcReduction="10000"/>
          </a:bodyPr>
          <a:lstStyle/>
          <a:p>
            <a:pPr marL="514350" indent="-514350" algn="just">
              <a:buFont typeface="+mj-lt"/>
              <a:buAutoNum type="arabicPeriod"/>
            </a:pPr>
            <a:r>
              <a:rPr lang="ar-SA" sz="3200" b="0" i="0" dirty="0">
                <a:effectLst/>
                <a:latin typeface="Sakkal Majalla" panose="02000000000000000000" pitchFamily="2" charset="-78"/>
                <a:cs typeface="Sakkal Majalla" panose="02000000000000000000" pitchFamily="2" charset="-78"/>
              </a:rPr>
              <a:t>التعرف على أسلوب علمي لتطبيق وتقييم معايير الأداء المؤسسي واستدامة النتائج وفق النموذج الوطني للتميّز بما يساهم في تحقيق رؤية 2030 بفعالية وكفاءة عالية.​</a:t>
            </a:r>
          </a:p>
          <a:p>
            <a:pPr marL="514350" indent="-514350" algn="just">
              <a:buFont typeface="+mj-lt"/>
              <a:buAutoNum type="arabicPeriod"/>
            </a:pPr>
            <a:r>
              <a:rPr lang="ar-SA" sz="3200" b="0" i="0" dirty="0">
                <a:effectLst/>
                <a:latin typeface="Sakkal Majalla" panose="02000000000000000000" pitchFamily="2" charset="-78"/>
                <a:cs typeface="Sakkal Majalla" panose="02000000000000000000" pitchFamily="2" charset="-78"/>
              </a:rPr>
              <a:t>الانضمام للمنظومة الذكية للتميّز المؤسسي </a:t>
            </a:r>
            <a:r>
              <a:rPr lang="ar-SA" sz="3200" b="0" i="0" dirty="0" err="1">
                <a:effectLst/>
                <a:latin typeface="Sakkal Majalla" panose="02000000000000000000" pitchFamily="2" charset="-78"/>
                <a:cs typeface="Sakkal Majalla" panose="02000000000000000000" pitchFamily="2" charset="-78"/>
              </a:rPr>
              <a:t>تميز.نت</a:t>
            </a:r>
            <a:r>
              <a:rPr lang="ar-SA" sz="3200" b="0" i="0" dirty="0">
                <a:effectLst/>
                <a:latin typeface="Sakkal Majalla" panose="02000000000000000000" pitchFamily="2" charset="-78"/>
                <a:cs typeface="Sakkal Majalla" panose="02000000000000000000" pitchFamily="2" charset="-78"/>
              </a:rPr>
              <a:t> والتي توفر للمنشآت نظام إلكتروني تفاعلي لبناء منهجيات التميّز، وإدارة مؤشرات الأداء، وإدارة الجودة وتوثيق النماذج والأرشفة الإلكترونية، وعرض نتائج الأداء والتقارير الذكية وفق معايير الجائزة، والتدريب على أدوات وتقنيات التقييم المؤسسي الذاتي ومجالات التحسين بشكل إلكتروني بما يضمن الاستمرار والاستدامة.</a:t>
            </a:r>
          </a:p>
          <a:p>
            <a:pPr marL="514350" indent="-514350" algn="just">
              <a:buFont typeface="+mj-lt"/>
              <a:buAutoNum type="arabicPeriod"/>
            </a:pPr>
            <a:r>
              <a:rPr lang="ar-SA" sz="3200" b="0" i="0" dirty="0">
                <a:effectLst/>
                <a:latin typeface="Sakkal Majalla" panose="02000000000000000000" pitchFamily="2" charset="-78"/>
                <a:cs typeface="Sakkal Majalla" panose="02000000000000000000" pitchFamily="2" charset="-78"/>
              </a:rPr>
              <a:t>الاستفادة من زيارات خبراء تقييم الأداء المؤسسي، وتزويد المنشأة بتقرير إلكتروني متكامل لجميع معايير الجائزة </a:t>
            </a:r>
          </a:p>
          <a:p>
            <a:pPr marL="514350" indent="-514350" algn="just">
              <a:buFont typeface="+mj-lt"/>
              <a:buAutoNum type="arabicPeriod"/>
            </a:pPr>
            <a:r>
              <a:rPr lang="ar-SA" sz="3200" b="0" i="0" dirty="0">
                <a:effectLst/>
                <a:latin typeface="Sakkal Majalla" panose="02000000000000000000" pitchFamily="2" charset="-78"/>
                <a:cs typeface="Sakkal Majalla" panose="02000000000000000000" pitchFamily="2" charset="-78"/>
              </a:rPr>
              <a:t>تكريم وإبراز أفضل الممارسات المتميزة والقيام بالتغطية الإعلامية المتكاملة للفائزين.</a:t>
            </a:r>
          </a:p>
          <a:p>
            <a:pPr marL="514350" indent="-514350" algn="just">
              <a:buFont typeface="+mj-lt"/>
              <a:buAutoNum type="arabicPeriod"/>
            </a:pPr>
            <a:r>
              <a:rPr lang="ar-SA" sz="3200" b="0" i="0" dirty="0">
                <a:effectLst/>
                <a:latin typeface="Sakkal Majalla" panose="02000000000000000000" pitchFamily="2" charset="-78"/>
                <a:cs typeface="Sakkal Majalla" panose="02000000000000000000" pitchFamily="2" charset="-78"/>
              </a:rPr>
              <a:t>احتفاظ المنشأة الفائزة بشعار الجائزة لمدة عامين، ويحق لها استخدامه على مطبوعاتها الخاصة وإعلاناتها التجارية.</a:t>
            </a:r>
          </a:p>
        </p:txBody>
      </p:sp>
      <p:sp>
        <p:nvSpPr>
          <p:cNvPr id="4" name="عنصر نائب لرقم الشريحة 3">
            <a:extLst>
              <a:ext uri="{FF2B5EF4-FFF2-40B4-BE49-F238E27FC236}">
                <a16:creationId xmlns:a16="http://schemas.microsoft.com/office/drawing/2014/main" id="{43BA52EE-4B45-8716-66A6-10752F0F5971}"/>
              </a:ext>
            </a:extLst>
          </p:cNvPr>
          <p:cNvSpPr>
            <a:spLocks noGrp="1"/>
          </p:cNvSpPr>
          <p:nvPr>
            <p:ph type="sldNum" sz="quarter" idx="12"/>
          </p:nvPr>
        </p:nvSpPr>
        <p:spPr/>
        <p:txBody>
          <a:bodyPr/>
          <a:lstStyle/>
          <a:p>
            <a:fld id="{44A990BC-7DBC-42CB-A11A-53C1B6A9FAC1}" type="slidenum">
              <a:rPr lang="en-US" smtClean="0"/>
              <a:t>13</a:t>
            </a:fld>
            <a:endParaRPr lang="en-US"/>
          </a:p>
        </p:txBody>
      </p:sp>
    </p:spTree>
    <p:extLst>
      <p:ext uri="{BB962C8B-B14F-4D97-AF65-F5344CB8AC3E}">
        <p14:creationId xmlns:p14="http://schemas.microsoft.com/office/powerpoint/2010/main" val="3336888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63A898C-9D20-C20A-C618-1393F0591865}"/>
              </a:ext>
            </a:extLst>
          </p:cNvPr>
          <p:cNvSpPr>
            <a:spLocks noGrp="1"/>
          </p:cNvSpPr>
          <p:nvPr>
            <p:ph type="title"/>
          </p:nvPr>
        </p:nvSpPr>
        <p:spPr>
          <a:xfrm>
            <a:off x="839788" y="365125"/>
            <a:ext cx="10515600" cy="1006475"/>
          </a:xfrm>
        </p:spPr>
        <p:txBody>
          <a:bodyPr/>
          <a:lstStyle/>
          <a:p>
            <a:r>
              <a:rPr lang="ar-SA" dirty="0"/>
              <a:t>إحصائيات</a:t>
            </a:r>
            <a:endParaRPr lang="en-US" dirty="0"/>
          </a:p>
        </p:txBody>
      </p:sp>
      <p:sp>
        <p:nvSpPr>
          <p:cNvPr id="3" name="عنصر نائب للنص 2">
            <a:extLst>
              <a:ext uri="{FF2B5EF4-FFF2-40B4-BE49-F238E27FC236}">
                <a16:creationId xmlns:a16="http://schemas.microsoft.com/office/drawing/2014/main" id="{24DB19B5-201F-F059-D510-B6F36EC483B3}"/>
              </a:ext>
            </a:extLst>
          </p:cNvPr>
          <p:cNvSpPr>
            <a:spLocks noGrp="1"/>
          </p:cNvSpPr>
          <p:nvPr>
            <p:ph type="body" idx="1"/>
          </p:nvPr>
        </p:nvSpPr>
        <p:spPr>
          <a:xfrm>
            <a:off x="230188" y="1681163"/>
            <a:ext cx="5157787" cy="823912"/>
          </a:xfrm>
        </p:spPr>
        <p:txBody>
          <a:bodyPr anchor="ctr">
            <a:normAutofit/>
          </a:bodyPr>
          <a:lstStyle/>
          <a:p>
            <a:pPr algn="ctr"/>
            <a:r>
              <a:rPr lang="ar-SA" sz="3000" dirty="0">
                <a:latin typeface="Sakkal Majalla" panose="02000000000000000000" pitchFamily="2" charset="-78"/>
                <a:cs typeface="Sakkal Majalla" panose="02000000000000000000" pitchFamily="2" charset="-78"/>
              </a:rPr>
              <a:t>الدورة السابعة 2024م</a:t>
            </a:r>
            <a:endParaRPr lang="en-US" sz="3000" dirty="0">
              <a:latin typeface="Sakkal Majalla" panose="02000000000000000000" pitchFamily="2" charset="-78"/>
              <a:cs typeface="Sakkal Majalla" panose="02000000000000000000" pitchFamily="2" charset="-78"/>
            </a:endParaRPr>
          </a:p>
        </p:txBody>
      </p:sp>
      <p:sp>
        <p:nvSpPr>
          <p:cNvPr id="4" name="عنصر نائب للمحتوى 3">
            <a:extLst>
              <a:ext uri="{FF2B5EF4-FFF2-40B4-BE49-F238E27FC236}">
                <a16:creationId xmlns:a16="http://schemas.microsoft.com/office/drawing/2014/main" id="{EE683B5A-BC2F-CA5C-3FC9-EA944730E222}"/>
              </a:ext>
            </a:extLst>
          </p:cNvPr>
          <p:cNvSpPr>
            <a:spLocks noGrp="1"/>
          </p:cNvSpPr>
          <p:nvPr>
            <p:ph sz="half" idx="2"/>
          </p:nvPr>
        </p:nvSpPr>
        <p:spPr>
          <a:xfrm>
            <a:off x="230188" y="2505075"/>
            <a:ext cx="5157787" cy="2046605"/>
          </a:xfrm>
        </p:spPr>
        <p:txBody>
          <a:bodyPr/>
          <a:lstStyle/>
          <a:p>
            <a:r>
              <a:rPr lang="ar-SA" dirty="0">
                <a:latin typeface="Sakkal Majalla" panose="02000000000000000000" pitchFamily="2" charset="-78"/>
                <a:cs typeface="Sakkal Majalla" panose="02000000000000000000" pitchFamily="2" charset="-78"/>
              </a:rPr>
              <a:t>عدد المنشآت المتقدمة : 413 منشأة</a:t>
            </a:r>
          </a:p>
          <a:p>
            <a:r>
              <a:rPr lang="ar-SA" dirty="0">
                <a:latin typeface="Sakkal Majalla" panose="02000000000000000000" pitchFamily="2" charset="-78"/>
                <a:cs typeface="Sakkal Majalla" panose="02000000000000000000" pitchFamily="2" charset="-78"/>
              </a:rPr>
              <a:t>عدد المنشآت المتأهلة : 112</a:t>
            </a:r>
          </a:p>
          <a:p>
            <a:r>
              <a:rPr lang="ar-SA" dirty="0">
                <a:latin typeface="Sakkal Majalla" panose="02000000000000000000" pitchFamily="2" charset="-78"/>
                <a:cs typeface="Sakkal Majalla" panose="02000000000000000000" pitchFamily="2" charset="-78"/>
              </a:rPr>
              <a:t>عدد المنشآت الفائزة : ؟</a:t>
            </a:r>
          </a:p>
          <a:p>
            <a:r>
              <a:rPr lang="ar-SA" dirty="0">
                <a:latin typeface="Sakkal Majalla" panose="02000000000000000000" pitchFamily="2" charset="-78"/>
                <a:cs typeface="Sakkal Majalla" panose="02000000000000000000" pitchFamily="2" charset="-78"/>
              </a:rPr>
              <a:t>نسبة الزيارة في المشاركة: 38%</a:t>
            </a:r>
            <a:endParaRPr lang="en-US" dirty="0">
              <a:latin typeface="Sakkal Majalla" panose="02000000000000000000" pitchFamily="2" charset="-78"/>
              <a:cs typeface="Sakkal Majalla" panose="02000000000000000000" pitchFamily="2" charset="-78"/>
            </a:endParaRPr>
          </a:p>
          <a:p>
            <a:endParaRPr lang="en-US" dirty="0"/>
          </a:p>
        </p:txBody>
      </p:sp>
      <p:sp>
        <p:nvSpPr>
          <p:cNvPr id="5" name="عنصر نائب للنص 4">
            <a:extLst>
              <a:ext uri="{FF2B5EF4-FFF2-40B4-BE49-F238E27FC236}">
                <a16:creationId xmlns:a16="http://schemas.microsoft.com/office/drawing/2014/main" id="{D532AF38-B9BB-E7FE-CEED-F12AB9D372BA}"/>
              </a:ext>
            </a:extLst>
          </p:cNvPr>
          <p:cNvSpPr>
            <a:spLocks noGrp="1"/>
          </p:cNvSpPr>
          <p:nvPr>
            <p:ph type="body" sz="quarter" idx="3"/>
          </p:nvPr>
        </p:nvSpPr>
        <p:spPr>
          <a:xfrm>
            <a:off x="6680200" y="1681163"/>
            <a:ext cx="5183188" cy="823912"/>
          </a:xfrm>
        </p:spPr>
        <p:txBody>
          <a:bodyPr anchor="ctr">
            <a:normAutofit/>
          </a:bodyPr>
          <a:lstStyle/>
          <a:p>
            <a:pPr algn="ctr"/>
            <a:r>
              <a:rPr lang="ar-SA" sz="3000" dirty="0">
                <a:latin typeface="Sakkal Majalla" panose="02000000000000000000" pitchFamily="2" charset="-78"/>
                <a:cs typeface="Sakkal Majalla" panose="02000000000000000000" pitchFamily="2" charset="-78"/>
              </a:rPr>
              <a:t>الدورة السادسة 2022م</a:t>
            </a:r>
            <a:endParaRPr lang="en-US" sz="3000" dirty="0">
              <a:latin typeface="Sakkal Majalla" panose="02000000000000000000" pitchFamily="2" charset="-78"/>
              <a:cs typeface="Sakkal Majalla" panose="02000000000000000000" pitchFamily="2" charset="-78"/>
            </a:endParaRPr>
          </a:p>
        </p:txBody>
      </p:sp>
      <p:sp>
        <p:nvSpPr>
          <p:cNvPr id="6" name="عنصر نائب للمحتوى 5">
            <a:extLst>
              <a:ext uri="{FF2B5EF4-FFF2-40B4-BE49-F238E27FC236}">
                <a16:creationId xmlns:a16="http://schemas.microsoft.com/office/drawing/2014/main" id="{371413B9-B380-3D6C-FF2D-A0C382444178}"/>
              </a:ext>
            </a:extLst>
          </p:cNvPr>
          <p:cNvSpPr>
            <a:spLocks noGrp="1"/>
          </p:cNvSpPr>
          <p:nvPr>
            <p:ph sz="quarter" idx="4"/>
          </p:nvPr>
        </p:nvSpPr>
        <p:spPr>
          <a:xfrm>
            <a:off x="6385560" y="2505075"/>
            <a:ext cx="5183188" cy="3684588"/>
          </a:xfrm>
        </p:spPr>
        <p:txBody>
          <a:bodyPr/>
          <a:lstStyle/>
          <a:p>
            <a:r>
              <a:rPr lang="ar-SA" dirty="0">
                <a:latin typeface="Sakkal Majalla" panose="02000000000000000000" pitchFamily="2" charset="-78"/>
                <a:cs typeface="Sakkal Majalla" panose="02000000000000000000" pitchFamily="2" charset="-78"/>
              </a:rPr>
              <a:t>عدد المنشآت المتقدمة : 300 منشأة</a:t>
            </a:r>
          </a:p>
          <a:p>
            <a:r>
              <a:rPr lang="ar-SA" dirty="0">
                <a:latin typeface="Sakkal Majalla" panose="02000000000000000000" pitchFamily="2" charset="-78"/>
                <a:cs typeface="Sakkal Majalla" panose="02000000000000000000" pitchFamily="2" charset="-78"/>
              </a:rPr>
              <a:t>عدد المنشآت المتأهلة : 96</a:t>
            </a:r>
          </a:p>
          <a:p>
            <a:r>
              <a:rPr lang="ar-SA" dirty="0">
                <a:latin typeface="Sakkal Majalla" panose="02000000000000000000" pitchFamily="2" charset="-78"/>
                <a:cs typeface="Sakkal Majalla" panose="02000000000000000000" pitchFamily="2" charset="-78"/>
              </a:rPr>
              <a:t>عدد المنشآت الفائزة : </a:t>
            </a:r>
          </a:p>
          <a:p>
            <a:pPr lvl="1"/>
            <a:r>
              <a:rPr lang="ar-SA" dirty="0">
                <a:latin typeface="Sakkal Majalla" panose="02000000000000000000" pitchFamily="2" charset="-78"/>
                <a:cs typeface="Sakkal Majalla" panose="02000000000000000000" pitchFamily="2" charset="-78"/>
              </a:rPr>
              <a:t>ذهبي : 7 </a:t>
            </a:r>
          </a:p>
          <a:p>
            <a:pPr lvl="1"/>
            <a:r>
              <a:rPr lang="ar-SA" dirty="0">
                <a:latin typeface="Sakkal Majalla" panose="02000000000000000000" pitchFamily="2" charset="-78"/>
                <a:cs typeface="Sakkal Majalla" panose="02000000000000000000" pitchFamily="2" charset="-78"/>
              </a:rPr>
              <a:t>فضي 24 </a:t>
            </a:r>
          </a:p>
          <a:p>
            <a:pPr lvl="1"/>
            <a:r>
              <a:rPr lang="ar-SA" dirty="0">
                <a:latin typeface="Sakkal Majalla" panose="02000000000000000000" pitchFamily="2" charset="-78"/>
                <a:cs typeface="Sakkal Majalla" panose="02000000000000000000" pitchFamily="2" charset="-78"/>
              </a:rPr>
              <a:t>برونزي 21 </a:t>
            </a:r>
          </a:p>
        </p:txBody>
      </p:sp>
      <p:sp>
        <p:nvSpPr>
          <p:cNvPr id="7" name="عنصر نائب لرقم الشريحة 6">
            <a:extLst>
              <a:ext uri="{FF2B5EF4-FFF2-40B4-BE49-F238E27FC236}">
                <a16:creationId xmlns:a16="http://schemas.microsoft.com/office/drawing/2014/main" id="{8BDF3F77-7F47-AC38-B9DB-3BDE6E4032ED}"/>
              </a:ext>
            </a:extLst>
          </p:cNvPr>
          <p:cNvSpPr>
            <a:spLocks noGrp="1"/>
          </p:cNvSpPr>
          <p:nvPr>
            <p:ph type="sldNum" sz="quarter" idx="12"/>
          </p:nvPr>
        </p:nvSpPr>
        <p:spPr/>
        <p:txBody>
          <a:bodyPr/>
          <a:lstStyle/>
          <a:p>
            <a:fld id="{44A990BC-7DBC-42CB-A11A-53C1B6A9FAC1}" type="slidenum">
              <a:rPr lang="en-US" smtClean="0"/>
              <a:t>14</a:t>
            </a:fld>
            <a:endParaRPr lang="en-US"/>
          </a:p>
        </p:txBody>
      </p:sp>
      <p:pic>
        <p:nvPicPr>
          <p:cNvPr id="9" name="صورة 8">
            <a:extLst>
              <a:ext uri="{FF2B5EF4-FFF2-40B4-BE49-F238E27FC236}">
                <a16:creationId xmlns:a16="http://schemas.microsoft.com/office/drawing/2014/main" id="{CF74FCAA-55A7-9136-28D4-CA32FECC5A36}"/>
              </a:ext>
            </a:extLst>
          </p:cNvPr>
          <p:cNvPicPr>
            <a:picLocks noChangeAspect="1"/>
          </p:cNvPicPr>
          <p:nvPr/>
        </p:nvPicPr>
        <p:blipFill>
          <a:blip r:embed="rId2"/>
          <a:stretch>
            <a:fillRect/>
          </a:stretch>
        </p:blipFill>
        <p:spPr>
          <a:xfrm>
            <a:off x="5430752" y="2338388"/>
            <a:ext cx="2498895" cy="2526030"/>
          </a:xfrm>
          <a:prstGeom prst="rect">
            <a:avLst/>
          </a:prstGeom>
        </p:spPr>
      </p:pic>
    </p:spTree>
    <p:extLst>
      <p:ext uri="{BB962C8B-B14F-4D97-AF65-F5344CB8AC3E}">
        <p14:creationId xmlns:p14="http://schemas.microsoft.com/office/powerpoint/2010/main" val="3427883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5E4F18A-BD82-EC41-D192-2FE9B44C4BE6}"/>
              </a:ext>
            </a:extLst>
          </p:cNvPr>
          <p:cNvSpPr>
            <a:spLocks noGrp="1"/>
          </p:cNvSpPr>
          <p:nvPr>
            <p:ph type="title"/>
          </p:nvPr>
        </p:nvSpPr>
        <p:spPr/>
        <p:txBody>
          <a:bodyPr/>
          <a:lstStyle/>
          <a:p>
            <a:r>
              <a:rPr lang="ar-SA" dirty="0"/>
              <a:t>ملتقى أفضل الممارسات</a:t>
            </a:r>
            <a:endParaRPr lang="en-US" dirty="0"/>
          </a:p>
        </p:txBody>
      </p:sp>
      <p:sp>
        <p:nvSpPr>
          <p:cNvPr id="4" name="عنصر نائب لرقم الشريحة 3">
            <a:extLst>
              <a:ext uri="{FF2B5EF4-FFF2-40B4-BE49-F238E27FC236}">
                <a16:creationId xmlns:a16="http://schemas.microsoft.com/office/drawing/2014/main" id="{6EE76A06-FA7F-DA01-494C-33929CFCC58A}"/>
              </a:ext>
            </a:extLst>
          </p:cNvPr>
          <p:cNvSpPr>
            <a:spLocks noGrp="1"/>
          </p:cNvSpPr>
          <p:nvPr>
            <p:ph type="sldNum" sz="quarter" idx="12"/>
          </p:nvPr>
        </p:nvSpPr>
        <p:spPr/>
        <p:txBody>
          <a:bodyPr/>
          <a:lstStyle/>
          <a:p>
            <a:fld id="{44A990BC-7DBC-42CB-A11A-53C1B6A9FAC1}" type="slidenum">
              <a:rPr lang="en-US" smtClean="0"/>
              <a:t>15</a:t>
            </a:fld>
            <a:endParaRPr lang="en-US"/>
          </a:p>
        </p:txBody>
      </p:sp>
      <p:pic>
        <p:nvPicPr>
          <p:cNvPr id="5" name="صورة 4">
            <a:extLst>
              <a:ext uri="{FF2B5EF4-FFF2-40B4-BE49-F238E27FC236}">
                <a16:creationId xmlns:a16="http://schemas.microsoft.com/office/drawing/2014/main" id="{1DA87061-74CE-CFDC-5380-36FDA2DD0B66}"/>
              </a:ext>
            </a:extLst>
          </p:cNvPr>
          <p:cNvPicPr>
            <a:picLocks noChangeAspect="1"/>
          </p:cNvPicPr>
          <p:nvPr/>
        </p:nvPicPr>
        <p:blipFill>
          <a:blip r:embed="rId2"/>
          <a:stretch>
            <a:fillRect/>
          </a:stretch>
        </p:blipFill>
        <p:spPr>
          <a:xfrm>
            <a:off x="838200" y="3821029"/>
            <a:ext cx="4229031" cy="2319655"/>
          </a:xfrm>
          <a:prstGeom prst="rect">
            <a:avLst/>
          </a:prstGeom>
        </p:spPr>
      </p:pic>
      <p:pic>
        <p:nvPicPr>
          <p:cNvPr id="6" name="صورة 5">
            <a:extLst>
              <a:ext uri="{FF2B5EF4-FFF2-40B4-BE49-F238E27FC236}">
                <a16:creationId xmlns:a16="http://schemas.microsoft.com/office/drawing/2014/main" id="{E3D4418C-1226-CDCA-33F3-24EFD06DE9D9}"/>
              </a:ext>
            </a:extLst>
          </p:cNvPr>
          <p:cNvPicPr>
            <a:picLocks noChangeAspect="1"/>
          </p:cNvPicPr>
          <p:nvPr/>
        </p:nvPicPr>
        <p:blipFill>
          <a:blip r:embed="rId3"/>
          <a:stretch>
            <a:fillRect/>
          </a:stretch>
        </p:blipFill>
        <p:spPr>
          <a:xfrm>
            <a:off x="5490449" y="1845904"/>
            <a:ext cx="6240301" cy="3513289"/>
          </a:xfrm>
          <a:prstGeom prst="rect">
            <a:avLst/>
          </a:prstGeom>
        </p:spPr>
      </p:pic>
      <p:pic>
        <p:nvPicPr>
          <p:cNvPr id="7" name="صورة 6">
            <a:extLst>
              <a:ext uri="{FF2B5EF4-FFF2-40B4-BE49-F238E27FC236}">
                <a16:creationId xmlns:a16="http://schemas.microsoft.com/office/drawing/2014/main" id="{8FFBA432-E45D-A81F-D8D9-19E704E8EC15}"/>
              </a:ext>
            </a:extLst>
          </p:cNvPr>
          <p:cNvPicPr>
            <a:picLocks noChangeAspect="1"/>
          </p:cNvPicPr>
          <p:nvPr/>
        </p:nvPicPr>
        <p:blipFill>
          <a:blip r:embed="rId4"/>
          <a:stretch>
            <a:fillRect/>
          </a:stretch>
        </p:blipFill>
        <p:spPr>
          <a:xfrm>
            <a:off x="838200" y="1436316"/>
            <a:ext cx="4332466" cy="2166233"/>
          </a:xfrm>
          <a:prstGeom prst="rect">
            <a:avLst/>
          </a:prstGeom>
        </p:spPr>
      </p:pic>
    </p:spTree>
    <p:extLst>
      <p:ext uri="{BB962C8B-B14F-4D97-AF65-F5344CB8AC3E}">
        <p14:creationId xmlns:p14="http://schemas.microsoft.com/office/powerpoint/2010/main" val="2213051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صورة 2" descr="صورة تحتوي على نص, شعار, دائرة, الخط&#10;&#10;تم إنشاء الوصف تلقائياً">
            <a:extLst>
              <a:ext uri="{FF2B5EF4-FFF2-40B4-BE49-F238E27FC236}">
                <a16:creationId xmlns:a16="http://schemas.microsoft.com/office/drawing/2014/main" id="{EC80C90D-7C1A-888F-3061-296C28E586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81380"/>
            <a:ext cx="12192000" cy="5142280"/>
          </a:xfrm>
          <a:prstGeom prst="rect">
            <a:avLst/>
          </a:prstGeom>
        </p:spPr>
      </p:pic>
      <p:sp>
        <p:nvSpPr>
          <p:cNvPr id="4" name="مربع نص 3">
            <a:extLst>
              <a:ext uri="{FF2B5EF4-FFF2-40B4-BE49-F238E27FC236}">
                <a16:creationId xmlns:a16="http://schemas.microsoft.com/office/drawing/2014/main" id="{D0AD2B01-C97E-3FAC-4AA2-66A5B95A7FE7}"/>
              </a:ext>
            </a:extLst>
          </p:cNvPr>
          <p:cNvSpPr txBox="1"/>
          <p:nvPr/>
        </p:nvSpPr>
        <p:spPr>
          <a:xfrm>
            <a:off x="3253740" y="311174"/>
            <a:ext cx="6101080" cy="646331"/>
          </a:xfrm>
          <a:prstGeom prst="rect">
            <a:avLst/>
          </a:prstGeom>
          <a:noFill/>
        </p:spPr>
        <p:txBody>
          <a:bodyPr wrap="square">
            <a:spAutoFit/>
          </a:bodyPr>
          <a:lstStyle/>
          <a:p>
            <a:pPr algn="ctr" rtl="1"/>
            <a:r>
              <a:rPr lang="ar-SA" sz="3600" b="1" i="0" dirty="0">
                <a:effectLst/>
                <a:latin typeface="Sakkal Majalla" panose="02000000000000000000" pitchFamily="2" charset="-78"/>
                <a:cs typeface="Sakkal Majalla" panose="02000000000000000000" pitchFamily="2" charset="-78"/>
              </a:rPr>
              <a:t>المؤشر الوطني للتميز المؤسسي</a:t>
            </a:r>
            <a:endParaRPr lang="en-US" sz="36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905198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C98ED3-75E6-4FC2-BBFF-FD0C2C188FD7}"/>
              </a:ext>
            </a:extLst>
          </p:cNvPr>
          <p:cNvSpPr txBox="1"/>
          <p:nvPr/>
        </p:nvSpPr>
        <p:spPr>
          <a:xfrm>
            <a:off x="1113445" y="2753975"/>
            <a:ext cx="10474035" cy="1200329"/>
          </a:xfrm>
          <a:prstGeom prst="rect">
            <a:avLst/>
          </a:prstGeom>
          <a:noFill/>
        </p:spPr>
        <p:txBody>
          <a:bodyPr wrap="square" rtlCol="1">
            <a:spAutoFit/>
          </a:bodyPr>
          <a:lstStyle/>
          <a:p>
            <a:pPr algn="ctr" rtl="1"/>
            <a:r>
              <a:rPr lang="ar-SA" sz="7200" b="1" dirty="0">
                <a:solidFill>
                  <a:srgbClr val="002060"/>
                </a:solidFill>
                <a:latin typeface="Sakkal Majalla" panose="02000000000000000000" pitchFamily="2" charset="-78"/>
                <a:cs typeface="Sakkal Majalla" panose="02000000000000000000" pitchFamily="2" charset="-78"/>
              </a:rPr>
              <a:t>شكراً لكم</a:t>
            </a:r>
          </a:p>
        </p:txBody>
      </p:sp>
      <p:sp>
        <p:nvSpPr>
          <p:cNvPr id="2" name="Slide Number Placeholder 1">
            <a:extLst>
              <a:ext uri="{FF2B5EF4-FFF2-40B4-BE49-F238E27FC236}">
                <a16:creationId xmlns:a16="http://schemas.microsoft.com/office/drawing/2014/main" id="{41168BA9-505D-49ED-B604-4E9516C329FA}"/>
              </a:ext>
            </a:extLst>
          </p:cNvPr>
          <p:cNvSpPr>
            <a:spLocks noGrp="1"/>
          </p:cNvSpPr>
          <p:nvPr>
            <p:ph type="sldNum" sz="quarter" idx="12"/>
          </p:nvPr>
        </p:nvSpPr>
        <p:spPr/>
        <p:txBody>
          <a:bodyPr/>
          <a:lstStyle/>
          <a:p>
            <a:fld id="{44A990BC-7DBC-42CB-A11A-53C1B6A9FAC1}" type="slidenum">
              <a:rPr lang="en-US" smtClean="0"/>
              <a:t>17</a:t>
            </a:fld>
            <a:endParaRPr lang="en-US"/>
          </a:p>
        </p:txBody>
      </p:sp>
    </p:spTree>
    <p:extLst>
      <p:ext uri="{BB962C8B-B14F-4D97-AF65-F5344CB8AC3E}">
        <p14:creationId xmlns:p14="http://schemas.microsoft.com/office/powerpoint/2010/main" val="3456557997"/>
      </p:ext>
    </p:extLst>
  </p:cSld>
  <p:clrMapOvr>
    <a:masterClrMapping/>
  </p:clrMapOvr>
</p:sld>
</file>

<file path=ppt/theme/theme1.xml><?xml version="1.0" encoding="utf-8"?>
<a:theme xmlns:a="http://schemas.openxmlformats.org/drawingml/2006/main" name="SQC-Theme0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QC-Theme01" id="{AD627B87-09D1-4F0F-9503-2BDDF689D086}" vid="{64392C6A-4AAE-4275-86BE-AA05995A93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4090</TotalTime>
  <Words>796</Words>
  <Application>Microsoft Office PowerPoint</Application>
  <PresentationFormat>Widescreen</PresentationFormat>
  <Paragraphs>81</Paragraphs>
  <Slides>17</Slides>
  <Notes>0</Notes>
  <HiddenSlides>1</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SQC-Theme01</vt:lpstr>
      <vt:lpstr>PowerPoint Presentation</vt:lpstr>
      <vt:lpstr>PowerPoint Presentation</vt:lpstr>
      <vt:lpstr>PowerPoint Presentation</vt:lpstr>
      <vt:lpstr>مقدمة</vt:lpstr>
      <vt:lpstr>الفوائد من الجائزة</vt:lpstr>
      <vt:lpstr>الرؤية والرسالة</vt:lpstr>
      <vt:lpstr>نطاق الجائزة</vt:lpstr>
      <vt:lpstr>الأهداف العامة</vt:lpstr>
      <vt:lpstr>PowerPoint Presentation</vt:lpstr>
      <vt:lpstr>PowerPoint Presentation</vt:lpstr>
      <vt:lpstr>نموذج الجائزة الوطنية للجودة بالمملكة العربية السعودية</vt:lpstr>
      <vt:lpstr>المعايير (الرئيسية والفرعية وأوزانها)</vt:lpstr>
      <vt:lpstr>الفائدة من المشاركة في الجائزة</vt:lpstr>
      <vt:lpstr>إحصائيات</vt:lpstr>
      <vt:lpstr>ملتقى أفضل الممارسات</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Abdullah Turkistani</dc:creator>
  <cp:lastModifiedBy>Abdullah Turkistani</cp:lastModifiedBy>
  <cp:revision>190</cp:revision>
  <dcterms:created xsi:type="dcterms:W3CDTF">2020-11-22T19:42:33Z</dcterms:created>
  <dcterms:modified xsi:type="dcterms:W3CDTF">2024-11-18T18:13:01Z</dcterms:modified>
</cp:coreProperties>
</file>