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slideLayouts/slideLayout8.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5"/>
    <p:sldMasterId id="2147483718" r:id="rId6"/>
    <p:sldMasterId id="2147483727" r:id="rId7"/>
  </p:sldMasterIdLst>
  <p:notesMasterIdLst>
    <p:notesMasterId r:id="rId21"/>
  </p:notesMasterIdLst>
  <p:sldIdLst>
    <p:sldId id="2147379588" r:id="rId8"/>
    <p:sldId id="2147379841" r:id="rId9"/>
    <p:sldId id="262" r:id="rId10"/>
    <p:sldId id="268" r:id="rId11"/>
    <p:sldId id="2147380067" r:id="rId12"/>
    <p:sldId id="2147380050" r:id="rId13"/>
    <p:sldId id="2147379908" r:id="rId14"/>
    <p:sldId id="2147380280" r:id="rId15"/>
    <p:sldId id="2147380373" r:id="rId16"/>
    <p:sldId id="2147380375" r:id="rId17"/>
    <p:sldId id="2147380293" r:id="rId18"/>
    <p:sldId id="2147380374" r:id="rId19"/>
    <p:sldId id="2147379942" r:id="rId20"/>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AD7A04-A064-6074-5B15-3BC962022E9B}" name="Muaz Ahmed Selam (MiddleEast)" initials="MAS(" userId="S::muaz.ahmed.selam@pwc.com::a5592811-76f7-4e98-8bed-44ada5cb4e95" providerId="AD"/>
  <p188:author id="{A501D2C9-D20B-B602-EE53-3DE3BA96B378}" name="Mahmoud Bawab (MiddleEast)" initials="MB(" userId="S::mahmoud.bawab@pwc.com::6ec91599-98f0-4562-b2ea-8cbea764d5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9941"/>
    <a:srgbClr val="034261"/>
    <a:srgbClr val="A6A6A6"/>
    <a:srgbClr val="B6A584"/>
    <a:srgbClr val="670E0F"/>
    <a:srgbClr val="DAD1C0"/>
    <a:srgbClr val="50294D"/>
    <a:srgbClr val="F6F4F0"/>
    <a:srgbClr val="7DD1FB"/>
    <a:srgbClr val="DEF3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92703-E680-4A45-BE59-CECBEDFE9A30}" v="12" dt="2024-08-22T05:11:20.086"/>
    <p1510:client id="{5AFC4FFC-9B1B-473A-BF83-AAC19C7BCAE5}" v="54" dt="2024-08-22T05:36:25.8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57" d="100"/>
          <a:sy n="57" d="100"/>
        </p:scale>
        <p:origin x="102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9FE7F6-4A52-4C72-B96C-9571C06BC9B9}" type="datetimeFigureOut">
              <a:rPr lang="en-US" smtClean="0"/>
              <a:t>11/19/2024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678528-AC77-417D-AA8C-C1CAC4FF54F0}" type="slidenum">
              <a:rPr lang="en-US" smtClean="0"/>
              <a:t>‹#›</a:t>
            </a:fld>
            <a:endParaRPr lang="en-US"/>
          </a:p>
        </p:txBody>
      </p:sp>
    </p:spTree>
    <p:extLst>
      <p:ext uri="{BB962C8B-B14F-4D97-AF65-F5344CB8AC3E}">
        <p14:creationId xmlns:p14="http://schemas.microsoft.com/office/powerpoint/2010/main" val="2141101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C4AE6-789D-412D-87BB-E20F58D1F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993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F1B39F-2547-4A29-9082-001E77EE36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618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678528-AC77-417D-AA8C-C1CAC4FF54F0}" type="slidenum">
              <a:rPr lang="en-US" smtClean="0"/>
              <a:t>6</a:t>
            </a:fld>
            <a:endParaRPr lang="en-US"/>
          </a:p>
        </p:txBody>
      </p:sp>
    </p:spTree>
    <p:extLst>
      <p:ext uri="{BB962C8B-B14F-4D97-AF65-F5344CB8AC3E}">
        <p14:creationId xmlns:p14="http://schemas.microsoft.com/office/powerpoint/2010/main" val="3793446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678528-AC77-417D-AA8C-C1CAC4FF54F0}" type="slidenum">
              <a:rPr lang="en-US" smtClean="0"/>
              <a:t>8</a:t>
            </a:fld>
            <a:endParaRPr lang="en-US"/>
          </a:p>
        </p:txBody>
      </p:sp>
    </p:spTree>
    <p:extLst>
      <p:ext uri="{BB962C8B-B14F-4D97-AF65-F5344CB8AC3E}">
        <p14:creationId xmlns:p14="http://schemas.microsoft.com/office/powerpoint/2010/main" val="42845409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8.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0.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1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BFD6E02-AB5D-4D93-0837-153E46463C8D}"/>
              </a:ext>
            </a:extLst>
          </p:cNvPr>
          <p:cNvGraphicFramePr>
            <a:graphicFrameLocks noChangeAspect="1"/>
          </p:cNvGraphicFramePr>
          <p:nvPr userDrawn="1">
            <p:custDataLst>
              <p:tags r:id="rId1"/>
            </p:custDataLst>
            <p:extLst>
              <p:ext uri="{D42A27DB-BD31-4B8C-83A1-F6EECF244321}">
                <p14:modId xmlns:p14="http://schemas.microsoft.com/office/powerpoint/2010/main" val="2304678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7" name="think-cell data - do not delete" hidden="1">
                        <a:extLst>
                          <a:ext uri="{FF2B5EF4-FFF2-40B4-BE49-F238E27FC236}">
                            <a16:creationId xmlns:a16="http://schemas.microsoft.com/office/drawing/2014/main" id="{CBFD6E02-AB5D-4D93-0837-153E46463C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1DD175B5-772D-D5BB-4846-20769B1BE563}"/>
              </a:ext>
            </a:extLst>
          </p:cNvPr>
          <p:cNvSpPr/>
          <p:nvPr userDrawn="1"/>
        </p:nvSpPr>
        <p:spPr>
          <a:xfrm>
            <a:off x="0" y="0"/>
            <a:ext cx="12192000" cy="6858000"/>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Q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9DCDA93-31BF-495C-4781-BE0F5D26CCD5}"/>
              </a:ext>
            </a:extLst>
          </p:cNvPr>
          <p:cNvPicPr>
            <a:picLocks noChangeAspect="1"/>
          </p:cNvPicPr>
          <p:nvPr userDrawn="1"/>
        </p:nvPicPr>
        <p:blipFill rotWithShape="1">
          <a:blip r:embed="rId5" cstate="print">
            <a:alphaModFix/>
            <a:extLst>
              <a:ext uri="{28A0092B-C50C-407E-A947-70E740481C1C}">
                <a14:useLocalDpi xmlns:a14="http://schemas.microsoft.com/office/drawing/2010/main"/>
              </a:ext>
            </a:extLst>
          </a:blip>
          <a:srcRect t="18893" r="8325" b="14491"/>
          <a:stretch/>
        </p:blipFill>
        <p:spPr>
          <a:xfrm flipH="1">
            <a:off x="-3" y="-1"/>
            <a:ext cx="11046937" cy="6858001"/>
          </a:xfrm>
          <a:prstGeom prst="rect">
            <a:avLst/>
          </a:prstGeom>
        </p:spPr>
      </p:pic>
      <p:sp>
        <p:nvSpPr>
          <p:cNvPr id="15" name="Text Placeholder 14">
            <a:extLst>
              <a:ext uri="{FF2B5EF4-FFF2-40B4-BE49-F238E27FC236}">
                <a16:creationId xmlns:a16="http://schemas.microsoft.com/office/drawing/2014/main" id="{B75DAE60-6214-83EE-A70E-5361F8797286}"/>
              </a:ext>
            </a:extLst>
          </p:cNvPr>
          <p:cNvSpPr>
            <a:spLocks noGrp="1"/>
          </p:cNvSpPr>
          <p:nvPr>
            <p:ph type="body" sz="quarter" idx="10" hasCustomPrompt="1"/>
          </p:nvPr>
        </p:nvSpPr>
        <p:spPr>
          <a:xfrm>
            <a:off x="1877116" y="2427843"/>
            <a:ext cx="9172200" cy="1178958"/>
          </a:xfrm>
          <a:prstGeom prst="rect">
            <a:avLst/>
          </a:prstGeom>
          <a:noFill/>
          <a:ln>
            <a:noFill/>
          </a:ln>
        </p:spPr>
        <p:txBody>
          <a:bodyPr spcFirstLastPara="1" vert="horz" wrap="square" lIns="0" tIns="0" rIns="0" bIns="0" rtlCol="0" anchor="t" anchorCtr="0">
            <a:noAutofit/>
          </a:bodyPr>
          <a:lstStyle>
            <a:lvl1pPr algn="r" rtl="1">
              <a:defRPr kumimoji="0" lang="en-US" sz="4800" b="0" i="0" u="none" strike="noStrike" cap="none" spc="0" normalizeH="0" baseline="0" dirty="0">
                <a:ln>
                  <a:noFill/>
                </a:ln>
                <a:solidFill>
                  <a:srgbClr val="034261"/>
                </a:solidFill>
                <a:effectLst/>
                <a:uLnTx/>
                <a:uFillTx/>
                <a:latin typeface="Calibri Light" panose="020F0302020204030204"/>
                <a:ea typeface="+mj-ea"/>
                <a:cs typeface="Lusail"/>
              </a:defRPr>
            </a:lvl1pPr>
          </a:lstStyle>
          <a:p>
            <a:pPr marL="0" marR="0" lvl="0" indent="0" algn="r" defTabSz="914400" rtl="1" eaLnBrk="1" fontAlgn="auto" latinLnBrk="0" hangingPunct="1">
              <a:lnSpc>
                <a:spcPct val="150000"/>
              </a:lnSpc>
              <a:spcBef>
                <a:spcPct val="0"/>
              </a:spcBef>
              <a:spcAft>
                <a:spcPts val="0"/>
              </a:spcAft>
              <a:buClrTx/>
              <a:buSzTx/>
              <a:buFontTx/>
              <a:buNone/>
              <a:tabLst/>
              <a:defRPr/>
            </a:pPr>
            <a:r>
              <a:rPr kumimoji="0" lang="ar-SA" sz="4800" b="0" i="0" u="none" strike="noStrike" kern="1200" cap="none" spc="0" normalizeH="0" baseline="0" noProof="0">
                <a:ln>
                  <a:noFill/>
                </a:ln>
                <a:solidFill>
                  <a:srgbClr val="034261"/>
                </a:solidFill>
                <a:effectLst/>
                <a:uLnTx/>
                <a:uFillTx/>
                <a:latin typeface="Calibri Light" panose="020F0302020204030204"/>
                <a:ea typeface="+mj-ea"/>
                <a:cs typeface="Lusail"/>
              </a:rPr>
              <a:t>برنامج قطر للتميز الحكومي</a:t>
            </a:r>
            <a:endParaRPr kumimoji="0" lang="ar-JO" sz="2000" b="0" i="1" u="none" strike="noStrike" kern="1200" cap="none" spc="0" normalizeH="0" baseline="0" noProof="0">
              <a:ln>
                <a:noFill/>
              </a:ln>
              <a:solidFill>
                <a:srgbClr val="034261"/>
              </a:solidFill>
              <a:effectLst/>
              <a:uLnTx/>
              <a:uFillTx/>
              <a:latin typeface="Calibri Light" panose="020F0302020204030204"/>
              <a:ea typeface="+mj-ea"/>
              <a:cs typeface="Lusail"/>
            </a:endParaRPr>
          </a:p>
        </p:txBody>
      </p:sp>
      <p:sp>
        <p:nvSpPr>
          <p:cNvPr id="17" name="Text Placeholder 15">
            <a:extLst>
              <a:ext uri="{FF2B5EF4-FFF2-40B4-BE49-F238E27FC236}">
                <a16:creationId xmlns:a16="http://schemas.microsoft.com/office/drawing/2014/main" id="{43E33BCE-B95A-33E4-699A-A692EA620315}"/>
              </a:ext>
            </a:extLst>
          </p:cNvPr>
          <p:cNvSpPr>
            <a:spLocks noGrp="1"/>
          </p:cNvSpPr>
          <p:nvPr>
            <p:ph type="body" sz="quarter" idx="12" hasCustomPrompt="1"/>
          </p:nvPr>
        </p:nvSpPr>
        <p:spPr>
          <a:xfrm>
            <a:off x="6234466" y="3664241"/>
            <a:ext cx="4814850" cy="497572"/>
          </a:xfrm>
          <a:prstGeom prst="rect">
            <a:avLst/>
          </a:prstGeom>
          <a:noFill/>
          <a:ln>
            <a:noFill/>
          </a:ln>
        </p:spPr>
        <p:txBody>
          <a:bodyPr spcFirstLastPara="1" vert="horz" wrap="square" lIns="0" tIns="0" rIns="36000" bIns="0" rtlCol="0" anchor="t" anchorCtr="0">
            <a:spAutoFit/>
          </a:bodyPr>
          <a:lstStyle>
            <a:lvl1pPr>
              <a:defRPr kumimoji="0" lang="en-US" sz="2400" b="0" i="0" u="none" strike="noStrike" cap="none" spc="0" normalizeH="0" baseline="0" dirty="0" smtClean="0">
                <a:ln>
                  <a:noFill/>
                </a:ln>
                <a:solidFill>
                  <a:srgbClr val="034261"/>
                </a:solidFill>
                <a:effectLst/>
                <a:uLnTx/>
                <a:uFillTx/>
                <a:latin typeface="Calibri" panose="020F0502020204030204"/>
                <a:cs typeface="Lusail"/>
              </a:defRPr>
            </a:lvl1pPr>
            <a:lvl2pPr>
              <a:defRPr lang="en-US" sz="2000" dirty="0" smtClean="0"/>
            </a:lvl2pPr>
            <a:lvl3pPr>
              <a:defRPr lang="en-US" sz="1800" dirty="0" smtClean="0"/>
            </a:lvl3pPr>
            <a:lvl4pPr>
              <a:defRPr lang="en-US" sz="1600" dirty="0" smtClean="0"/>
            </a:lvl4pPr>
            <a:lvl5pPr>
              <a:defRPr lang="en-US" sz="1600" dirty="0"/>
            </a:lvl5pPr>
          </a:lstStyle>
          <a:p>
            <a:pPr marL="0" marR="0" lvl="0" indent="0" algn="r" defTabSz="914400" rtl="1" eaLnBrk="1" fontAlgn="auto" latinLnBrk="0" hangingPunct="1">
              <a:lnSpc>
                <a:spcPct val="100000"/>
              </a:lnSpc>
              <a:spcBef>
                <a:spcPts val="1000"/>
              </a:spcBef>
              <a:spcAft>
                <a:spcPts val="0"/>
              </a:spcAft>
              <a:buClrTx/>
              <a:buSzTx/>
              <a:buFont typeface="Arial" panose="020B0604020202020204" pitchFamily="34" charset="0"/>
              <a:buNone/>
              <a:tabLst/>
              <a:defRPr/>
            </a:pPr>
            <a:r>
              <a:rPr lang="ar-QA" sz="2400">
                <a:solidFill>
                  <a:srgbClr val="034261"/>
                </a:solidFill>
                <a:latin typeface="Calibri Light" panose="020F0302020204030204"/>
                <a:cs typeface="Lusail"/>
              </a:rPr>
              <a:t>أبجد</a:t>
            </a:r>
            <a:endParaRPr kumimoji="0" lang="ar-JO" sz="2400" b="0" i="0" u="none" strike="noStrike" kern="1200" cap="none" spc="0" normalizeH="0" baseline="0" noProof="0">
              <a:ln>
                <a:noFill/>
              </a:ln>
              <a:solidFill>
                <a:srgbClr val="034261"/>
              </a:solidFill>
              <a:effectLst/>
              <a:uLnTx/>
              <a:uFillTx/>
              <a:latin typeface="Lusail" pitchFamily="50" charset="-78"/>
              <a:ea typeface="+mn-ea"/>
              <a:cs typeface="Lusail"/>
            </a:endParaRPr>
          </a:p>
        </p:txBody>
      </p:sp>
      <p:pic>
        <p:nvPicPr>
          <p:cNvPr id="3" name="Picture 2">
            <a:extLst>
              <a:ext uri="{FF2B5EF4-FFF2-40B4-BE49-F238E27FC236}">
                <a16:creationId xmlns:a16="http://schemas.microsoft.com/office/drawing/2014/main" id="{93F14185-200C-0A8E-8F14-9639FE3A3D45}"/>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t="29470" b="28173"/>
          <a:stretch/>
        </p:blipFill>
        <p:spPr>
          <a:xfrm>
            <a:off x="6028757" y="436941"/>
            <a:ext cx="5018177" cy="1503855"/>
          </a:xfrm>
          <a:prstGeom prst="rect">
            <a:avLst/>
          </a:prstGeom>
        </p:spPr>
      </p:pic>
      <p:sp>
        <p:nvSpPr>
          <p:cNvPr id="2" name="flSlideMaster.Title 1Footer" descr="Classification : Internal - تصنيف الوثيقة : داخلي">
            <a:extLst>
              <a:ext uri="{FF2B5EF4-FFF2-40B4-BE49-F238E27FC236}">
                <a16:creationId xmlns:a16="http://schemas.microsoft.com/office/drawing/2014/main" id="{50C5FB44-C2FD-943C-8D92-CC1C5C49A6F8}"/>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3733218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91AA9A9-8735-F60E-A0A9-55FD953C1546}"/>
              </a:ext>
            </a:extLst>
          </p:cNvPr>
          <p:cNvGraphicFramePr>
            <a:graphicFrameLocks noChangeAspect="1"/>
          </p:cNvGraphicFramePr>
          <p:nvPr userDrawn="1">
            <p:custDataLst>
              <p:tags r:id="rId1"/>
            </p:custDataLst>
            <p:extLst>
              <p:ext uri="{D42A27DB-BD31-4B8C-83A1-F6EECF244321}">
                <p14:modId xmlns:p14="http://schemas.microsoft.com/office/powerpoint/2010/main" val="1649477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think-cell data - do not delete" hidden="1">
                        <a:extLst>
                          <a:ext uri="{FF2B5EF4-FFF2-40B4-BE49-F238E27FC236}">
                            <a16:creationId xmlns:a16="http://schemas.microsoft.com/office/drawing/2014/main" id="{591AA9A9-8735-F60E-A0A9-55FD953C15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C9CC0607-C2ED-07F0-6DDB-DDAFF1342FFE}"/>
              </a:ext>
            </a:extLst>
          </p:cNvPr>
          <p:cNvPicPr>
            <a:picLocks noChangeAspect="1"/>
          </p:cNvPicPr>
          <p:nvPr userDrawn="1"/>
        </p:nvPicPr>
        <p:blipFill rotWithShape="1">
          <a:blip r:embed="rId5" cstate="print">
            <a:alphaModFix amt="20000"/>
            <a:extLst>
              <a:ext uri="{28A0092B-C50C-407E-A947-70E740481C1C}">
                <a14:useLocalDpi xmlns:a14="http://schemas.microsoft.com/office/drawing/2010/main"/>
              </a:ext>
            </a:extLst>
          </a:blip>
          <a:srcRect l="-4917" t="-10318" r="295" b="-6881"/>
          <a:stretch/>
        </p:blipFill>
        <p:spPr>
          <a:xfrm rot="4500000" flipH="1">
            <a:off x="-895948" y="-1333390"/>
            <a:ext cx="9213955" cy="8818325"/>
          </a:xfrm>
          <a:prstGeom prst="rect">
            <a:avLst/>
          </a:prstGeom>
        </p:spPr>
      </p:pic>
      <p:sp>
        <p:nvSpPr>
          <p:cNvPr id="18" name="Text Placeholder 18">
            <a:extLst>
              <a:ext uri="{FF2B5EF4-FFF2-40B4-BE49-F238E27FC236}">
                <a16:creationId xmlns:a16="http://schemas.microsoft.com/office/drawing/2014/main" id="{1FC456B6-23A0-56C7-F3DD-8DCC62946B4F}"/>
              </a:ext>
            </a:extLst>
          </p:cNvPr>
          <p:cNvSpPr>
            <a:spLocks noGrp="1"/>
          </p:cNvSpPr>
          <p:nvPr>
            <p:ph type="body" sz="quarter" idx="15" hasCustomPrompt="1"/>
          </p:nvPr>
        </p:nvSpPr>
        <p:spPr>
          <a:xfrm>
            <a:off x="469900" y="154401"/>
            <a:ext cx="11558269" cy="461665"/>
          </a:xfrm>
          <a:prstGeom prst="rect">
            <a:avLst/>
          </a:prstGeom>
          <a:noFill/>
        </p:spPr>
        <p:txBody>
          <a:bodyPr wrap="square" rtlCol="0">
            <a:spAutoFit/>
          </a:bodyPr>
          <a:lstStyle>
            <a:lvl1pPr>
              <a:defRPr kumimoji="0" lang="en-US" sz="2400" b="1" i="0" u="none" strike="noStrike" cap="none" spc="0" normalizeH="0" baseline="0" dirty="0" smtClean="0">
                <a:ln>
                  <a:noFill/>
                </a:ln>
                <a:solidFill>
                  <a:srgbClr val="034261"/>
                </a:solidFill>
                <a:effectLst/>
                <a:uLnTx/>
                <a:uFillTx/>
                <a:latin typeface="Lusail" pitchFamily="50" charset="-78"/>
                <a:cs typeface="Lusail" pitchFamily="50" charset="-78"/>
              </a:defRPr>
            </a:lvl1pPr>
            <a:lvl2pPr>
              <a:defRPr lang="en-US" sz="1800" dirty="0" smtClean="0"/>
            </a:lvl2pPr>
            <a:lvl3pPr>
              <a:defRPr lang="en-US" sz="1800" dirty="0" smtClean="0"/>
            </a:lvl3pPr>
            <a:lvl4pPr>
              <a:defRPr lang="en-US" dirty="0" smtClean="0"/>
            </a:lvl4pPr>
            <a:lvl5pPr>
              <a:defRPr lang="en-US" dirty="0"/>
            </a:lvl5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a:ln>
                  <a:noFill/>
                </a:ln>
                <a:solidFill>
                  <a:srgbClr val="034261"/>
                </a:solidFill>
                <a:effectLst/>
                <a:uLnTx/>
                <a:uFillTx/>
                <a:latin typeface="Lusail" pitchFamily="50" charset="-78"/>
                <a:ea typeface="+mn-ea"/>
                <a:cs typeface="Lusail" pitchFamily="50" charset="-78"/>
              </a:rPr>
              <a:t>عنوان</a:t>
            </a:r>
            <a:endParaRPr kumimoji="0" lang="en-US" sz="2400" b="1" i="0" u="none" strike="noStrike" kern="1200" cap="none" spc="0" normalizeH="0" baseline="0" noProof="0">
              <a:ln>
                <a:noFill/>
              </a:ln>
              <a:solidFill>
                <a:srgbClr val="034261"/>
              </a:solidFill>
              <a:effectLst/>
              <a:uLnTx/>
              <a:uFillTx/>
              <a:latin typeface="Lusail" pitchFamily="50" charset="-78"/>
              <a:ea typeface="+mn-ea"/>
              <a:cs typeface="Lusail" pitchFamily="50" charset="-78"/>
            </a:endParaRPr>
          </a:p>
        </p:txBody>
      </p:sp>
      <p:pic>
        <p:nvPicPr>
          <p:cNvPr id="5" name="Picture 4">
            <a:extLst>
              <a:ext uri="{FF2B5EF4-FFF2-40B4-BE49-F238E27FC236}">
                <a16:creationId xmlns:a16="http://schemas.microsoft.com/office/drawing/2014/main" id="{6E554793-6841-4F56-816E-8585CC297D7E}"/>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74249" t="30576" b="31607"/>
          <a:stretch/>
        </p:blipFill>
        <p:spPr>
          <a:xfrm>
            <a:off x="11508436" y="6207340"/>
            <a:ext cx="468428" cy="486697"/>
          </a:xfrm>
          <a:prstGeom prst="rect">
            <a:avLst/>
          </a:prstGeom>
        </p:spPr>
      </p:pic>
      <p:sp>
        <p:nvSpPr>
          <p:cNvPr id="8" name="Slide Number Placeholder 13">
            <a:extLst>
              <a:ext uri="{FF2B5EF4-FFF2-40B4-BE49-F238E27FC236}">
                <a16:creationId xmlns:a16="http://schemas.microsoft.com/office/drawing/2014/main" id="{67DBC165-B4F1-41A9-99E7-2255B272AE20}"/>
              </a:ext>
            </a:extLst>
          </p:cNvPr>
          <p:cNvSpPr txBox="1">
            <a:spLocks/>
          </p:cNvSpPr>
          <p:nvPr userDrawn="1"/>
        </p:nvSpPr>
        <p:spPr>
          <a:xfrm>
            <a:off x="11457131" y="6268125"/>
            <a:ext cx="57103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defRPr/>
            </a:pPr>
            <a:fld id="{46E1949C-109E-6B47-8A0B-98969388CDCB}" type="slidenum">
              <a:rPr lang="en-QA" smtClean="0">
                <a:solidFill>
                  <a:prstClr val="black">
                    <a:tint val="75000"/>
                  </a:prstClr>
                </a:solidFill>
                <a:latin typeface="Calibri" panose="020F0502020204030204"/>
              </a:rPr>
              <a:pPr algn="ctr" rtl="0">
                <a:defRPr/>
              </a:pPr>
              <a:t>‹#›</a:t>
            </a:fld>
            <a:endParaRPr lang="en-QA">
              <a:solidFill>
                <a:prstClr val="black">
                  <a:tint val="75000"/>
                </a:prstClr>
              </a:solidFill>
              <a:latin typeface="Calibri" panose="020F0502020204030204"/>
            </a:endParaRPr>
          </a:p>
        </p:txBody>
      </p:sp>
      <p:sp>
        <p:nvSpPr>
          <p:cNvPr id="2" name="flSlideMaster.3_Custom LayoutFooter" descr="Classification : Internal - تصنيف الوثيقة : داخلي">
            <a:extLst>
              <a:ext uri="{FF2B5EF4-FFF2-40B4-BE49-F238E27FC236}">
                <a16:creationId xmlns:a16="http://schemas.microsoft.com/office/drawing/2014/main" id="{FEF44342-1935-0944-6B8A-7EAFCC4ECC20}"/>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1028117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91AA9A9-8735-F60E-A0A9-55FD953C1546}"/>
              </a:ext>
            </a:extLst>
          </p:cNvPr>
          <p:cNvGraphicFramePr>
            <a:graphicFrameLocks noChangeAspect="1"/>
          </p:cNvGraphicFramePr>
          <p:nvPr userDrawn="1">
            <p:custDataLst>
              <p:tags r:id="rId1"/>
            </p:custDataLst>
            <p:extLst>
              <p:ext uri="{D42A27DB-BD31-4B8C-83A1-F6EECF244321}">
                <p14:modId xmlns:p14="http://schemas.microsoft.com/office/powerpoint/2010/main" val="1649477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think-cell data - do not delete" hidden="1">
                        <a:extLst>
                          <a:ext uri="{FF2B5EF4-FFF2-40B4-BE49-F238E27FC236}">
                            <a16:creationId xmlns:a16="http://schemas.microsoft.com/office/drawing/2014/main" id="{591AA9A9-8735-F60E-A0A9-55FD953C15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Text Placeholder 18">
            <a:extLst>
              <a:ext uri="{FF2B5EF4-FFF2-40B4-BE49-F238E27FC236}">
                <a16:creationId xmlns:a16="http://schemas.microsoft.com/office/drawing/2014/main" id="{1FC456B6-23A0-56C7-F3DD-8DCC62946B4F}"/>
              </a:ext>
            </a:extLst>
          </p:cNvPr>
          <p:cNvSpPr>
            <a:spLocks noGrp="1"/>
          </p:cNvSpPr>
          <p:nvPr>
            <p:ph type="body" sz="quarter" idx="15" hasCustomPrompt="1"/>
          </p:nvPr>
        </p:nvSpPr>
        <p:spPr>
          <a:xfrm>
            <a:off x="469900" y="154401"/>
            <a:ext cx="11558269" cy="461665"/>
          </a:xfrm>
          <a:prstGeom prst="rect">
            <a:avLst/>
          </a:prstGeom>
          <a:noFill/>
        </p:spPr>
        <p:txBody>
          <a:bodyPr wrap="square" rtlCol="0">
            <a:spAutoFit/>
          </a:bodyPr>
          <a:lstStyle>
            <a:lvl1pPr>
              <a:defRPr kumimoji="0" lang="en-US" sz="2400" b="1" i="0" u="none" strike="noStrike" cap="none" spc="0" normalizeH="0" baseline="0" dirty="0" smtClean="0">
                <a:ln>
                  <a:noFill/>
                </a:ln>
                <a:solidFill>
                  <a:srgbClr val="034261"/>
                </a:solidFill>
                <a:effectLst/>
                <a:uLnTx/>
                <a:uFillTx/>
                <a:latin typeface="Lusail" pitchFamily="50" charset="-78"/>
                <a:cs typeface="Lusail" pitchFamily="50" charset="-78"/>
              </a:defRPr>
            </a:lvl1pPr>
            <a:lvl2pPr>
              <a:defRPr lang="en-US" sz="1800" dirty="0" smtClean="0"/>
            </a:lvl2pPr>
            <a:lvl3pPr>
              <a:defRPr lang="en-US" sz="1800" dirty="0" smtClean="0"/>
            </a:lvl3pPr>
            <a:lvl4pPr>
              <a:defRPr lang="en-US" dirty="0" smtClean="0"/>
            </a:lvl4pPr>
            <a:lvl5pPr>
              <a:defRPr lang="en-US" dirty="0"/>
            </a:lvl5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a:ln>
                  <a:noFill/>
                </a:ln>
                <a:solidFill>
                  <a:srgbClr val="034261"/>
                </a:solidFill>
                <a:effectLst/>
                <a:uLnTx/>
                <a:uFillTx/>
                <a:latin typeface="Lusail" pitchFamily="50" charset="-78"/>
                <a:ea typeface="+mn-ea"/>
                <a:cs typeface="Lusail" pitchFamily="50" charset="-78"/>
              </a:rPr>
              <a:t>عنوان</a:t>
            </a:r>
            <a:endParaRPr kumimoji="0" lang="en-US" sz="2400" b="1" i="0" u="none" strike="noStrike" kern="1200" cap="none" spc="0" normalizeH="0" baseline="0" noProof="0">
              <a:ln>
                <a:noFill/>
              </a:ln>
              <a:solidFill>
                <a:srgbClr val="034261"/>
              </a:solidFill>
              <a:effectLst/>
              <a:uLnTx/>
              <a:uFillTx/>
              <a:latin typeface="Lusail" pitchFamily="50" charset="-78"/>
              <a:ea typeface="+mn-ea"/>
              <a:cs typeface="Lusail" pitchFamily="50" charset="-78"/>
            </a:endParaRPr>
          </a:p>
        </p:txBody>
      </p:sp>
      <p:pic>
        <p:nvPicPr>
          <p:cNvPr id="5" name="Picture 4">
            <a:extLst>
              <a:ext uri="{FF2B5EF4-FFF2-40B4-BE49-F238E27FC236}">
                <a16:creationId xmlns:a16="http://schemas.microsoft.com/office/drawing/2014/main" id="{6E554793-6841-4F56-816E-8585CC297D7E}"/>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74249" t="30576" b="31607"/>
          <a:stretch/>
        </p:blipFill>
        <p:spPr>
          <a:xfrm>
            <a:off x="11508436" y="6207340"/>
            <a:ext cx="468428" cy="486697"/>
          </a:xfrm>
          <a:prstGeom prst="rect">
            <a:avLst/>
          </a:prstGeom>
        </p:spPr>
      </p:pic>
      <p:sp>
        <p:nvSpPr>
          <p:cNvPr id="8" name="Slide Number Placeholder 13">
            <a:extLst>
              <a:ext uri="{FF2B5EF4-FFF2-40B4-BE49-F238E27FC236}">
                <a16:creationId xmlns:a16="http://schemas.microsoft.com/office/drawing/2014/main" id="{67DBC165-B4F1-41A9-99E7-2255B272AE20}"/>
              </a:ext>
            </a:extLst>
          </p:cNvPr>
          <p:cNvSpPr txBox="1">
            <a:spLocks/>
          </p:cNvSpPr>
          <p:nvPr userDrawn="1"/>
        </p:nvSpPr>
        <p:spPr>
          <a:xfrm>
            <a:off x="11457131" y="6268125"/>
            <a:ext cx="57103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defRPr/>
            </a:pPr>
            <a:fld id="{46E1949C-109E-6B47-8A0B-98969388CDCB}" type="slidenum">
              <a:rPr lang="en-QA" smtClean="0">
                <a:solidFill>
                  <a:prstClr val="black">
                    <a:tint val="75000"/>
                  </a:prstClr>
                </a:solidFill>
                <a:latin typeface="Calibri" panose="020F0502020204030204"/>
              </a:rPr>
              <a:pPr algn="ctr" rtl="0">
                <a:defRPr/>
              </a:pPr>
              <a:t>‹#›</a:t>
            </a:fld>
            <a:endParaRPr lang="en-QA">
              <a:solidFill>
                <a:prstClr val="black">
                  <a:tint val="75000"/>
                </a:prstClr>
              </a:solidFill>
              <a:latin typeface="Calibri" panose="020F0502020204030204"/>
            </a:endParaRPr>
          </a:p>
        </p:txBody>
      </p:sp>
      <p:sp>
        <p:nvSpPr>
          <p:cNvPr id="2" name="flSlideMaster.3_Custom LayoutFooter" descr="Classification : Internal - تصنيف الوثيقة : داخلي">
            <a:extLst>
              <a:ext uri="{FF2B5EF4-FFF2-40B4-BE49-F238E27FC236}">
                <a16:creationId xmlns:a16="http://schemas.microsoft.com/office/drawing/2014/main" id="{FEF44342-1935-0944-6B8A-7EAFCC4ECC20}"/>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
        <p:nvSpPr>
          <p:cNvPr id="3" name="flSlideMaster.5_Custom LayoutFooter" descr="Classification : Internal - تصنيف الوثيقة : داخلي">
            <a:extLst>
              <a:ext uri="{FF2B5EF4-FFF2-40B4-BE49-F238E27FC236}">
                <a16:creationId xmlns:a16="http://schemas.microsoft.com/office/drawing/2014/main" id="{4CB9DAB2-FB02-1A06-3ADE-399CD90D4E64}"/>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3277237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5C5690B-EE95-37E0-30B2-4E559285AD29}"/>
              </a:ext>
            </a:extLst>
          </p:cNvPr>
          <p:cNvGraphicFramePr>
            <a:graphicFrameLocks noChangeAspect="1"/>
          </p:cNvGraphicFramePr>
          <p:nvPr userDrawn="1">
            <p:custDataLst>
              <p:tags r:id="rId1"/>
            </p:custDataLst>
            <p:extLst>
              <p:ext uri="{D42A27DB-BD31-4B8C-83A1-F6EECF244321}">
                <p14:modId xmlns:p14="http://schemas.microsoft.com/office/powerpoint/2010/main" val="351575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think-cell data - do not delete" hidden="1">
                        <a:extLst>
                          <a:ext uri="{FF2B5EF4-FFF2-40B4-BE49-F238E27FC236}">
                            <a16:creationId xmlns:a16="http://schemas.microsoft.com/office/drawing/2014/main" id="{25C5690B-EE95-37E0-30B2-4E559285AD2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810AF8EC-42E3-19A4-D9CB-8123E1ECDCC7}"/>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r="50588" b="16076"/>
          <a:stretch/>
        </p:blipFill>
        <p:spPr>
          <a:xfrm>
            <a:off x="0" y="3704033"/>
            <a:ext cx="6024282" cy="3153968"/>
          </a:xfrm>
          <a:prstGeom prst="rect">
            <a:avLst/>
          </a:prstGeom>
        </p:spPr>
      </p:pic>
      <p:pic>
        <p:nvPicPr>
          <p:cNvPr id="11" name="Picture 10" descr="A picture containing fish&#10;&#10;Description automatically generated">
            <a:extLst>
              <a:ext uri="{FF2B5EF4-FFF2-40B4-BE49-F238E27FC236}">
                <a16:creationId xmlns:a16="http://schemas.microsoft.com/office/drawing/2014/main" id="{F4BDCDFC-6F1F-0D5D-0F54-AB948DAA5EBC}"/>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t="28974"/>
          <a:stretch/>
        </p:blipFill>
        <p:spPr>
          <a:xfrm rot="11680039">
            <a:off x="-1882090" y="3741607"/>
            <a:ext cx="17088481" cy="4709257"/>
          </a:xfrm>
          <a:prstGeom prst="rect">
            <a:avLst/>
          </a:prstGeom>
        </p:spPr>
      </p:pic>
      <p:pic>
        <p:nvPicPr>
          <p:cNvPr id="12" name="Picture 11">
            <a:extLst>
              <a:ext uri="{FF2B5EF4-FFF2-40B4-BE49-F238E27FC236}">
                <a16:creationId xmlns:a16="http://schemas.microsoft.com/office/drawing/2014/main" id="{EA1B55AB-F384-C7E9-CAF2-A981D007AE7F}"/>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b="20275"/>
          <a:stretch/>
        </p:blipFill>
        <p:spPr>
          <a:xfrm>
            <a:off x="5915400" y="4451254"/>
            <a:ext cx="6276600" cy="2406746"/>
          </a:xfrm>
          <a:prstGeom prst="rect">
            <a:avLst/>
          </a:prstGeom>
        </p:spPr>
      </p:pic>
      <p:sp>
        <p:nvSpPr>
          <p:cNvPr id="2" name="flSlideMaster.4_Custom LayoutFooter" descr="Classification : Internal - تصنيف الوثيقة : داخلي">
            <a:extLst>
              <a:ext uri="{FF2B5EF4-FFF2-40B4-BE49-F238E27FC236}">
                <a16:creationId xmlns:a16="http://schemas.microsoft.com/office/drawing/2014/main" id="{EF61E2B0-019E-F14A-42E8-D7C63764A3F6}"/>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4206067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EE47263-3424-C5E7-5A37-020D6F0B0010}"/>
              </a:ext>
            </a:extLst>
          </p:cNvPr>
          <p:cNvGraphicFramePr>
            <a:graphicFrameLocks noChangeAspect="1"/>
          </p:cNvGraphicFramePr>
          <p:nvPr userDrawn="1">
            <p:custDataLst>
              <p:tags r:id="rId1"/>
            </p:custDataLst>
            <p:extLst>
              <p:ext uri="{D42A27DB-BD31-4B8C-83A1-F6EECF244321}">
                <p14:modId xmlns:p14="http://schemas.microsoft.com/office/powerpoint/2010/main" val="1632002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think-cell data - do not delete" hidden="1">
                        <a:extLst>
                          <a:ext uri="{FF2B5EF4-FFF2-40B4-BE49-F238E27FC236}">
                            <a16:creationId xmlns:a16="http://schemas.microsoft.com/office/drawing/2014/main" id="{3EE47263-3424-C5E7-5A37-020D6F0B001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18">
            <a:extLst>
              <a:ext uri="{FF2B5EF4-FFF2-40B4-BE49-F238E27FC236}">
                <a16:creationId xmlns:a16="http://schemas.microsoft.com/office/drawing/2014/main" id="{F43413BE-4A2C-8D86-1432-C172B2AC47F8}"/>
              </a:ext>
            </a:extLst>
          </p:cNvPr>
          <p:cNvSpPr>
            <a:spLocks noGrp="1"/>
          </p:cNvSpPr>
          <p:nvPr>
            <p:ph type="body" sz="quarter" idx="15" hasCustomPrompt="1"/>
          </p:nvPr>
        </p:nvSpPr>
        <p:spPr>
          <a:xfrm>
            <a:off x="1190171" y="224750"/>
            <a:ext cx="10673196" cy="461665"/>
          </a:xfrm>
          <a:prstGeom prst="rect">
            <a:avLst/>
          </a:prstGeom>
          <a:noFill/>
        </p:spPr>
        <p:txBody>
          <a:bodyPr wrap="square" rtlCol="0">
            <a:spAutoFit/>
          </a:bodyPr>
          <a:lstStyle>
            <a:lvl1pPr>
              <a:defRPr kumimoji="0" lang="en-US" sz="2400" b="1" i="0" u="none" strike="noStrike" cap="none" spc="0" normalizeH="0" baseline="0" dirty="0" smtClean="0">
                <a:ln>
                  <a:noFill/>
                </a:ln>
                <a:solidFill>
                  <a:srgbClr val="034261"/>
                </a:solidFill>
                <a:effectLst/>
                <a:uLnTx/>
                <a:uFillTx/>
                <a:latin typeface="Lusail" pitchFamily="50" charset="-78"/>
                <a:cs typeface="Lusail" pitchFamily="50" charset="-78"/>
              </a:defRPr>
            </a:lvl1pPr>
            <a:lvl2pPr>
              <a:defRPr lang="en-US" sz="1800" dirty="0" smtClean="0"/>
            </a:lvl2pPr>
            <a:lvl3pPr>
              <a:defRPr lang="en-US" sz="1800" dirty="0" smtClean="0"/>
            </a:lvl3pPr>
            <a:lvl4pPr>
              <a:defRPr lang="en-US" dirty="0" smtClean="0"/>
            </a:lvl4pPr>
            <a:lvl5pPr>
              <a:defRPr lang="en-US" dirty="0"/>
            </a:lvl5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a:ln>
                  <a:noFill/>
                </a:ln>
                <a:solidFill>
                  <a:srgbClr val="034261"/>
                </a:solidFill>
                <a:effectLst/>
                <a:uLnTx/>
                <a:uFillTx/>
                <a:latin typeface="Lusail" pitchFamily="50" charset="-78"/>
                <a:ea typeface="+mn-ea"/>
                <a:cs typeface="Lusail" pitchFamily="50" charset="-78"/>
              </a:rPr>
              <a:t>عنوان</a:t>
            </a:r>
            <a:endParaRPr kumimoji="0" lang="en-US" sz="2400" b="1" i="0" u="none" strike="noStrike" kern="1200" cap="none" spc="0" normalizeH="0" baseline="0" noProof="0">
              <a:ln>
                <a:noFill/>
              </a:ln>
              <a:solidFill>
                <a:srgbClr val="034261"/>
              </a:solidFill>
              <a:effectLst/>
              <a:uLnTx/>
              <a:uFillTx/>
              <a:latin typeface="Lusail" pitchFamily="50" charset="-78"/>
              <a:ea typeface="+mn-ea"/>
              <a:cs typeface="Lusail" pitchFamily="50" charset="-78"/>
            </a:endParaRPr>
          </a:p>
        </p:txBody>
      </p:sp>
      <p:pic>
        <p:nvPicPr>
          <p:cNvPr id="7" name="Picture 6" descr="A black background with a black background and a black background with a black background&#10;&#10;Description automatically generated with medium confidence">
            <a:extLst>
              <a:ext uri="{FF2B5EF4-FFF2-40B4-BE49-F238E27FC236}">
                <a16:creationId xmlns:a16="http://schemas.microsoft.com/office/drawing/2014/main" id="{7029728D-1EB4-C6EE-A8A8-B12FA82D0425}"/>
              </a:ext>
            </a:extLst>
          </p:cNvPr>
          <p:cNvPicPr>
            <a:picLocks noChangeAspect="1"/>
          </p:cNvPicPr>
          <p:nvPr userDrawn="1"/>
        </p:nvPicPr>
        <p:blipFill rotWithShape="1">
          <a:blip r:embed="rId5">
            <a:alphaModFix amt="10000"/>
          </a:blip>
          <a:srcRect r="32163"/>
          <a:stretch/>
        </p:blipFill>
        <p:spPr>
          <a:xfrm rot="5400000">
            <a:off x="-1646806" y="-92832"/>
            <a:ext cx="6835863" cy="7065805"/>
          </a:xfrm>
          <a:prstGeom prst="rect">
            <a:avLst/>
          </a:prstGeom>
        </p:spPr>
      </p:pic>
      <p:pic>
        <p:nvPicPr>
          <p:cNvPr id="8" name="Picture 7">
            <a:extLst>
              <a:ext uri="{FF2B5EF4-FFF2-40B4-BE49-F238E27FC236}">
                <a16:creationId xmlns:a16="http://schemas.microsoft.com/office/drawing/2014/main" id="{37181A61-AA4F-5849-27EF-D970B139151E}"/>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74249" t="30576" b="31607"/>
          <a:stretch/>
        </p:blipFill>
        <p:spPr>
          <a:xfrm>
            <a:off x="11476966" y="6236849"/>
            <a:ext cx="468428" cy="486697"/>
          </a:xfrm>
          <a:prstGeom prst="rect">
            <a:avLst/>
          </a:prstGeom>
        </p:spPr>
      </p:pic>
      <p:sp>
        <p:nvSpPr>
          <p:cNvPr id="9" name="Slide Number Placeholder 13">
            <a:extLst>
              <a:ext uri="{FF2B5EF4-FFF2-40B4-BE49-F238E27FC236}">
                <a16:creationId xmlns:a16="http://schemas.microsoft.com/office/drawing/2014/main" id="{26599BB1-4234-DA15-250D-F578DC39EF83}"/>
              </a:ext>
            </a:extLst>
          </p:cNvPr>
          <p:cNvSpPr txBox="1">
            <a:spLocks/>
          </p:cNvSpPr>
          <p:nvPr userDrawn="1"/>
        </p:nvSpPr>
        <p:spPr>
          <a:xfrm>
            <a:off x="11425661" y="6297634"/>
            <a:ext cx="57103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defRPr/>
            </a:pPr>
            <a:fld id="{46E1949C-109E-6B47-8A0B-98969388CDCB}" type="slidenum">
              <a:rPr lang="en-QA" smtClean="0">
                <a:solidFill>
                  <a:prstClr val="black">
                    <a:tint val="75000"/>
                  </a:prstClr>
                </a:solidFill>
                <a:latin typeface="Calibri" panose="020F0502020204030204"/>
              </a:rPr>
              <a:pPr algn="ctr" rtl="0">
                <a:defRPr/>
              </a:pPr>
              <a:t>‹#›</a:t>
            </a:fld>
            <a:endParaRPr lang="en-QA">
              <a:solidFill>
                <a:prstClr val="black">
                  <a:tint val="75000"/>
                </a:prstClr>
              </a:solidFill>
              <a:latin typeface="Calibri" panose="020F0502020204030204"/>
            </a:endParaRPr>
          </a:p>
        </p:txBody>
      </p:sp>
      <p:sp>
        <p:nvSpPr>
          <p:cNvPr id="2" name="flSlideMaster.16_Custom LayoutFooter" descr="Classification : Internal - تصنيف الوثيقة : داخلي">
            <a:extLst>
              <a:ext uri="{FF2B5EF4-FFF2-40B4-BE49-F238E27FC236}">
                <a16:creationId xmlns:a16="http://schemas.microsoft.com/office/drawing/2014/main" id="{B773B282-40D9-6D5D-5A3A-9D4D0EF88F11}"/>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3695319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Outline">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48F7561-99B1-C1A3-8C5D-B09818A36EB6}"/>
              </a:ext>
            </a:extLst>
          </p:cNvPr>
          <p:cNvGraphicFramePr>
            <a:graphicFrameLocks noChangeAspect="1"/>
          </p:cNvGraphicFramePr>
          <p:nvPr userDrawn="1">
            <p:custDataLst>
              <p:tags r:id="rId1"/>
            </p:custDataLst>
            <p:extLst>
              <p:ext uri="{D42A27DB-BD31-4B8C-83A1-F6EECF244321}">
                <p14:modId xmlns:p14="http://schemas.microsoft.com/office/powerpoint/2010/main" val="32624396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think-cell data - do not delete" hidden="1">
                        <a:extLst>
                          <a:ext uri="{FF2B5EF4-FFF2-40B4-BE49-F238E27FC236}">
                            <a16:creationId xmlns:a16="http://schemas.microsoft.com/office/drawing/2014/main" id="{448F7561-99B1-C1A3-8C5D-B09818A36EB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5081FD8B-7ABE-2193-FE21-440068D9D875}"/>
              </a:ext>
            </a:extLst>
          </p:cNvPr>
          <p:cNvPicPr>
            <a:picLocks noChangeAspect="1"/>
          </p:cNvPicPr>
          <p:nvPr userDrawn="1"/>
        </p:nvPicPr>
        <p:blipFill rotWithShape="1">
          <a:blip r:embed="rId5" cstate="print">
            <a:alphaModFix/>
            <a:extLst>
              <a:ext uri="{28A0092B-C50C-407E-A947-70E740481C1C}">
                <a14:useLocalDpi xmlns:a14="http://schemas.microsoft.com/office/drawing/2010/main"/>
              </a:ext>
            </a:extLst>
          </a:blip>
          <a:srcRect l="9813" t="20614" r="295" b="-4032"/>
          <a:stretch/>
        </p:blipFill>
        <p:spPr>
          <a:xfrm rot="15601094" flipH="1">
            <a:off x="-1765191" y="438761"/>
            <a:ext cx="6307020" cy="5396505"/>
          </a:xfrm>
          <a:prstGeom prst="rect">
            <a:avLst/>
          </a:prstGeom>
        </p:spPr>
      </p:pic>
      <p:pic>
        <p:nvPicPr>
          <p:cNvPr id="2" name="Picture 1">
            <a:extLst>
              <a:ext uri="{FF2B5EF4-FFF2-40B4-BE49-F238E27FC236}">
                <a16:creationId xmlns:a16="http://schemas.microsoft.com/office/drawing/2014/main" id="{F0260D43-5CAD-6E75-F8CC-AFFDD7BED7CA}"/>
              </a:ext>
            </a:extLst>
          </p:cNvPr>
          <p:cNvPicPr>
            <a:picLocks noChangeAspect="1"/>
          </p:cNvPicPr>
          <p:nvPr userDrawn="1"/>
        </p:nvPicPr>
        <p:blipFill rotWithShape="1">
          <a:blip r:embed="rId5" cstate="print">
            <a:alphaModFix/>
            <a:extLst>
              <a:ext uri="{28A0092B-C50C-407E-A947-70E740481C1C}">
                <a14:useLocalDpi xmlns:a14="http://schemas.microsoft.com/office/drawing/2010/main"/>
              </a:ext>
            </a:extLst>
          </a:blip>
          <a:srcRect l="9813" t="20614" r="295" b="-4032"/>
          <a:stretch/>
        </p:blipFill>
        <p:spPr>
          <a:xfrm rot="5998906">
            <a:off x="7650173" y="438761"/>
            <a:ext cx="6307020" cy="5396505"/>
          </a:xfrm>
          <a:prstGeom prst="rect">
            <a:avLst/>
          </a:prstGeom>
        </p:spPr>
      </p:pic>
      <p:pic>
        <p:nvPicPr>
          <p:cNvPr id="9" name="Picture 8">
            <a:extLst>
              <a:ext uri="{FF2B5EF4-FFF2-40B4-BE49-F238E27FC236}">
                <a16:creationId xmlns:a16="http://schemas.microsoft.com/office/drawing/2014/main" id="{866D7D26-F371-45B2-9DB7-2DA481F11D7C}"/>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74249" t="30576" b="31607"/>
          <a:stretch/>
        </p:blipFill>
        <p:spPr>
          <a:xfrm>
            <a:off x="11508436" y="6207340"/>
            <a:ext cx="468428" cy="486697"/>
          </a:xfrm>
          <a:prstGeom prst="rect">
            <a:avLst/>
          </a:prstGeom>
        </p:spPr>
      </p:pic>
      <p:sp>
        <p:nvSpPr>
          <p:cNvPr id="10" name="Slide Number Placeholder 13">
            <a:extLst>
              <a:ext uri="{FF2B5EF4-FFF2-40B4-BE49-F238E27FC236}">
                <a16:creationId xmlns:a16="http://schemas.microsoft.com/office/drawing/2014/main" id="{C6A0A5C2-88BF-47C5-852E-C882FC607634}"/>
              </a:ext>
            </a:extLst>
          </p:cNvPr>
          <p:cNvSpPr txBox="1">
            <a:spLocks/>
          </p:cNvSpPr>
          <p:nvPr userDrawn="1"/>
        </p:nvSpPr>
        <p:spPr>
          <a:xfrm>
            <a:off x="11457131" y="6268125"/>
            <a:ext cx="57103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defRPr/>
            </a:pPr>
            <a:fld id="{46E1949C-109E-6B47-8A0B-98969388CDCB}" type="slidenum">
              <a:rPr lang="en-QA" smtClean="0">
                <a:solidFill>
                  <a:prstClr val="black">
                    <a:tint val="75000"/>
                  </a:prstClr>
                </a:solidFill>
                <a:latin typeface="Calibri" panose="020F0502020204030204"/>
              </a:rPr>
              <a:pPr algn="ctr" rtl="0">
                <a:defRPr/>
              </a:pPr>
              <a:t>‹#›</a:t>
            </a:fld>
            <a:endParaRPr lang="en-QA">
              <a:solidFill>
                <a:prstClr val="black">
                  <a:tint val="75000"/>
                </a:prstClr>
              </a:solidFill>
              <a:latin typeface="Calibri" panose="020F0502020204030204"/>
            </a:endParaRPr>
          </a:p>
        </p:txBody>
      </p:sp>
      <p:pic>
        <p:nvPicPr>
          <p:cNvPr id="4" name="Picture 3">
            <a:extLst>
              <a:ext uri="{FF2B5EF4-FFF2-40B4-BE49-F238E27FC236}">
                <a16:creationId xmlns:a16="http://schemas.microsoft.com/office/drawing/2014/main" id="{C0C30802-DC2C-5214-9EC9-6883D4698C4C}"/>
              </a:ext>
            </a:extLst>
          </p:cNvPr>
          <p:cNvPicPr>
            <a:picLocks noChangeAspect="1"/>
          </p:cNvPicPr>
          <p:nvPr userDrawn="1"/>
        </p:nvPicPr>
        <p:blipFill>
          <a:blip r:embed="rId7"/>
          <a:stretch>
            <a:fillRect/>
          </a:stretch>
        </p:blipFill>
        <p:spPr>
          <a:xfrm>
            <a:off x="3471862" y="614362"/>
            <a:ext cx="5248275" cy="5629275"/>
          </a:xfrm>
          <a:prstGeom prst="rect">
            <a:avLst/>
          </a:prstGeom>
        </p:spPr>
      </p:pic>
      <p:sp>
        <p:nvSpPr>
          <p:cNvPr id="3" name="flSlideMaster.3_OutlineFooter" descr="Classification : Internal - تصنيف الوثيقة : داخلي">
            <a:extLst>
              <a:ext uri="{FF2B5EF4-FFF2-40B4-BE49-F238E27FC236}">
                <a16:creationId xmlns:a16="http://schemas.microsoft.com/office/drawing/2014/main" id="{3E27B3EF-60AD-D78E-8AB1-D81FC614D523}"/>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1316108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91AA9A9-8735-F60E-A0A9-55FD953C1546}"/>
              </a:ext>
            </a:extLst>
          </p:cNvPr>
          <p:cNvGraphicFramePr>
            <a:graphicFrameLocks noChangeAspect="1"/>
          </p:cNvGraphicFramePr>
          <p:nvPr userDrawn="1">
            <p:custDataLst>
              <p:tags r:id="rId1"/>
            </p:custDataLst>
            <p:extLst>
              <p:ext uri="{D42A27DB-BD31-4B8C-83A1-F6EECF244321}">
                <p14:modId xmlns:p14="http://schemas.microsoft.com/office/powerpoint/2010/main" val="28325853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think-cell data - do not delete" hidden="1">
                        <a:extLst>
                          <a:ext uri="{FF2B5EF4-FFF2-40B4-BE49-F238E27FC236}">
                            <a16:creationId xmlns:a16="http://schemas.microsoft.com/office/drawing/2014/main" id="{591AA9A9-8735-F60E-A0A9-55FD953C15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Google Shape;321;p49">
            <a:extLst>
              <a:ext uri="{FF2B5EF4-FFF2-40B4-BE49-F238E27FC236}">
                <a16:creationId xmlns:a16="http://schemas.microsoft.com/office/drawing/2014/main" id="{1793628E-82BF-8DF8-A57D-D879E65F7DD2}"/>
              </a:ext>
            </a:extLst>
          </p:cNvPr>
          <p:cNvPicPr preferRelativeResize="0"/>
          <p:nvPr userDrawn="1"/>
        </p:nvPicPr>
        <p:blipFill rotWithShape="1">
          <a:blip r:embed="rId5">
            <a:alphaModFix amt="80000"/>
            <a:extLst>
              <a:ext uri="{BEBA8EAE-BF5A-486C-A8C5-ECC9F3942E4B}">
                <a14:imgProps xmlns:a14="http://schemas.microsoft.com/office/drawing/2010/main">
                  <a14:imgLayer r:embed="rId6">
                    <a14:imgEffect>
                      <a14:brightnessContrast bright="-12000"/>
                    </a14:imgEffect>
                  </a14:imgLayer>
                </a14:imgProps>
              </a:ext>
            </a:extLst>
          </a:blip>
          <a:srcRect t="8608" b="6996"/>
          <a:stretch/>
        </p:blipFill>
        <p:spPr>
          <a:xfrm>
            <a:off x="845" y="0"/>
            <a:ext cx="12192000" cy="6857999"/>
          </a:xfrm>
          <a:prstGeom prst="rect">
            <a:avLst/>
          </a:prstGeom>
          <a:noFill/>
          <a:ln>
            <a:noFill/>
          </a:ln>
        </p:spPr>
      </p:pic>
      <p:pic>
        <p:nvPicPr>
          <p:cNvPr id="7" name="Picture 6">
            <a:extLst>
              <a:ext uri="{FF2B5EF4-FFF2-40B4-BE49-F238E27FC236}">
                <a16:creationId xmlns:a16="http://schemas.microsoft.com/office/drawing/2014/main" id="{C9CC0607-C2ED-07F0-6DDB-DDAFF1342FFE}"/>
              </a:ext>
            </a:extLst>
          </p:cNvPr>
          <p:cNvPicPr>
            <a:picLocks noChangeAspect="1"/>
          </p:cNvPicPr>
          <p:nvPr userDrawn="1"/>
        </p:nvPicPr>
        <p:blipFill rotWithShape="1">
          <a:blip r:embed="rId7" cstate="print">
            <a:alphaModFix amt="20000"/>
            <a:extLst>
              <a:ext uri="{28A0092B-C50C-407E-A947-70E740481C1C}">
                <a14:useLocalDpi xmlns:a14="http://schemas.microsoft.com/office/drawing/2010/main"/>
              </a:ext>
            </a:extLst>
          </a:blip>
          <a:srcRect l="-4917" t="-10318" r="295" b="-6881"/>
          <a:stretch/>
        </p:blipFill>
        <p:spPr>
          <a:xfrm rot="4500000" flipH="1">
            <a:off x="-895948" y="-1333390"/>
            <a:ext cx="9213955" cy="8818325"/>
          </a:xfrm>
          <a:prstGeom prst="rect">
            <a:avLst/>
          </a:prstGeom>
        </p:spPr>
      </p:pic>
      <p:pic>
        <p:nvPicPr>
          <p:cNvPr id="5" name="Picture 4">
            <a:extLst>
              <a:ext uri="{FF2B5EF4-FFF2-40B4-BE49-F238E27FC236}">
                <a16:creationId xmlns:a16="http://schemas.microsoft.com/office/drawing/2014/main" id="{6E554793-6841-4F56-816E-8585CC297D7E}"/>
              </a:ext>
            </a:extLst>
          </p:cNvPr>
          <p:cNvPicPr>
            <a:picLocks noChangeAspect="1"/>
          </p:cNvPicPr>
          <p:nvPr userDrawn="1"/>
        </p:nvPicPr>
        <p:blipFill rotWithShape="1">
          <a:blip r:embed="rId8" cstate="print">
            <a:extLst>
              <a:ext uri="{28A0092B-C50C-407E-A947-70E740481C1C}">
                <a14:useLocalDpi xmlns:a14="http://schemas.microsoft.com/office/drawing/2010/main"/>
              </a:ext>
            </a:extLst>
          </a:blip>
          <a:srcRect l="74249" t="30576" b="31607"/>
          <a:stretch/>
        </p:blipFill>
        <p:spPr>
          <a:xfrm>
            <a:off x="11508436" y="6207340"/>
            <a:ext cx="468428" cy="486697"/>
          </a:xfrm>
          <a:prstGeom prst="rect">
            <a:avLst/>
          </a:prstGeom>
        </p:spPr>
      </p:pic>
      <p:sp>
        <p:nvSpPr>
          <p:cNvPr id="8" name="Slide Number Placeholder 13">
            <a:extLst>
              <a:ext uri="{FF2B5EF4-FFF2-40B4-BE49-F238E27FC236}">
                <a16:creationId xmlns:a16="http://schemas.microsoft.com/office/drawing/2014/main" id="{67DBC165-B4F1-41A9-99E7-2255B272AE20}"/>
              </a:ext>
            </a:extLst>
          </p:cNvPr>
          <p:cNvSpPr txBox="1">
            <a:spLocks/>
          </p:cNvSpPr>
          <p:nvPr userDrawn="1"/>
        </p:nvSpPr>
        <p:spPr>
          <a:xfrm>
            <a:off x="11457131" y="6268125"/>
            <a:ext cx="57103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defRPr/>
            </a:pPr>
            <a:fld id="{46E1949C-109E-6B47-8A0B-98969388CDCB}" type="slidenum">
              <a:rPr lang="en-QA" smtClean="0">
                <a:solidFill>
                  <a:prstClr val="black">
                    <a:tint val="75000"/>
                  </a:prstClr>
                </a:solidFill>
                <a:latin typeface="Calibri" panose="020F0502020204030204"/>
              </a:rPr>
              <a:pPr algn="ctr" rtl="0">
                <a:defRPr/>
              </a:pPr>
              <a:t>‹#›</a:t>
            </a:fld>
            <a:endParaRPr lang="en-QA">
              <a:solidFill>
                <a:prstClr val="black">
                  <a:tint val="75000"/>
                </a:prstClr>
              </a:solidFill>
              <a:latin typeface="Calibri" panose="020F0502020204030204"/>
            </a:endParaRPr>
          </a:p>
        </p:txBody>
      </p:sp>
      <p:sp>
        <p:nvSpPr>
          <p:cNvPr id="9" name="Text Placeholder 18">
            <a:extLst>
              <a:ext uri="{FF2B5EF4-FFF2-40B4-BE49-F238E27FC236}">
                <a16:creationId xmlns:a16="http://schemas.microsoft.com/office/drawing/2014/main" id="{E295188A-256C-B292-6F6E-C5804A575C43}"/>
              </a:ext>
            </a:extLst>
          </p:cNvPr>
          <p:cNvSpPr>
            <a:spLocks noGrp="1"/>
          </p:cNvSpPr>
          <p:nvPr>
            <p:ph type="body" sz="quarter" idx="15" hasCustomPrompt="1"/>
          </p:nvPr>
        </p:nvSpPr>
        <p:spPr>
          <a:xfrm>
            <a:off x="469900" y="154401"/>
            <a:ext cx="11558269" cy="461665"/>
          </a:xfrm>
          <a:prstGeom prst="rect">
            <a:avLst/>
          </a:prstGeom>
          <a:noFill/>
        </p:spPr>
        <p:txBody>
          <a:bodyPr wrap="square" rtlCol="0">
            <a:spAutoFit/>
          </a:bodyPr>
          <a:lstStyle>
            <a:lvl1pPr>
              <a:defRPr kumimoji="0" lang="en-US" sz="2400" b="1" i="0" u="none" strike="noStrike" cap="none" spc="0" normalizeH="0" baseline="0" dirty="0" smtClean="0">
                <a:ln>
                  <a:noFill/>
                </a:ln>
                <a:solidFill>
                  <a:srgbClr val="034261"/>
                </a:solidFill>
                <a:effectLst/>
                <a:uLnTx/>
                <a:uFillTx/>
                <a:latin typeface="Lusail" pitchFamily="50" charset="-78"/>
                <a:cs typeface="Lusail" pitchFamily="50" charset="-78"/>
              </a:defRPr>
            </a:lvl1pPr>
            <a:lvl2pPr>
              <a:defRPr lang="en-US" sz="1800" dirty="0" smtClean="0"/>
            </a:lvl2pPr>
            <a:lvl3pPr>
              <a:defRPr lang="en-US" sz="1800" dirty="0" smtClean="0"/>
            </a:lvl3pPr>
            <a:lvl4pPr>
              <a:defRPr lang="en-US" dirty="0" smtClean="0"/>
            </a:lvl4pPr>
            <a:lvl5pPr>
              <a:defRPr lang="en-US" dirty="0"/>
            </a:lvl5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a:ln>
                  <a:noFill/>
                </a:ln>
                <a:solidFill>
                  <a:srgbClr val="034261"/>
                </a:solidFill>
                <a:effectLst/>
                <a:uLnTx/>
                <a:uFillTx/>
                <a:latin typeface="Lusail" pitchFamily="50" charset="-78"/>
                <a:ea typeface="+mn-ea"/>
                <a:cs typeface="Lusail" pitchFamily="50" charset="-78"/>
              </a:rPr>
              <a:t>عنوان</a:t>
            </a:r>
            <a:endParaRPr kumimoji="0" lang="en-US" sz="2400" b="1" i="0" u="none" strike="noStrike" kern="1200" cap="none" spc="0" normalizeH="0" baseline="0" noProof="0">
              <a:ln>
                <a:noFill/>
              </a:ln>
              <a:solidFill>
                <a:srgbClr val="034261"/>
              </a:solidFill>
              <a:effectLst/>
              <a:uLnTx/>
              <a:uFillTx/>
              <a:latin typeface="Lusail" pitchFamily="50" charset="-78"/>
              <a:ea typeface="+mn-ea"/>
              <a:cs typeface="Lusail" pitchFamily="50" charset="-78"/>
            </a:endParaRPr>
          </a:p>
        </p:txBody>
      </p:sp>
      <p:sp>
        <p:nvSpPr>
          <p:cNvPr id="4" name="flSlideMaster71.10_Custom LayoutFooter" descr="Classification : Internal - تصنيف الوثيقة : داخلي">
            <a:extLst>
              <a:ext uri="{FF2B5EF4-FFF2-40B4-BE49-F238E27FC236}">
                <a16:creationId xmlns:a16="http://schemas.microsoft.com/office/drawing/2014/main" id="{5730B372-5C74-F821-EBFF-DCD96CA1D360}"/>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3832577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91AA9A9-8735-F60E-A0A9-55FD953C1546}"/>
              </a:ext>
            </a:extLst>
          </p:cNvPr>
          <p:cNvGraphicFramePr>
            <a:graphicFrameLocks noChangeAspect="1"/>
          </p:cNvGraphicFramePr>
          <p:nvPr userDrawn="1">
            <p:custDataLst>
              <p:tags r:id="rId1"/>
            </p:custDataLst>
            <p:extLst>
              <p:ext uri="{D42A27DB-BD31-4B8C-83A1-F6EECF244321}">
                <p14:modId xmlns:p14="http://schemas.microsoft.com/office/powerpoint/2010/main" val="1445959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think-cell data - do not delete" hidden="1">
                        <a:extLst>
                          <a:ext uri="{FF2B5EF4-FFF2-40B4-BE49-F238E27FC236}">
                            <a16:creationId xmlns:a16="http://schemas.microsoft.com/office/drawing/2014/main" id="{591AA9A9-8735-F60E-A0A9-55FD953C15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Picture 1" descr="A picture containing fish&#10;&#10;Description automatically generated">
            <a:extLst>
              <a:ext uri="{FF2B5EF4-FFF2-40B4-BE49-F238E27FC236}">
                <a16:creationId xmlns:a16="http://schemas.microsoft.com/office/drawing/2014/main" id="{EDEA3F7A-60C5-41F2-2594-7DBDEB014B27}"/>
              </a:ext>
            </a:extLst>
          </p:cNvPr>
          <p:cNvPicPr>
            <a:picLocks noChangeAspect="1"/>
          </p:cNvPicPr>
          <p:nvPr userDrawn="1"/>
        </p:nvPicPr>
        <p:blipFill rotWithShape="1">
          <a:blip r:embed="rId5" cstate="print">
            <a:alphaModFix amt="20000"/>
            <a:extLst>
              <a:ext uri="{28A0092B-C50C-407E-A947-70E740481C1C}">
                <a14:useLocalDpi xmlns:a14="http://schemas.microsoft.com/office/drawing/2010/main"/>
              </a:ext>
            </a:extLst>
          </a:blip>
          <a:srcRect l="29474" r="32747" b="5664"/>
          <a:stretch/>
        </p:blipFill>
        <p:spPr>
          <a:xfrm rot="5400000" flipH="1">
            <a:off x="-87268" y="87262"/>
            <a:ext cx="6858003" cy="6683471"/>
          </a:xfrm>
          <a:prstGeom prst="rect">
            <a:avLst/>
          </a:prstGeom>
        </p:spPr>
      </p:pic>
      <p:sp>
        <p:nvSpPr>
          <p:cNvPr id="3" name="Text Placeholder 18">
            <a:extLst>
              <a:ext uri="{FF2B5EF4-FFF2-40B4-BE49-F238E27FC236}">
                <a16:creationId xmlns:a16="http://schemas.microsoft.com/office/drawing/2014/main" id="{D645BB34-B23D-6111-EBF8-5F43B0CBDCC6}"/>
              </a:ext>
            </a:extLst>
          </p:cNvPr>
          <p:cNvSpPr>
            <a:spLocks noGrp="1"/>
          </p:cNvSpPr>
          <p:nvPr>
            <p:ph type="body" sz="quarter" idx="15" hasCustomPrompt="1"/>
          </p:nvPr>
        </p:nvSpPr>
        <p:spPr>
          <a:xfrm>
            <a:off x="4083051" y="224750"/>
            <a:ext cx="7780316" cy="461665"/>
          </a:xfrm>
          <a:prstGeom prst="rect">
            <a:avLst/>
          </a:prstGeom>
          <a:noFill/>
        </p:spPr>
        <p:txBody>
          <a:bodyPr wrap="square" rtlCol="0">
            <a:spAutoFit/>
          </a:bodyPr>
          <a:lstStyle>
            <a:lvl1pPr>
              <a:defRPr kumimoji="0" lang="en-US" sz="2400" b="1" i="0" u="none" strike="noStrike" cap="none" spc="0" normalizeH="0" baseline="0" dirty="0" smtClean="0">
                <a:ln>
                  <a:noFill/>
                </a:ln>
                <a:solidFill>
                  <a:srgbClr val="034261"/>
                </a:solidFill>
                <a:effectLst/>
                <a:uLnTx/>
                <a:uFillTx/>
                <a:latin typeface="Lusail" pitchFamily="50" charset="-78"/>
                <a:cs typeface="Lusail" pitchFamily="50" charset="-78"/>
              </a:defRPr>
            </a:lvl1pPr>
            <a:lvl2pPr>
              <a:defRPr lang="en-US" sz="1800" dirty="0" smtClean="0"/>
            </a:lvl2pPr>
            <a:lvl3pPr>
              <a:defRPr lang="en-US" sz="1800" dirty="0" smtClean="0"/>
            </a:lvl3pPr>
            <a:lvl4pPr>
              <a:defRPr lang="en-US" dirty="0" smtClean="0"/>
            </a:lvl4pPr>
            <a:lvl5pPr>
              <a:defRPr lang="en-US" dirty="0"/>
            </a:lvl5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a:ln>
                  <a:noFill/>
                </a:ln>
                <a:solidFill>
                  <a:srgbClr val="034261"/>
                </a:solidFill>
                <a:effectLst/>
                <a:uLnTx/>
                <a:uFillTx/>
                <a:latin typeface="Lusail" pitchFamily="50" charset="-78"/>
                <a:ea typeface="+mn-ea"/>
                <a:cs typeface="Lusail" pitchFamily="50" charset="-78"/>
              </a:rPr>
              <a:t>عنوان</a:t>
            </a:r>
            <a:endParaRPr kumimoji="0" lang="en-US" sz="2400" b="1" i="0" u="none" strike="noStrike" kern="1200" cap="none" spc="0" normalizeH="0" baseline="0" noProof="0">
              <a:ln>
                <a:noFill/>
              </a:ln>
              <a:solidFill>
                <a:srgbClr val="034261"/>
              </a:solidFill>
              <a:effectLst/>
              <a:uLnTx/>
              <a:uFillTx/>
              <a:latin typeface="Lusail" pitchFamily="50" charset="-78"/>
              <a:ea typeface="+mn-ea"/>
              <a:cs typeface="Lusail" pitchFamily="50" charset="-78"/>
            </a:endParaRPr>
          </a:p>
        </p:txBody>
      </p:sp>
      <p:pic>
        <p:nvPicPr>
          <p:cNvPr id="4" name="Picture 3">
            <a:extLst>
              <a:ext uri="{FF2B5EF4-FFF2-40B4-BE49-F238E27FC236}">
                <a16:creationId xmlns:a16="http://schemas.microsoft.com/office/drawing/2014/main" id="{DAC523D3-6776-86C3-50E1-BB09D81A4D11}"/>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74249" t="30576" b="31607"/>
          <a:stretch/>
        </p:blipFill>
        <p:spPr>
          <a:xfrm>
            <a:off x="11708466" y="6352599"/>
            <a:ext cx="468428" cy="486697"/>
          </a:xfrm>
          <a:prstGeom prst="rect">
            <a:avLst/>
          </a:prstGeom>
        </p:spPr>
      </p:pic>
      <p:sp>
        <p:nvSpPr>
          <p:cNvPr id="9" name="Slide Number Placeholder 13">
            <a:extLst>
              <a:ext uri="{FF2B5EF4-FFF2-40B4-BE49-F238E27FC236}">
                <a16:creationId xmlns:a16="http://schemas.microsoft.com/office/drawing/2014/main" id="{C5E819B7-477E-BF87-D2E1-474B9874F592}"/>
              </a:ext>
            </a:extLst>
          </p:cNvPr>
          <p:cNvSpPr txBox="1">
            <a:spLocks/>
          </p:cNvSpPr>
          <p:nvPr userDrawn="1"/>
        </p:nvSpPr>
        <p:spPr>
          <a:xfrm>
            <a:off x="11657161" y="6413384"/>
            <a:ext cx="57103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defRPr/>
            </a:pPr>
            <a:fld id="{46E1949C-109E-6B47-8A0B-98969388CDCB}" type="slidenum">
              <a:rPr lang="en-QA" smtClean="0">
                <a:solidFill>
                  <a:prstClr val="black">
                    <a:tint val="75000"/>
                  </a:prstClr>
                </a:solidFill>
                <a:latin typeface="Calibri" panose="020F0502020204030204"/>
              </a:rPr>
              <a:pPr algn="ctr" rtl="0">
                <a:defRPr/>
              </a:pPr>
              <a:t>‹#›</a:t>
            </a:fld>
            <a:endParaRPr lang="en-QA">
              <a:solidFill>
                <a:prstClr val="black">
                  <a:tint val="75000"/>
                </a:prstClr>
              </a:solidFill>
              <a:latin typeface="Calibri" panose="020F0502020204030204"/>
            </a:endParaRPr>
          </a:p>
        </p:txBody>
      </p:sp>
      <p:sp>
        <p:nvSpPr>
          <p:cNvPr id="5" name="flSlideMaster80.3_Custom LayoutFooter" descr="Classification : Internal - تصنيف الوثيقة : داخلي">
            <a:extLst>
              <a:ext uri="{FF2B5EF4-FFF2-40B4-BE49-F238E27FC236}">
                <a16:creationId xmlns:a16="http://schemas.microsoft.com/office/drawing/2014/main" id="{671FC79B-CFFA-C967-A179-9832C728A346}"/>
              </a:ext>
            </a:extLst>
          </p:cNvPr>
          <p:cNvSpPr txBox="1"/>
          <p:nvPr userDrawn="1"/>
        </p:nvSpPr>
        <p:spPr>
          <a:xfrm>
            <a:off x="0" y="6454140"/>
            <a:ext cx="12192000" cy="307777"/>
          </a:xfrm>
          <a:prstGeom prst="rect">
            <a:avLst/>
          </a:prstGeom>
          <a:noFill/>
        </p:spPr>
        <p:txBody>
          <a:bodyPr vert="horz" rtlCol="0">
            <a:spAutoFit/>
          </a:bodyPr>
          <a:lstStyle/>
          <a:p>
            <a:pPr algn="l"/>
            <a:r>
              <a:rPr lang="en-US" sz="1400" b="1" i="0" u="none" baseline="0">
                <a:solidFill>
                  <a:srgbClr val="990000"/>
                </a:solidFill>
                <a:latin typeface="Microsoft Sans Serif" panose="020B0604020202020204" pitchFamily="34" charset="0"/>
              </a:rPr>
              <a:t>Classification : Internal - </a:t>
            </a:r>
            <a:r>
              <a:rPr lang="ar-QA" sz="1400" b="1" i="0" u="none" baseline="0">
                <a:solidFill>
                  <a:srgbClr val="990000"/>
                </a:solidFill>
                <a:latin typeface="Microsoft Sans Serif" panose="020B0604020202020204" pitchFamily="34" charset="0"/>
              </a:rPr>
              <a:t>تصنيف الوثيقة : داخلي</a:t>
            </a:r>
            <a:endParaRPr lang="en-US" sz="1400" b="1" i="0" u="none" baseline="0">
              <a:solidFill>
                <a:srgbClr val="990000"/>
              </a:solidFill>
              <a:latin typeface="Microsoft Sans Serif" panose="020B0604020202020204" pitchFamily="34" charset="0"/>
            </a:endParaRPr>
          </a:p>
        </p:txBody>
      </p:sp>
    </p:spTree>
    <p:extLst>
      <p:ext uri="{BB962C8B-B14F-4D97-AF65-F5344CB8AC3E}">
        <p14:creationId xmlns:p14="http://schemas.microsoft.com/office/powerpoint/2010/main" val="3784608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heme" Target="../theme/theme2.xml"/><Relationship Id="rId1" Type="http://schemas.openxmlformats.org/officeDocument/2006/relationships/slideLayout" Target="../slideLayouts/slideLayout7.xml"/><Relationship Id="rId5" Type="http://schemas.openxmlformats.org/officeDocument/2006/relationships/image" Target="../media/image1.emf"/><Relationship Id="rId4" Type="http://schemas.openxmlformats.org/officeDocument/2006/relationships/oleObject" Target="../embeddings/oleObject7.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heme" Target="../theme/theme3.xml"/><Relationship Id="rId1" Type="http://schemas.openxmlformats.org/officeDocument/2006/relationships/slideLayout" Target="../slideLayouts/slideLayout8.xml"/><Relationship Id="rId5" Type="http://schemas.openxmlformats.org/officeDocument/2006/relationships/image" Target="../media/image1.emf"/><Relationship Id="rId4" Type="http://schemas.openxmlformats.org/officeDocument/2006/relationships/oleObject" Target="../embeddings/oleObject9.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EA98E7A-1B53-96A5-C51B-369CD41E03AE}"/>
              </a:ext>
            </a:extLst>
          </p:cNvPr>
          <p:cNvGraphicFramePr>
            <a:graphicFrameLocks noChangeAspect="1"/>
          </p:cNvGraphicFramePr>
          <p:nvPr userDrawn="1">
            <p:custDataLst>
              <p:tags r:id="rId8"/>
            </p:custDataLst>
            <p:extLst>
              <p:ext uri="{D42A27DB-BD31-4B8C-83A1-F6EECF244321}">
                <p14:modId xmlns:p14="http://schemas.microsoft.com/office/powerpoint/2010/main" val="27752761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6" progId="TCLayout.ActiveDocument.1">
                  <p:embed/>
                </p:oleObj>
              </mc:Choice>
              <mc:Fallback>
                <p:oleObj name="think-cell Slide" r:id="rId9" imgW="473" imgH="476" progId="TCLayout.ActiveDocument.1">
                  <p:embed/>
                  <p:pic>
                    <p:nvPicPr>
                      <p:cNvPr id="8" name="think-cell data - do not delete" hidden="1">
                        <a:extLst>
                          <a:ext uri="{FF2B5EF4-FFF2-40B4-BE49-F238E27FC236}">
                            <a16:creationId xmlns:a16="http://schemas.microsoft.com/office/drawing/2014/main" id="{BEA98E7A-1B53-96A5-C51B-369CD41E03A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4E45DC-27AF-B802-F37C-17833F50A2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0" lang="ar-SA" sz="2400" b="1" i="0" u="none" strike="noStrike" kern="1200" cap="none" spc="0" normalizeH="0" baseline="0" noProof="0">
                <a:ln>
                  <a:noFill/>
                </a:ln>
                <a:solidFill>
                  <a:srgbClr val="034261"/>
                </a:solidFill>
                <a:effectLst/>
                <a:uLnTx/>
                <a:uFillTx/>
                <a:latin typeface="Lusail" pitchFamily="50" charset="-78"/>
                <a:ea typeface="+mn-ea"/>
                <a:cs typeface="Lusail" pitchFamily="50" charset="-78"/>
              </a:rPr>
              <a:t>عنوان</a:t>
            </a:r>
            <a:endParaRPr lang="en-US"/>
          </a:p>
        </p:txBody>
      </p:sp>
      <p:sp>
        <p:nvSpPr>
          <p:cNvPr id="4" name="Date Placeholder 3">
            <a:extLst>
              <a:ext uri="{FF2B5EF4-FFF2-40B4-BE49-F238E27FC236}">
                <a16:creationId xmlns:a16="http://schemas.microsoft.com/office/drawing/2014/main" id="{E63349B5-7EB5-C509-21D7-08A1F42F1F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E83DB-C056-4462-8CCF-C12E8561295E}" type="datetimeFigureOut">
              <a:rPr lang="en-US" smtClean="0"/>
              <a:t>11/19/2024</a:t>
            </a:fld>
            <a:endParaRPr lang="en-US"/>
          </a:p>
        </p:txBody>
      </p:sp>
      <p:sp>
        <p:nvSpPr>
          <p:cNvPr id="5" name="Footer Placeholder 4">
            <a:extLst>
              <a:ext uri="{FF2B5EF4-FFF2-40B4-BE49-F238E27FC236}">
                <a16:creationId xmlns:a16="http://schemas.microsoft.com/office/drawing/2014/main" id="{CF4229B5-23C1-7C64-8446-EBB4B057ED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105223-E567-0176-49D0-8747FB26C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5C3E34-475A-48DA-9D19-FB1322BB2127}" type="slidenum">
              <a:rPr lang="en-US" smtClean="0"/>
              <a:t>‹#›</a:t>
            </a:fld>
            <a:endParaRPr lang="en-US"/>
          </a:p>
        </p:txBody>
      </p:sp>
      <p:sp>
        <p:nvSpPr>
          <p:cNvPr id="17" name="Text Placeholder 2">
            <a:extLst>
              <a:ext uri="{FF2B5EF4-FFF2-40B4-BE49-F238E27FC236}">
                <a16:creationId xmlns:a16="http://schemas.microsoft.com/office/drawing/2014/main" id="{487EF13A-FF60-6349-C15F-D09BD395C0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0" marR="0" lvl="0" indent="0" algn="r" defTabSz="914400" rtl="1"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1800" b="0" i="0" u="none" strike="noStrike" kern="1200" cap="none" spc="0" normalizeH="0" baseline="0" noProof="0">
                <a:ln>
                  <a:noFill/>
                </a:ln>
                <a:solidFill>
                  <a:srgbClr val="B6A584"/>
                </a:solidFill>
                <a:effectLst/>
                <a:uLnTx/>
                <a:uFillTx/>
                <a:latin typeface="Lusail" pitchFamily="2" charset="-78"/>
                <a:ea typeface="+mn-ea"/>
                <a:cs typeface="Lusail" pitchFamily="2" charset="-78"/>
              </a:rPr>
              <a:t>Click to edit Master text styles</a:t>
            </a:r>
          </a:p>
          <a:p>
            <a:pPr marL="457200" marR="0" lvl="1" indent="0" algn="r" defTabSz="914400" rtl="1" eaLnBrk="1" fontAlgn="auto" latinLnBrk="0" hangingPunct="1">
              <a:lnSpc>
                <a:spcPct val="90000"/>
              </a:lnSpc>
              <a:spcBef>
                <a:spcPts val="500"/>
              </a:spcBef>
              <a:spcAft>
                <a:spcPts val="0"/>
              </a:spcAft>
              <a:buClrTx/>
              <a:buSzTx/>
              <a:buFont typeface="Wingdings" panose="05000000000000000000" pitchFamily="2" charset="2"/>
              <a:buNone/>
              <a:tabLst/>
              <a:defRPr/>
            </a:pPr>
            <a:r>
              <a:rPr kumimoji="0" lang="en-US" sz="1400" b="0" i="0" u="none" strike="noStrike" kern="1200" cap="none" spc="0" normalizeH="0" baseline="0" noProof="0">
                <a:ln>
                  <a:noFill/>
                </a:ln>
                <a:solidFill>
                  <a:srgbClr val="404040"/>
                </a:solidFill>
                <a:effectLst/>
                <a:uLnTx/>
                <a:uFillTx/>
                <a:latin typeface="Lusail" pitchFamily="50" charset="-78"/>
                <a:ea typeface="+mn-ea"/>
                <a:cs typeface="Lusail" pitchFamily="50" charset="-78"/>
              </a:rPr>
              <a:t>Second level</a:t>
            </a:r>
          </a:p>
          <a:p>
            <a:pPr marL="914400" marR="0" lvl="2"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3E6E86"/>
                </a:solidFill>
                <a:effectLst/>
                <a:uLnTx/>
                <a:uFillTx/>
                <a:latin typeface="Lusail" pitchFamily="50" charset="-78"/>
                <a:ea typeface="+mn-ea"/>
                <a:cs typeface="Lusail" pitchFamily="50" charset="-78"/>
              </a:rPr>
              <a:t>Third level</a:t>
            </a:r>
          </a:p>
          <a:p>
            <a:pPr marL="1371600" marR="0" lvl="3"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B6A584"/>
                </a:solidFill>
                <a:effectLst/>
                <a:uLnTx/>
                <a:uFillTx/>
                <a:latin typeface="Lusail" pitchFamily="50" charset="-78"/>
                <a:ea typeface="+mn-ea"/>
                <a:cs typeface="Lusail" pitchFamily="50" charset="-78"/>
              </a:rPr>
              <a:t>Fourth level</a:t>
            </a:r>
          </a:p>
          <a:p>
            <a:pPr marL="1828800" marR="0" lvl="4"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Lusail" pitchFamily="50" charset="-78"/>
                <a:ea typeface="+mn-ea"/>
                <a:cs typeface="Lusail" pitchFamily="50" charset="-78"/>
              </a:rPr>
              <a:t>Fifth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Lusail" pitchFamily="2" charset="-78"/>
            </a:endParaRPr>
          </a:p>
        </p:txBody>
      </p:sp>
      <p:sp>
        <p:nvSpPr>
          <p:cNvPr id="3" name="Rectangle 2">
            <a:extLst>
              <a:ext uri="{FF2B5EF4-FFF2-40B4-BE49-F238E27FC236}">
                <a16:creationId xmlns:a16="http://schemas.microsoft.com/office/drawing/2014/main" id="{3BF6F17A-3B77-962E-60CA-1B2EDAD0074C}"/>
              </a:ext>
            </a:extLst>
          </p:cNvPr>
          <p:cNvSpPr>
            <a:spLocks/>
          </p:cNvSpPr>
          <p:nvPr userDrawn="1"/>
        </p:nvSpPr>
        <p:spPr>
          <a:xfrm>
            <a:off x="-1488296" y="3079044"/>
            <a:ext cx="1268171" cy="656995"/>
          </a:xfrm>
          <a:prstGeom prst="rect">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7" name="Rectangle 6">
            <a:extLst>
              <a:ext uri="{FF2B5EF4-FFF2-40B4-BE49-F238E27FC236}">
                <a16:creationId xmlns:a16="http://schemas.microsoft.com/office/drawing/2014/main" id="{718AF27D-3380-5658-A41B-EED3DA8FAE22}"/>
              </a:ext>
            </a:extLst>
          </p:cNvPr>
          <p:cNvSpPr>
            <a:spLocks/>
          </p:cNvSpPr>
          <p:nvPr userDrawn="1"/>
        </p:nvSpPr>
        <p:spPr>
          <a:xfrm>
            <a:off x="-1488296" y="0"/>
            <a:ext cx="1268171" cy="656995"/>
          </a:xfrm>
          <a:prstGeom prst="rect">
            <a:avLst/>
          </a:prstGeom>
          <a:solidFill>
            <a:srgbClr val="0342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9" name="Rectangle 8">
            <a:extLst>
              <a:ext uri="{FF2B5EF4-FFF2-40B4-BE49-F238E27FC236}">
                <a16:creationId xmlns:a16="http://schemas.microsoft.com/office/drawing/2014/main" id="{79E6D041-3B7D-423F-D709-D59DCCA3A5DD}"/>
              </a:ext>
            </a:extLst>
          </p:cNvPr>
          <p:cNvSpPr>
            <a:spLocks/>
          </p:cNvSpPr>
          <p:nvPr userDrawn="1"/>
        </p:nvSpPr>
        <p:spPr>
          <a:xfrm>
            <a:off x="-1488296" y="1026348"/>
            <a:ext cx="1268171" cy="656995"/>
          </a:xfrm>
          <a:prstGeom prst="rect">
            <a:avLst/>
          </a:prstGeom>
          <a:solidFill>
            <a:srgbClr val="B6A5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0" name="Rectangle 9">
            <a:extLst>
              <a:ext uri="{FF2B5EF4-FFF2-40B4-BE49-F238E27FC236}">
                <a16:creationId xmlns:a16="http://schemas.microsoft.com/office/drawing/2014/main" id="{84F9CE79-75BF-6642-7F75-EDA3D38FCE6B}"/>
              </a:ext>
            </a:extLst>
          </p:cNvPr>
          <p:cNvSpPr>
            <a:spLocks/>
          </p:cNvSpPr>
          <p:nvPr userDrawn="1"/>
        </p:nvSpPr>
        <p:spPr>
          <a:xfrm>
            <a:off x="-1488296" y="2052696"/>
            <a:ext cx="1268171" cy="656995"/>
          </a:xfrm>
          <a:prstGeom prst="rect">
            <a:avLst/>
          </a:prstGeom>
          <a:solidFill>
            <a:srgbClr val="670E0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1" name="Rectangle 10">
            <a:extLst>
              <a:ext uri="{FF2B5EF4-FFF2-40B4-BE49-F238E27FC236}">
                <a16:creationId xmlns:a16="http://schemas.microsoft.com/office/drawing/2014/main" id="{6188E459-7D71-F245-F650-38AB36CD3F9D}"/>
              </a:ext>
            </a:extLst>
          </p:cNvPr>
          <p:cNvSpPr>
            <a:spLocks/>
          </p:cNvSpPr>
          <p:nvPr userDrawn="1"/>
        </p:nvSpPr>
        <p:spPr>
          <a:xfrm>
            <a:off x="-1488296" y="4105392"/>
            <a:ext cx="1268171" cy="656995"/>
          </a:xfrm>
          <a:prstGeom prst="rect">
            <a:avLst/>
          </a:prstGeom>
          <a:solidFill>
            <a:srgbClr val="D799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2" name="Rectangle 11">
            <a:extLst>
              <a:ext uri="{FF2B5EF4-FFF2-40B4-BE49-F238E27FC236}">
                <a16:creationId xmlns:a16="http://schemas.microsoft.com/office/drawing/2014/main" id="{31922803-279E-5F01-AFD9-03649DC215CA}"/>
              </a:ext>
            </a:extLst>
          </p:cNvPr>
          <p:cNvSpPr>
            <a:spLocks/>
          </p:cNvSpPr>
          <p:nvPr userDrawn="1"/>
        </p:nvSpPr>
        <p:spPr>
          <a:xfrm>
            <a:off x="-1488296" y="5131740"/>
            <a:ext cx="1268171" cy="656995"/>
          </a:xfrm>
          <a:prstGeom prst="rect">
            <a:avLst/>
          </a:prstGeom>
          <a:solidFill>
            <a:srgbClr val="5029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3" name="Rectangle 12">
            <a:extLst>
              <a:ext uri="{FF2B5EF4-FFF2-40B4-BE49-F238E27FC236}">
                <a16:creationId xmlns:a16="http://schemas.microsoft.com/office/drawing/2014/main" id="{B636EF5F-C8E5-642F-0DE6-6B8C7D28B0CF}"/>
              </a:ext>
            </a:extLst>
          </p:cNvPr>
          <p:cNvSpPr>
            <a:spLocks/>
          </p:cNvSpPr>
          <p:nvPr userDrawn="1"/>
        </p:nvSpPr>
        <p:spPr>
          <a:xfrm>
            <a:off x="-1455974" y="6158088"/>
            <a:ext cx="1268171" cy="656995"/>
          </a:xfrm>
          <a:prstGeom prst="rect">
            <a:avLst/>
          </a:prstGeom>
          <a:solidFill>
            <a:srgbClr val="00301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Tree>
    <p:extLst>
      <p:ext uri="{BB962C8B-B14F-4D97-AF65-F5344CB8AC3E}">
        <p14:creationId xmlns:p14="http://schemas.microsoft.com/office/powerpoint/2010/main" val="1527465618"/>
      </p:ext>
    </p:extLst>
  </p:cSld>
  <p:clrMap bg1="lt1" tx1="dk1" bg2="lt2" tx2="dk2" accent1="accent1" accent2="accent2" accent3="accent3" accent4="accent4" accent5="accent5" accent6="accent6" hlink="hlink" folHlink="folHlink"/>
  <p:sldLayoutIdLst>
    <p:sldLayoutId id="2147483678" r:id="rId1"/>
    <p:sldLayoutId id="2147483690" r:id="rId2"/>
    <p:sldLayoutId id="2147483725" r:id="rId3"/>
    <p:sldLayoutId id="2147483693" r:id="rId4"/>
    <p:sldLayoutId id="2147483745" r:id="rId5"/>
    <p:sldLayoutId id="2147483746" r:id="rId6"/>
  </p:sldLayoutIdLst>
  <p:txStyles>
    <p:titleStyle>
      <a:lvl1pPr algn="r" defTabSz="914400" rtl="1" eaLnBrk="1" latinLnBrk="0" hangingPunct="1">
        <a:lnSpc>
          <a:spcPct val="90000"/>
        </a:lnSpc>
        <a:spcBef>
          <a:spcPct val="0"/>
        </a:spcBef>
        <a:buNone/>
        <a:defRPr kumimoji="0" lang="en-US" sz="2800" b="0" i="0" u="none" strike="noStrike" kern="1200" cap="none" spc="0" normalizeH="0" baseline="0" dirty="0">
          <a:ln>
            <a:noFill/>
          </a:ln>
          <a:solidFill>
            <a:srgbClr val="034261"/>
          </a:solidFill>
          <a:effectLst/>
          <a:uLnTx/>
          <a:uFillTx/>
          <a:latin typeface="Calibri Light" panose="020F0302020204030204"/>
          <a:ea typeface="+mj-ea"/>
          <a:cs typeface="Lusail"/>
        </a:defRPr>
      </a:lvl1pPr>
    </p:titleStyle>
    <p:bodyStyle>
      <a:lvl1pPr marL="285750" indent="-285750" algn="r" defTabSz="914400" rtl="1" eaLnBrk="1" latinLnBrk="0" hangingPunct="1">
        <a:lnSpc>
          <a:spcPct val="90000"/>
        </a:lnSpc>
        <a:spcBef>
          <a:spcPts val="1000"/>
        </a:spcBef>
        <a:buFont typeface="Wingdings" panose="05000000000000000000" pitchFamily="2" charset="2"/>
        <a:buChar char="v"/>
        <a:defRPr kumimoji="0" lang="en-US" sz="1800" b="0" i="0" u="none" strike="noStrike" kern="1200" cap="none" spc="0" normalizeH="0" baseline="0" noProof="0" dirty="0" smtClean="0">
          <a:ln>
            <a:noFill/>
          </a:ln>
          <a:solidFill>
            <a:srgbClr val="B6A584"/>
          </a:solidFill>
          <a:effectLst/>
          <a:uLnTx/>
          <a:uFillTx/>
          <a:latin typeface="Lusail" pitchFamily="2" charset="-78"/>
          <a:ea typeface="+mn-ea"/>
          <a:cs typeface="Lusail" pitchFamily="2" charset="-78"/>
        </a:defRPr>
      </a:lvl1pPr>
      <a:lvl2pPr marL="457200" indent="0" algn="r" defTabSz="914400" rtl="1" eaLnBrk="1" latinLnBrk="0" hangingPunct="1">
        <a:lnSpc>
          <a:spcPct val="90000"/>
        </a:lnSpc>
        <a:spcBef>
          <a:spcPts val="500"/>
        </a:spcBef>
        <a:buFont typeface="Arial" panose="020B0604020202020204" pitchFamily="34" charset="0"/>
        <a:buNone/>
        <a:defRPr sz="1400" kern="1200">
          <a:solidFill>
            <a:srgbClr val="404040"/>
          </a:solidFill>
          <a:latin typeface="Lusail" pitchFamily="50" charset="-78"/>
          <a:ea typeface="+mn-ea"/>
          <a:cs typeface="Lusail" pitchFamily="50" charset="-78"/>
        </a:defRPr>
      </a:lvl2pPr>
      <a:lvl3pPr marL="914400" indent="0" algn="r" defTabSz="914400" rtl="1" eaLnBrk="1" latinLnBrk="0" hangingPunct="1">
        <a:lnSpc>
          <a:spcPct val="90000"/>
        </a:lnSpc>
        <a:spcBef>
          <a:spcPts val="500"/>
        </a:spcBef>
        <a:buFont typeface="Arial" panose="020B0604020202020204" pitchFamily="34" charset="0"/>
        <a:buNone/>
        <a:defRPr sz="1800" kern="1200">
          <a:solidFill>
            <a:srgbClr val="3E6E86"/>
          </a:solidFill>
          <a:latin typeface="Lusail" pitchFamily="50" charset="-78"/>
          <a:ea typeface="+mn-ea"/>
          <a:cs typeface="Lusail" pitchFamily="50" charset="-78"/>
        </a:defRPr>
      </a:lvl3pPr>
      <a:lvl4pPr marL="1371600" indent="0" algn="r" defTabSz="914400" rtl="1" eaLnBrk="1" latinLnBrk="0" hangingPunct="1">
        <a:lnSpc>
          <a:spcPct val="90000"/>
        </a:lnSpc>
        <a:spcBef>
          <a:spcPts val="500"/>
        </a:spcBef>
        <a:buFont typeface="Arial" panose="020B0604020202020204" pitchFamily="34" charset="0"/>
        <a:buNone/>
        <a:defRPr sz="1800" kern="1200">
          <a:solidFill>
            <a:srgbClr val="B6A584"/>
          </a:solidFill>
          <a:latin typeface="Lusail" pitchFamily="50" charset="-78"/>
          <a:ea typeface="+mn-ea"/>
          <a:cs typeface="Lusail" pitchFamily="50" charset="-78"/>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Lusail" pitchFamily="50" charset="-78"/>
          <a:ea typeface="+mn-ea"/>
          <a:cs typeface="Lusail"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EA98E7A-1B53-96A5-C51B-369CD41E03AE}"/>
              </a:ext>
            </a:extLst>
          </p:cNvPr>
          <p:cNvGraphicFramePr>
            <a:graphicFrameLocks noChangeAspect="1"/>
          </p:cNvGraphicFramePr>
          <p:nvPr userDrawn="1">
            <p:custDataLst>
              <p:tags r:id="rId3"/>
            </p:custDataLst>
            <p:extLst>
              <p:ext uri="{D42A27DB-BD31-4B8C-83A1-F6EECF244321}">
                <p14:modId xmlns:p14="http://schemas.microsoft.com/office/powerpoint/2010/main" val="2679097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8" name="think-cell data - do not delete" hidden="1">
                        <a:extLst>
                          <a:ext uri="{FF2B5EF4-FFF2-40B4-BE49-F238E27FC236}">
                            <a16:creationId xmlns:a16="http://schemas.microsoft.com/office/drawing/2014/main" id="{BEA98E7A-1B53-96A5-C51B-369CD41E03A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4E45DC-27AF-B802-F37C-17833F50A2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0" lang="ar-SA" sz="2400" b="1" i="0" u="none" strike="noStrike" kern="1200" cap="none" spc="0" normalizeH="0" baseline="0" noProof="0">
                <a:ln>
                  <a:noFill/>
                </a:ln>
                <a:solidFill>
                  <a:srgbClr val="034261"/>
                </a:solidFill>
                <a:effectLst/>
                <a:uLnTx/>
                <a:uFillTx/>
                <a:latin typeface="Lusail" pitchFamily="50" charset="-78"/>
                <a:ea typeface="+mn-ea"/>
                <a:cs typeface="Lusail" pitchFamily="50" charset="-78"/>
              </a:rPr>
              <a:t>عنوان</a:t>
            </a:r>
            <a:endParaRPr lang="en-US"/>
          </a:p>
        </p:txBody>
      </p:sp>
      <p:sp>
        <p:nvSpPr>
          <p:cNvPr id="4" name="Date Placeholder 3">
            <a:extLst>
              <a:ext uri="{FF2B5EF4-FFF2-40B4-BE49-F238E27FC236}">
                <a16:creationId xmlns:a16="http://schemas.microsoft.com/office/drawing/2014/main" id="{E63349B5-7EB5-C509-21D7-08A1F42F1F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E83DB-C056-4462-8CCF-C12E8561295E}" type="datetimeFigureOut">
              <a:rPr lang="en-US" smtClean="0"/>
              <a:t>11/19/2024</a:t>
            </a:fld>
            <a:endParaRPr lang="en-US"/>
          </a:p>
        </p:txBody>
      </p:sp>
      <p:sp>
        <p:nvSpPr>
          <p:cNvPr id="5" name="Footer Placeholder 4">
            <a:extLst>
              <a:ext uri="{FF2B5EF4-FFF2-40B4-BE49-F238E27FC236}">
                <a16:creationId xmlns:a16="http://schemas.microsoft.com/office/drawing/2014/main" id="{CF4229B5-23C1-7C64-8446-EBB4B057ED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105223-E567-0176-49D0-8747FB26C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5C3E34-475A-48DA-9D19-FB1322BB2127}" type="slidenum">
              <a:rPr lang="en-US" smtClean="0"/>
              <a:t>‹#›</a:t>
            </a:fld>
            <a:endParaRPr lang="en-US"/>
          </a:p>
        </p:txBody>
      </p:sp>
      <p:sp>
        <p:nvSpPr>
          <p:cNvPr id="17" name="Text Placeholder 2">
            <a:extLst>
              <a:ext uri="{FF2B5EF4-FFF2-40B4-BE49-F238E27FC236}">
                <a16:creationId xmlns:a16="http://schemas.microsoft.com/office/drawing/2014/main" id="{487EF13A-FF60-6349-C15F-D09BD395C0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0" marR="0" lvl="0" indent="0" algn="r" defTabSz="914400" rtl="1"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1800" b="0" i="0" u="none" strike="noStrike" kern="1200" cap="none" spc="0" normalizeH="0" baseline="0" noProof="0">
                <a:ln>
                  <a:noFill/>
                </a:ln>
                <a:solidFill>
                  <a:srgbClr val="B6A584"/>
                </a:solidFill>
                <a:effectLst/>
                <a:uLnTx/>
                <a:uFillTx/>
                <a:latin typeface="Lusail" pitchFamily="2" charset="-78"/>
                <a:ea typeface="+mn-ea"/>
                <a:cs typeface="Lusail" pitchFamily="2" charset="-78"/>
              </a:rPr>
              <a:t>Click to edit Master text styles</a:t>
            </a:r>
          </a:p>
          <a:p>
            <a:pPr marL="457200" marR="0" lvl="1" indent="0" algn="r" defTabSz="914400" rtl="1" eaLnBrk="1" fontAlgn="auto" latinLnBrk="0" hangingPunct="1">
              <a:lnSpc>
                <a:spcPct val="90000"/>
              </a:lnSpc>
              <a:spcBef>
                <a:spcPts val="500"/>
              </a:spcBef>
              <a:spcAft>
                <a:spcPts val="0"/>
              </a:spcAft>
              <a:buClrTx/>
              <a:buSzTx/>
              <a:buFont typeface="Wingdings" panose="05000000000000000000" pitchFamily="2" charset="2"/>
              <a:buNone/>
              <a:tabLst/>
              <a:defRPr/>
            </a:pPr>
            <a:r>
              <a:rPr kumimoji="0" lang="en-US" sz="1400" b="0" i="0" u="none" strike="noStrike" kern="1200" cap="none" spc="0" normalizeH="0" baseline="0" noProof="0">
                <a:ln>
                  <a:noFill/>
                </a:ln>
                <a:solidFill>
                  <a:srgbClr val="404040"/>
                </a:solidFill>
                <a:effectLst/>
                <a:uLnTx/>
                <a:uFillTx/>
                <a:latin typeface="Lusail" pitchFamily="50" charset="-78"/>
                <a:ea typeface="+mn-ea"/>
                <a:cs typeface="Lusail" pitchFamily="50" charset="-78"/>
              </a:rPr>
              <a:t>Second level</a:t>
            </a:r>
          </a:p>
          <a:p>
            <a:pPr marL="914400" marR="0" lvl="2"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3E6E86"/>
                </a:solidFill>
                <a:effectLst/>
                <a:uLnTx/>
                <a:uFillTx/>
                <a:latin typeface="Lusail" pitchFamily="50" charset="-78"/>
                <a:ea typeface="+mn-ea"/>
                <a:cs typeface="Lusail" pitchFamily="50" charset="-78"/>
              </a:rPr>
              <a:t>Third level</a:t>
            </a:r>
          </a:p>
          <a:p>
            <a:pPr marL="1371600" marR="0" lvl="3"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B6A584"/>
                </a:solidFill>
                <a:effectLst/>
                <a:uLnTx/>
                <a:uFillTx/>
                <a:latin typeface="Lusail" pitchFamily="50" charset="-78"/>
                <a:ea typeface="+mn-ea"/>
                <a:cs typeface="Lusail" pitchFamily="50" charset="-78"/>
              </a:rPr>
              <a:t>Fourth level</a:t>
            </a:r>
          </a:p>
          <a:p>
            <a:pPr marL="1828800" marR="0" lvl="4"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Lusail" pitchFamily="50" charset="-78"/>
                <a:ea typeface="+mn-ea"/>
                <a:cs typeface="Lusail" pitchFamily="50" charset="-78"/>
              </a:rPr>
              <a:t>Fifth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Lusail" pitchFamily="2" charset="-78"/>
            </a:endParaRPr>
          </a:p>
        </p:txBody>
      </p:sp>
      <p:sp>
        <p:nvSpPr>
          <p:cNvPr id="3" name="Rectangle 2">
            <a:extLst>
              <a:ext uri="{FF2B5EF4-FFF2-40B4-BE49-F238E27FC236}">
                <a16:creationId xmlns:a16="http://schemas.microsoft.com/office/drawing/2014/main" id="{3BF6F17A-3B77-962E-60CA-1B2EDAD0074C}"/>
              </a:ext>
            </a:extLst>
          </p:cNvPr>
          <p:cNvSpPr>
            <a:spLocks/>
          </p:cNvSpPr>
          <p:nvPr userDrawn="1"/>
        </p:nvSpPr>
        <p:spPr>
          <a:xfrm>
            <a:off x="-1488296" y="3079044"/>
            <a:ext cx="1268171" cy="656995"/>
          </a:xfrm>
          <a:prstGeom prst="rect">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7" name="Rectangle 6">
            <a:extLst>
              <a:ext uri="{FF2B5EF4-FFF2-40B4-BE49-F238E27FC236}">
                <a16:creationId xmlns:a16="http://schemas.microsoft.com/office/drawing/2014/main" id="{718AF27D-3380-5658-A41B-EED3DA8FAE22}"/>
              </a:ext>
            </a:extLst>
          </p:cNvPr>
          <p:cNvSpPr>
            <a:spLocks/>
          </p:cNvSpPr>
          <p:nvPr userDrawn="1"/>
        </p:nvSpPr>
        <p:spPr>
          <a:xfrm>
            <a:off x="-1488296" y="0"/>
            <a:ext cx="1268171" cy="656995"/>
          </a:xfrm>
          <a:prstGeom prst="rect">
            <a:avLst/>
          </a:prstGeom>
          <a:solidFill>
            <a:srgbClr val="0342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9" name="Rectangle 8">
            <a:extLst>
              <a:ext uri="{FF2B5EF4-FFF2-40B4-BE49-F238E27FC236}">
                <a16:creationId xmlns:a16="http://schemas.microsoft.com/office/drawing/2014/main" id="{79E6D041-3B7D-423F-D709-D59DCCA3A5DD}"/>
              </a:ext>
            </a:extLst>
          </p:cNvPr>
          <p:cNvSpPr>
            <a:spLocks/>
          </p:cNvSpPr>
          <p:nvPr userDrawn="1"/>
        </p:nvSpPr>
        <p:spPr>
          <a:xfrm>
            <a:off x="-1488296" y="1026348"/>
            <a:ext cx="1268171" cy="656995"/>
          </a:xfrm>
          <a:prstGeom prst="rect">
            <a:avLst/>
          </a:prstGeom>
          <a:solidFill>
            <a:srgbClr val="B6A5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0" name="Rectangle 9">
            <a:extLst>
              <a:ext uri="{FF2B5EF4-FFF2-40B4-BE49-F238E27FC236}">
                <a16:creationId xmlns:a16="http://schemas.microsoft.com/office/drawing/2014/main" id="{84F9CE79-75BF-6642-7F75-EDA3D38FCE6B}"/>
              </a:ext>
            </a:extLst>
          </p:cNvPr>
          <p:cNvSpPr>
            <a:spLocks/>
          </p:cNvSpPr>
          <p:nvPr userDrawn="1"/>
        </p:nvSpPr>
        <p:spPr>
          <a:xfrm>
            <a:off x="-1488296" y="2052696"/>
            <a:ext cx="1268171" cy="656995"/>
          </a:xfrm>
          <a:prstGeom prst="rect">
            <a:avLst/>
          </a:prstGeom>
          <a:solidFill>
            <a:srgbClr val="670E0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1" name="Rectangle 10">
            <a:extLst>
              <a:ext uri="{FF2B5EF4-FFF2-40B4-BE49-F238E27FC236}">
                <a16:creationId xmlns:a16="http://schemas.microsoft.com/office/drawing/2014/main" id="{6188E459-7D71-F245-F650-38AB36CD3F9D}"/>
              </a:ext>
            </a:extLst>
          </p:cNvPr>
          <p:cNvSpPr>
            <a:spLocks/>
          </p:cNvSpPr>
          <p:nvPr userDrawn="1"/>
        </p:nvSpPr>
        <p:spPr>
          <a:xfrm>
            <a:off x="-1488296" y="4105392"/>
            <a:ext cx="1268171" cy="656995"/>
          </a:xfrm>
          <a:prstGeom prst="rect">
            <a:avLst/>
          </a:prstGeom>
          <a:solidFill>
            <a:srgbClr val="D799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2" name="Rectangle 11">
            <a:extLst>
              <a:ext uri="{FF2B5EF4-FFF2-40B4-BE49-F238E27FC236}">
                <a16:creationId xmlns:a16="http://schemas.microsoft.com/office/drawing/2014/main" id="{31922803-279E-5F01-AFD9-03649DC215CA}"/>
              </a:ext>
            </a:extLst>
          </p:cNvPr>
          <p:cNvSpPr>
            <a:spLocks/>
          </p:cNvSpPr>
          <p:nvPr userDrawn="1"/>
        </p:nvSpPr>
        <p:spPr>
          <a:xfrm>
            <a:off x="-1488296" y="5131740"/>
            <a:ext cx="1268171" cy="656995"/>
          </a:xfrm>
          <a:prstGeom prst="rect">
            <a:avLst/>
          </a:prstGeom>
          <a:solidFill>
            <a:srgbClr val="5029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
        <p:nvSpPr>
          <p:cNvPr id="13" name="Rectangle 12">
            <a:extLst>
              <a:ext uri="{FF2B5EF4-FFF2-40B4-BE49-F238E27FC236}">
                <a16:creationId xmlns:a16="http://schemas.microsoft.com/office/drawing/2014/main" id="{B636EF5F-C8E5-642F-0DE6-6B8C7D28B0CF}"/>
              </a:ext>
            </a:extLst>
          </p:cNvPr>
          <p:cNvSpPr>
            <a:spLocks/>
          </p:cNvSpPr>
          <p:nvPr userDrawn="1"/>
        </p:nvSpPr>
        <p:spPr>
          <a:xfrm>
            <a:off x="-1455974" y="6158088"/>
            <a:ext cx="1268171" cy="656995"/>
          </a:xfrm>
          <a:prstGeom prst="rect">
            <a:avLst/>
          </a:prstGeom>
          <a:solidFill>
            <a:srgbClr val="00301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JO" sz="1400" b="1" i="0" u="none" strike="noStrike" kern="0" cap="none" spc="0" normalizeH="0" baseline="0" noProof="0">
              <a:ln>
                <a:noFill/>
              </a:ln>
              <a:solidFill>
                <a:srgbClr val="FFFFFF"/>
              </a:solidFill>
              <a:effectLst/>
              <a:uLnTx/>
              <a:uFillTx/>
              <a:latin typeface="Lusail" pitchFamily="50" charset="-78"/>
              <a:cs typeface="Lusail" pitchFamily="50" charset="-78"/>
              <a:sym typeface="Sakkal Majalla"/>
            </a:endParaRPr>
          </a:p>
        </p:txBody>
      </p:sp>
    </p:spTree>
    <p:extLst>
      <p:ext uri="{BB962C8B-B14F-4D97-AF65-F5344CB8AC3E}">
        <p14:creationId xmlns:p14="http://schemas.microsoft.com/office/powerpoint/2010/main" val="2995090198"/>
      </p:ext>
    </p:extLst>
  </p:cSld>
  <p:clrMap bg1="lt1" tx1="dk1" bg2="lt2" tx2="dk2" accent1="accent1" accent2="accent2" accent3="accent3" accent4="accent4" accent5="accent5" accent6="accent6" hlink="hlink" folHlink="folHlink"/>
  <p:sldLayoutIdLst>
    <p:sldLayoutId id="2147483721" r:id="rId1"/>
  </p:sldLayoutIdLst>
  <p:txStyles>
    <p:titleStyle>
      <a:lvl1pPr algn="r" defTabSz="914400" rtl="1" eaLnBrk="1" latinLnBrk="0" hangingPunct="1">
        <a:lnSpc>
          <a:spcPct val="90000"/>
        </a:lnSpc>
        <a:spcBef>
          <a:spcPct val="0"/>
        </a:spcBef>
        <a:buNone/>
        <a:defRPr kumimoji="0" lang="en-US" sz="2800" b="0" i="0" u="none" strike="noStrike" kern="1200" cap="none" spc="0" normalizeH="0" baseline="0" dirty="0">
          <a:ln>
            <a:noFill/>
          </a:ln>
          <a:solidFill>
            <a:srgbClr val="034261"/>
          </a:solidFill>
          <a:effectLst/>
          <a:uLnTx/>
          <a:uFillTx/>
          <a:latin typeface="Calibri Light" panose="020F0302020204030204"/>
          <a:ea typeface="+mj-ea"/>
          <a:cs typeface="Lusail"/>
        </a:defRPr>
      </a:lvl1pPr>
    </p:titleStyle>
    <p:bodyStyle>
      <a:lvl1pPr marL="285750" indent="-285750" algn="r" defTabSz="914400" rtl="1" eaLnBrk="1" latinLnBrk="0" hangingPunct="1">
        <a:lnSpc>
          <a:spcPct val="90000"/>
        </a:lnSpc>
        <a:spcBef>
          <a:spcPts val="1000"/>
        </a:spcBef>
        <a:buFont typeface="Wingdings" panose="05000000000000000000" pitchFamily="2" charset="2"/>
        <a:buChar char="v"/>
        <a:defRPr kumimoji="0" lang="en-US" sz="1800" b="0" i="0" u="none" strike="noStrike" kern="1200" cap="none" spc="0" normalizeH="0" baseline="0" noProof="0" dirty="0" smtClean="0">
          <a:ln>
            <a:noFill/>
          </a:ln>
          <a:solidFill>
            <a:srgbClr val="B6A584"/>
          </a:solidFill>
          <a:effectLst/>
          <a:uLnTx/>
          <a:uFillTx/>
          <a:latin typeface="Lusail" pitchFamily="2" charset="-78"/>
          <a:ea typeface="+mn-ea"/>
          <a:cs typeface="Lusail" pitchFamily="2" charset="-78"/>
        </a:defRPr>
      </a:lvl1pPr>
      <a:lvl2pPr marL="457200" indent="0" algn="r" defTabSz="914400" rtl="1" eaLnBrk="1" latinLnBrk="0" hangingPunct="1">
        <a:lnSpc>
          <a:spcPct val="90000"/>
        </a:lnSpc>
        <a:spcBef>
          <a:spcPts val="500"/>
        </a:spcBef>
        <a:buFont typeface="Arial" panose="020B0604020202020204" pitchFamily="34" charset="0"/>
        <a:buNone/>
        <a:defRPr sz="1400" kern="1200">
          <a:solidFill>
            <a:srgbClr val="404040"/>
          </a:solidFill>
          <a:latin typeface="Lusail" pitchFamily="50" charset="-78"/>
          <a:ea typeface="+mn-ea"/>
          <a:cs typeface="Lusail" pitchFamily="50" charset="-78"/>
        </a:defRPr>
      </a:lvl2pPr>
      <a:lvl3pPr marL="914400" indent="0" algn="r" defTabSz="914400" rtl="1" eaLnBrk="1" latinLnBrk="0" hangingPunct="1">
        <a:lnSpc>
          <a:spcPct val="90000"/>
        </a:lnSpc>
        <a:spcBef>
          <a:spcPts val="500"/>
        </a:spcBef>
        <a:buFont typeface="Arial" panose="020B0604020202020204" pitchFamily="34" charset="0"/>
        <a:buNone/>
        <a:defRPr sz="1800" kern="1200">
          <a:solidFill>
            <a:srgbClr val="3E6E86"/>
          </a:solidFill>
          <a:latin typeface="Lusail" pitchFamily="50" charset="-78"/>
          <a:ea typeface="+mn-ea"/>
          <a:cs typeface="Lusail" pitchFamily="50" charset="-78"/>
        </a:defRPr>
      </a:lvl3pPr>
      <a:lvl4pPr marL="1371600" indent="0" algn="r" defTabSz="914400" rtl="1" eaLnBrk="1" latinLnBrk="0" hangingPunct="1">
        <a:lnSpc>
          <a:spcPct val="90000"/>
        </a:lnSpc>
        <a:spcBef>
          <a:spcPts val="500"/>
        </a:spcBef>
        <a:buFont typeface="Arial" panose="020B0604020202020204" pitchFamily="34" charset="0"/>
        <a:buNone/>
        <a:defRPr sz="1800" kern="1200">
          <a:solidFill>
            <a:srgbClr val="B6A584"/>
          </a:solidFill>
          <a:latin typeface="Lusail" pitchFamily="50" charset="-78"/>
          <a:ea typeface="+mn-ea"/>
          <a:cs typeface="Lusail" pitchFamily="50" charset="-78"/>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Lusail" pitchFamily="50" charset="-78"/>
          <a:ea typeface="+mn-ea"/>
          <a:cs typeface="Lusail"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35999A59-01CB-254D-0C87-072C13AA05B6}"/>
              </a:ext>
            </a:extLst>
          </p:cNvPr>
          <p:cNvGraphicFramePr>
            <a:graphicFrameLocks noChangeAspect="1"/>
          </p:cNvGraphicFramePr>
          <p:nvPr userDrawn="1">
            <p:custDataLst>
              <p:tags r:id="rId3"/>
            </p:custDataLst>
            <p:extLst>
              <p:ext uri="{D42A27DB-BD31-4B8C-83A1-F6EECF244321}">
                <p14:modId xmlns:p14="http://schemas.microsoft.com/office/powerpoint/2010/main" val="2608468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8" name="think-cell data - do not delete" hidden="1">
                        <a:extLst>
                          <a:ext uri="{FF2B5EF4-FFF2-40B4-BE49-F238E27FC236}">
                            <a16:creationId xmlns:a16="http://schemas.microsoft.com/office/drawing/2014/main" id="{35999A59-01CB-254D-0C87-072C13AA05B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1D2A558F-DCB1-A464-8520-071C55AF33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01CB40-DD01-215D-D078-BC5884A6E0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20A93-E4E6-8150-83D9-18F4FF097B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93B730-53CF-45FF-9DF5-5A5B8EF1EE63}" type="datetimeFigureOut">
              <a:rPr lang="en-US" smtClean="0"/>
              <a:t>11/19/2024</a:t>
            </a:fld>
            <a:endParaRPr lang="en-US"/>
          </a:p>
        </p:txBody>
      </p:sp>
      <p:sp>
        <p:nvSpPr>
          <p:cNvPr id="5" name="Footer Placeholder 4">
            <a:extLst>
              <a:ext uri="{FF2B5EF4-FFF2-40B4-BE49-F238E27FC236}">
                <a16:creationId xmlns:a16="http://schemas.microsoft.com/office/drawing/2014/main" id="{5B0BFEAE-8C9A-62D1-0615-300A7C2425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913AA41-4A84-97B6-2A71-0431B00570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39DA6C-56C1-4AF5-8055-97D56F308208}" type="slidenum">
              <a:rPr lang="en-US" smtClean="0"/>
              <a:t>‹#›</a:t>
            </a:fld>
            <a:endParaRPr lang="en-US"/>
          </a:p>
        </p:txBody>
      </p:sp>
    </p:spTree>
    <p:extLst>
      <p:ext uri="{BB962C8B-B14F-4D97-AF65-F5344CB8AC3E}">
        <p14:creationId xmlns:p14="http://schemas.microsoft.com/office/powerpoint/2010/main" val="467417155"/>
      </p:ext>
    </p:extLst>
  </p:cSld>
  <p:clrMap bg1="lt1" tx1="dk1" bg2="lt2" tx2="dk2" accent1="accent1" accent2="accent2" accent3="accent3" accent4="accent4" accent5="accent5" accent6="accent6" hlink="hlink" folHlink="folHlink"/>
  <p:sldLayoutIdLst>
    <p:sldLayoutId id="214748374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4.xml"/><Relationship Id="rId7" Type="http://schemas.openxmlformats.org/officeDocument/2006/relationships/image" Target="../media/image18.sv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10.bin"/><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oleObject" Target="../embeddings/oleObject11.bin"/><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oleObject" Target="../embeddings/oleObject12.bin"/><Relationship Id="rId7" Type="http://schemas.openxmlformats.org/officeDocument/2006/relationships/image" Target="../media/image23.jpg"/><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oleObject" Target="../embeddings/oleObject13.bin"/><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18" Type="http://schemas.openxmlformats.org/officeDocument/2006/relationships/image" Target="../media/image42.svg"/><Relationship Id="rId3" Type="http://schemas.openxmlformats.org/officeDocument/2006/relationships/oleObject" Target="../embeddings/oleObject14.bin"/><Relationship Id="rId7" Type="http://schemas.openxmlformats.org/officeDocument/2006/relationships/image" Target="../media/image31.png"/><Relationship Id="rId12" Type="http://schemas.openxmlformats.org/officeDocument/2006/relationships/image" Target="../media/image36.svg"/><Relationship Id="rId17" Type="http://schemas.openxmlformats.org/officeDocument/2006/relationships/image" Target="../media/image41.png"/><Relationship Id="rId2" Type="http://schemas.openxmlformats.org/officeDocument/2006/relationships/slideLayout" Target="../slideLayouts/slideLayout7.xml"/><Relationship Id="rId16" Type="http://schemas.openxmlformats.org/officeDocument/2006/relationships/image" Target="../media/image40.svg"/><Relationship Id="rId1" Type="http://schemas.openxmlformats.org/officeDocument/2006/relationships/tags" Target="../tags/tag17.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svg"/><Relationship Id="rId4" Type="http://schemas.openxmlformats.org/officeDocument/2006/relationships/image" Target="../media/image1.emf"/><Relationship Id="rId9" Type="http://schemas.openxmlformats.org/officeDocument/2006/relationships/image" Target="../media/image33.png"/><Relationship Id="rId14" Type="http://schemas.openxmlformats.org/officeDocument/2006/relationships/image" Target="../media/image38.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ADC26D-1402-1016-79CD-FC9F2278555F}"/>
              </a:ext>
            </a:extLst>
          </p:cNvPr>
          <p:cNvSpPr>
            <a:spLocks noGrp="1"/>
          </p:cNvSpPr>
          <p:nvPr>
            <p:ph type="body" sz="quarter" idx="10"/>
          </p:nvPr>
        </p:nvSpPr>
        <p:spPr/>
        <p:txBody>
          <a:bodyPr/>
          <a:lstStyle/>
          <a:p>
            <a:pPr marL="0" indent="0">
              <a:buNone/>
            </a:pPr>
            <a:r>
              <a:rPr lang="ar-SA" b="1" dirty="0" err="1"/>
              <a:t>برنام</a:t>
            </a:r>
            <a:r>
              <a:rPr lang="ar-QA" b="1"/>
              <a:t>ج</a:t>
            </a:r>
            <a:r>
              <a:rPr lang="ar-SA" b="1"/>
              <a:t> قطر للتميز الحكومي</a:t>
            </a:r>
            <a:endParaRPr lang="en-US" b="1" dirty="0"/>
          </a:p>
        </p:txBody>
      </p:sp>
    </p:spTree>
    <p:extLst>
      <p:ext uri="{BB962C8B-B14F-4D97-AF65-F5344CB8AC3E}">
        <p14:creationId xmlns:p14="http://schemas.microsoft.com/office/powerpoint/2010/main" val="80317412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descr="A picture containing text, font, screenshot, circle&#10;&#10;Description automatically generated">
            <a:extLst>
              <a:ext uri="{FF2B5EF4-FFF2-40B4-BE49-F238E27FC236}">
                <a16:creationId xmlns:a16="http://schemas.microsoft.com/office/drawing/2014/main" id="{ABFEE69F-0266-49DC-D938-5D349E8FEA5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98988" y="1577029"/>
            <a:ext cx="2008542" cy="1420690"/>
          </a:xfrm>
          <a:prstGeom prst="rect">
            <a:avLst/>
          </a:prstGeom>
        </p:spPr>
      </p:pic>
      <p:grpSp>
        <p:nvGrpSpPr>
          <p:cNvPr id="49" name="Group 48">
            <a:extLst>
              <a:ext uri="{FF2B5EF4-FFF2-40B4-BE49-F238E27FC236}">
                <a16:creationId xmlns:a16="http://schemas.microsoft.com/office/drawing/2014/main" id="{7885033F-F2B5-0432-52E3-187B8FB3219A}"/>
              </a:ext>
            </a:extLst>
          </p:cNvPr>
          <p:cNvGrpSpPr/>
          <p:nvPr/>
        </p:nvGrpSpPr>
        <p:grpSpPr>
          <a:xfrm>
            <a:off x="9840528" y="1478992"/>
            <a:ext cx="2569187" cy="4156620"/>
            <a:chOff x="8721332" y="1464377"/>
            <a:chExt cx="3108717" cy="4554636"/>
          </a:xfrm>
          <a:blipFill>
            <a:blip r:embed="rId4"/>
            <a:stretch>
              <a:fillRect/>
            </a:stretch>
          </a:blipFill>
        </p:grpSpPr>
        <p:grpSp>
          <p:nvGrpSpPr>
            <p:cNvPr id="50" name="Group 49">
              <a:extLst>
                <a:ext uri="{FF2B5EF4-FFF2-40B4-BE49-F238E27FC236}">
                  <a16:creationId xmlns:a16="http://schemas.microsoft.com/office/drawing/2014/main" id="{129CF039-93D7-69BD-7FF1-089D4FC128FF}"/>
                </a:ext>
              </a:extLst>
            </p:cNvPr>
            <p:cNvGrpSpPr/>
            <p:nvPr/>
          </p:nvGrpSpPr>
          <p:grpSpPr>
            <a:xfrm>
              <a:off x="8721332" y="1464377"/>
              <a:ext cx="3108717" cy="1107489"/>
              <a:chOff x="6489494" y="1547456"/>
              <a:chExt cx="3108717" cy="1107489"/>
            </a:xfrm>
            <a:grpFill/>
          </p:grpSpPr>
          <p:sp>
            <p:nvSpPr>
              <p:cNvPr id="60" name="Parallelogram 59">
                <a:extLst>
                  <a:ext uri="{FF2B5EF4-FFF2-40B4-BE49-F238E27FC236}">
                    <a16:creationId xmlns:a16="http://schemas.microsoft.com/office/drawing/2014/main" id="{BCFE4836-D60A-CE00-A3C1-69B99430A49D}"/>
                  </a:ext>
                </a:extLst>
              </p:cNvPr>
              <p:cNvSpPr/>
              <p:nvPr/>
            </p:nvSpPr>
            <p:spPr>
              <a:xfrm flipH="1">
                <a:off x="6489494" y="1547456"/>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Parallelogram 60">
                <a:extLst>
                  <a:ext uri="{FF2B5EF4-FFF2-40B4-BE49-F238E27FC236}">
                    <a16:creationId xmlns:a16="http://schemas.microsoft.com/office/drawing/2014/main" id="{352E237C-7443-7FF2-9147-B3A966FE8AB7}"/>
                  </a:ext>
                </a:extLst>
              </p:cNvPr>
              <p:cNvSpPr/>
              <p:nvPr/>
            </p:nvSpPr>
            <p:spPr>
              <a:xfrm flipH="1">
                <a:off x="7955437" y="1547456"/>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1" name="Group 50">
              <a:extLst>
                <a:ext uri="{FF2B5EF4-FFF2-40B4-BE49-F238E27FC236}">
                  <a16:creationId xmlns:a16="http://schemas.microsoft.com/office/drawing/2014/main" id="{DBCC87A7-1CD6-1ED3-8CC8-F1736B49C987}"/>
                </a:ext>
              </a:extLst>
            </p:cNvPr>
            <p:cNvGrpSpPr/>
            <p:nvPr/>
          </p:nvGrpSpPr>
          <p:grpSpPr>
            <a:xfrm flipH="1">
              <a:off x="8721332" y="2618264"/>
              <a:ext cx="3108717" cy="1107489"/>
              <a:chOff x="6489494" y="2759399"/>
              <a:chExt cx="3108717" cy="1107489"/>
            </a:xfrm>
            <a:grpFill/>
          </p:grpSpPr>
          <p:sp>
            <p:nvSpPr>
              <p:cNvPr id="58" name="Parallelogram 57">
                <a:extLst>
                  <a:ext uri="{FF2B5EF4-FFF2-40B4-BE49-F238E27FC236}">
                    <a16:creationId xmlns:a16="http://schemas.microsoft.com/office/drawing/2014/main" id="{798DFB52-92EB-8082-1BD8-B36348B6D711}"/>
                  </a:ext>
                </a:extLst>
              </p:cNvPr>
              <p:cNvSpPr/>
              <p:nvPr/>
            </p:nvSpPr>
            <p:spPr>
              <a:xfrm flipH="1">
                <a:off x="6489494"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Parallelogram 58">
                <a:extLst>
                  <a:ext uri="{FF2B5EF4-FFF2-40B4-BE49-F238E27FC236}">
                    <a16:creationId xmlns:a16="http://schemas.microsoft.com/office/drawing/2014/main" id="{7B8360DB-8EBD-8BF4-B3AC-C6C01581F55E}"/>
                  </a:ext>
                </a:extLst>
              </p:cNvPr>
              <p:cNvSpPr/>
              <p:nvPr/>
            </p:nvSpPr>
            <p:spPr>
              <a:xfrm flipH="1">
                <a:off x="7955437"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FD41E496-5BA8-A2B1-7634-F2F792FC816F}"/>
                </a:ext>
              </a:extLst>
            </p:cNvPr>
            <p:cNvGrpSpPr/>
            <p:nvPr/>
          </p:nvGrpSpPr>
          <p:grpSpPr>
            <a:xfrm flipH="1">
              <a:off x="8721332" y="4911524"/>
              <a:ext cx="3108717" cy="1107489"/>
              <a:chOff x="6489494" y="2759399"/>
              <a:chExt cx="3108717" cy="1107489"/>
            </a:xfrm>
            <a:grpFill/>
          </p:grpSpPr>
          <p:sp>
            <p:nvSpPr>
              <p:cNvPr id="56" name="Parallelogram 55">
                <a:extLst>
                  <a:ext uri="{FF2B5EF4-FFF2-40B4-BE49-F238E27FC236}">
                    <a16:creationId xmlns:a16="http://schemas.microsoft.com/office/drawing/2014/main" id="{BAE69C51-AE5E-0A28-5A4B-A8A7A09B4B61}"/>
                  </a:ext>
                </a:extLst>
              </p:cNvPr>
              <p:cNvSpPr/>
              <p:nvPr/>
            </p:nvSpPr>
            <p:spPr>
              <a:xfrm flipH="1">
                <a:off x="6489494"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Parallelogram 56">
                <a:extLst>
                  <a:ext uri="{FF2B5EF4-FFF2-40B4-BE49-F238E27FC236}">
                    <a16:creationId xmlns:a16="http://schemas.microsoft.com/office/drawing/2014/main" id="{3960F440-7F6C-E7DD-CA52-B4DE5191FFB2}"/>
                  </a:ext>
                </a:extLst>
              </p:cNvPr>
              <p:cNvSpPr/>
              <p:nvPr/>
            </p:nvSpPr>
            <p:spPr>
              <a:xfrm flipH="1">
                <a:off x="7955437"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AABA923E-81C6-2B1F-E336-641B47CA4B34}"/>
                </a:ext>
              </a:extLst>
            </p:cNvPr>
            <p:cNvGrpSpPr/>
            <p:nvPr/>
          </p:nvGrpSpPr>
          <p:grpSpPr>
            <a:xfrm>
              <a:off x="8721332" y="3757637"/>
              <a:ext cx="3108717" cy="1107489"/>
              <a:chOff x="6489494" y="3429000"/>
              <a:chExt cx="3108717" cy="1107489"/>
            </a:xfrm>
            <a:grpFill/>
          </p:grpSpPr>
          <p:sp>
            <p:nvSpPr>
              <p:cNvPr id="54" name="Parallelogram 53">
                <a:extLst>
                  <a:ext uri="{FF2B5EF4-FFF2-40B4-BE49-F238E27FC236}">
                    <a16:creationId xmlns:a16="http://schemas.microsoft.com/office/drawing/2014/main" id="{3A3EAA27-E89C-0F16-4AAB-4F28E5CAE5B0}"/>
                  </a:ext>
                </a:extLst>
              </p:cNvPr>
              <p:cNvSpPr/>
              <p:nvPr/>
            </p:nvSpPr>
            <p:spPr>
              <a:xfrm flipH="1">
                <a:off x="6489494" y="3429000"/>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Parallelogram 54">
                <a:extLst>
                  <a:ext uri="{FF2B5EF4-FFF2-40B4-BE49-F238E27FC236}">
                    <a16:creationId xmlns:a16="http://schemas.microsoft.com/office/drawing/2014/main" id="{B8419CD2-089F-8B11-CBF2-341B75534A09}"/>
                  </a:ext>
                </a:extLst>
              </p:cNvPr>
              <p:cNvSpPr/>
              <p:nvPr/>
            </p:nvSpPr>
            <p:spPr>
              <a:xfrm flipH="1">
                <a:off x="7955437" y="3429000"/>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62" name="Group 61">
            <a:extLst>
              <a:ext uri="{FF2B5EF4-FFF2-40B4-BE49-F238E27FC236}">
                <a16:creationId xmlns:a16="http://schemas.microsoft.com/office/drawing/2014/main" id="{40EAF80D-E185-4CDC-C33C-29D4A2D72E34}"/>
              </a:ext>
            </a:extLst>
          </p:cNvPr>
          <p:cNvGrpSpPr>
            <a:grpSpLocks/>
          </p:cNvGrpSpPr>
          <p:nvPr/>
        </p:nvGrpSpPr>
        <p:grpSpPr>
          <a:xfrm flipH="1">
            <a:off x="-212723" y="1478992"/>
            <a:ext cx="2569187" cy="4156620"/>
            <a:chOff x="8721332" y="1464377"/>
            <a:chExt cx="3108717" cy="4554636"/>
          </a:xfrm>
          <a:blipFill>
            <a:blip r:embed="rId5"/>
            <a:stretch>
              <a:fillRect/>
            </a:stretch>
          </a:blipFill>
        </p:grpSpPr>
        <p:grpSp>
          <p:nvGrpSpPr>
            <p:cNvPr id="63" name="Group 62">
              <a:extLst>
                <a:ext uri="{FF2B5EF4-FFF2-40B4-BE49-F238E27FC236}">
                  <a16:creationId xmlns:a16="http://schemas.microsoft.com/office/drawing/2014/main" id="{1DF5D73F-11A7-0635-4CE8-A783F10B78F3}"/>
                </a:ext>
              </a:extLst>
            </p:cNvPr>
            <p:cNvGrpSpPr>
              <a:grpSpLocks/>
            </p:cNvGrpSpPr>
            <p:nvPr/>
          </p:nvGrpSpPr>
          <p:grpSpPr>
            <a:xfrm>
              <a:off x="8721332" y="1464377"/>
              <a:ext cx="3108717" cy="1107489"/>
              <a:chOff x="6489494" y="1547456"/>
              <a:chExt cx="3108717" cy="1107489"/>
            </a:xfrm>
            <a:grpFill/>
          </p:grpSpPr>
          <p:sp>
            <p:nvSpPr>
              <p:cNvPr id="73" name="Parallelogram 72">
                <a:extLst>
                  <a:ext uri="{FF2B5EF4-FFF2-40B4-BE49-F238E27FC236}">
                    <a16:creationId xmlns:a16="http://schemas.microsoft.com/office/drawing/2014/main" id="{7A433F85-22C7-DCD4-9DE3-46D2E0FB8C9C}"/>
                  </a:ext>
                </a:extLst>
              </p:cNvPr>
              <p:cNvSpPr>
                <a:spLocks/>
              </p:cNvSpPr>
              <p:nvPr/>
            </p:nvSpPr>
            <p:spPr>
              <a:xfrm flipH="1">
                <a:off x="6489494" y="1547456"/>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Parallelogram 73">
                <a:extLst>
                  <a:ext uri="{FF2B5EF4-FFF2-40B4-BE49-F238E27FC236}">
                    <a16:creationId xmlns:a16="http://schemas.microsoft.com/office/drawing/2014/main" id="{FED4BC08-534A-C55E-6A74-F564824061E2}"/>
                  </a:ext>
                </a:extLst>
              </p:cNvPr>
              <p:cNvSpPr>
                <a:spLocks/>
              </p:cNvSpPr>
              <p:nvPr/>
            </p:nvSpPr>
            <p:spPr>
              <a:xfrm flipH="1">
                <a:off x="7955437" y="1547456"/>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516D79FA-56E9-FA5B-3889-10000132E3BE}"/>
                </a:ext>
              </a:extLst>
            </p:cNvPr>
            <p:cNvGrpSpPr>
              <a:grpSpLocks/>
            </p:cNvGrpSpPr>
            <p:nvPr/>
          </p:nvGrpSpPr>
          <p:grpSpPr>
            <a:xfrm flipH="1">
              <a:off x="8721332" y="2618264"/>
              <a:ext cx="3108717" cy="1107489"/>
              <a:chOff x="6489494" y="2759399"/>
              <a:chExt cx="3108717" cy="1107489"/>
            </a:xfrm>
            <a:grpFill/>
          </p:grpSpPr>
          <p:sp>
            <p:nvSpPr>
              <p:cNvPr id="71" name="Parallelogram 70">
                <a:extLst>
                  <a:ext uri="{FF2B5EF4-FFF2-40B4-BE49-F238E27FC236}">
                    <a16:creationId xmlns:a16="http://schemas.microsoft.com/office/drawing/2014/main" id="{14D1FC44-9AF7-F526-55D7-136CD9127012}"/>
                  </a:ext>
                </a:extLst>
              </p:cNvPr>
              <p:cNvSpPr>
                <a:spLocks/>
              </p:cNvSpPr>
              <p:nvPr/>
            </p:nvSpPr>
            <p:spPr>
              <a:xfrm flipH="1">
                <a:off x="6489494"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Parallelogram 71">
                <a:extLst>
                  <a:ext uri="{FF2B5EF4-FFF2-40B4-BE49-F238E27FC236}">
                    <a16:creationId xmlns:a16="http://schemas.microsoft.com/office/drawing/2014/main" id="{CA74E7EF-5AB2-3D81-A464-40D494B1FAA1}"/>
                  </a:ext>
                </a:extLst>
              </p:cNvPr>
              <p:cNvSpPr>
                <a:spLocks/>
              </p:cNvSpPr>
              <p:nvPr/>
            </p:nvSpPr>
            <p:spPr>
              <a:xfrm flipH="1">
                <a:off x="7955437"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a:extLst>
                <a:ext uri="{FF2B5EF4-FFF2-40B4-BE49-F238E27FC236}">
                  <a16:creationId xmlns:a16="http://schemas.microsoft.com/office/drawing/2014/main" id="{971CEA7F-B30B-630B-B170-E21E30A4EF7F}"/>
                </a:ext>
              </a:extLst>
            </p:cNvPr>
            <p:cNvGrpSpPr>
              <a:grpSpLocks/>
            </p:cNvGrpSpPr>
            <p:nvPr/>
          </p:nvGrpSpPr>
          <p:grpSpPr>
            <a:xfrm flipH="1">
              <a:off x="8721332" y="4911524"/>
              <a:ext cx="3108717" cy="1107489"/>
              <a:chOff x="6489494" y="2759399"/>
              <a:chExt cx="3108717" cy="1107489"/>
            </a:xfrm>
            <a:grpFill/>
          </p:grpSpPr>
          <p:sp>
            <p:nvSpPr>
              <p:cNvPr id="69" name="Parallelogram 68">
                <a:extLst>
                  <a:ext uri="{FF2B5EF4-FFF2-40B4-BE49-F238E27FC236}">
                    <a16:creationId xmlns:a16="http://schemas.microsoft.com/office/drawing/2014/main" id="{F7E05218-FB15-EFBE-4032-87553DB4BFB0}"/>
                  </a:ext>
                </a:extLst>
              </p:cNvPr>
              <p:cNvSpPr>
                <a:spLocks/>
              </p:cNvSpPr>
              <p:nvPr/>
            </p:nvSpPr>
            <p:spPr>
              <a:xfrm flipH="1">
                <a:off x="6489494"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Parallelogram 69">
                <a:extLst>
                  <a:ext uri="{FF2B5EF4-FFF2-40B4-BE49-F238E27FC236}">
                    <a16:creationId xmlns:a16="http://schemas.microsoft.com/office/drawing/2014/main" id="{F78ACA12-CEE5-03FD-1435-9E734645E03E}"/>
                  </a:ext>
                </a:extLst>
              </p:cNvPr>
              <p:cNvSpPr>
                <a:spLocks/>
              </p:cNvSpPr>
              <p:nvPr/>
            </p:nvSpPr>
            <p:spPr>
              <a:xfrm flipH="1">
                <a:off x="7955437" y="2759399"/>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6" name="Group 65">
              <a:extLst>
                <a:ext uri="{FF2B5EF4-FFF2-40B4-BE49-F238E27FC236}">
                  <a16:creationId xmlns:a16="http://schemas.microsoft.com/office/drawing/2014/main" id="{1C409E81-11DD-BAE5-2C32-3A5B42EB3093}"/>
                </a:ext>
              </a:extLst>
            </p:cNvPr>
            <p:cNvGrpSpPr>
              <a:grpSpLocks/>
            </p:cNvGrpSpPr>
            <p:nvPr/>
          </p:nvGrpSpPr>
          <p:grpSpPr>
            <a:xfrm>
              <a:off x="8721332" y="3757637"/>
              <a:ext cx="3108717" cy="1107489"/>
              <a:chOff x="6489494" y="3429000"/>
              <a:chExt cx="3108717" cy="1107489"/>
            </a:xfrm>
            <a:grpFill/>
          </p:grpSpPr>
          <p:sp>
            <p:nvSpPr>
              <p:cNvPr id="67" name="Parallelogram 66">
                <a:extLst>
                  <a:ext uri="{FF2B5EF4-FFF2-40B4-BE49-F238E27FC236}">
                    <a16:creationId xmlns:a16="http://schemas.microsoft.com/office/drawing/2014/main" id="{CBE1473D-91F8-7D4B-28AD-3A5447786D4E}"/>
                  </a:ext>
                </a:extLst>
              </p:cNvPr>
              <p:cNvSpPr>
                <a:spLocks/>
              </p:cNvSpPr>
              <p:nvPr/>
            </p:nvSpPr>
            <p:spPr>
              <a:xfrm flipH="1">
                <a:off x="6489494" y="3429000"/>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Parallelogram 67">
                <a:extLst>
                  <a:ext uri="{FF2B5EF4-FFF2-40B4-BE49-F238E27FC236}">
                    <a16:creationId xmlns:a16="http://schemas.microsoft.com/office/drawing/2014/main" id="{79149C8E-5944-331B-9AA7-1BD89AAB0C49}"/>
                  </a:ext>
                </a:extLst>
              </p:cNvPr>
              <p:cNvSpPr>
                <a:spLocks/>
              </p:cNvSpPr>
              <p:nvPr/>
            </p:nvSpPr>
            <p:spPr>
              <a:xfrm flipH="1">
                <a:off x="7955437" y="3429000"/>
                <a:ext cx="1642774" cy="1107489"/>
              </a:xfrm>
              <a:prstGeom prst="parallelogram">
                <a:avLst>
                  <a:gd name="adj" fmla="val 195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75" name="Rectangle 74">
            <a:extLst>
              <a:ext uri="{FF2B5EF4-FFF2-40B4-BE49-F238E27FC236}">
                <a16:creationId xmlns:a16="http://schemas.microsoft.com/office/drawing/2014/main" id="{393F8769-0CEB-194B-A38B-4F8AE7B730D4}"/>
              </a:ext>
            </a:extLst>
          </p:cNvPr>
          <p:cNvSpPr/>
          <p:nvPr/>
        </p:nvSpPr>
        <p:spPr>
          <a:xfrm>
            <a:off x="6725682" y="4603032"/>
            <a:ext cx="2767093" cy="1149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a:ln>
                  <a:noFill/>
                </a:ln>
                <a:solidFill>
                  <a:srgbClr val="000000"/>
                </a:solidFill>
                <a:effectLst/>
                <a:uLnTx/>
                <a:uFillTx/>
                <a:latin typeface="Lusail" pitchFamily="50" charset="-78"/>
                <a:ea typeface="+mn-ea"/>
                <a:cs typeface="Lusail" pitchFamily="50" charset="-78"/>
              </a:rPr>
              <a:t>تميز حكومي مستدام ورائد عالمياً بمعايير وطنية</a:t>
            </a:r>
          </a:p>
        </p:txBody>
      </p:sp>
      <p:grpSp>
        <p:nvGrpSpPr>
          <p:cNvPr id="76" name="Group 75">
            <a:extLst>
              <a:ext uri="{FF2B5EF4-FFF2-40B4-BE49-F238E27FC236}">
                <a16:creationId xmlns:a16="http://schemas.microsoft.com/office/drawing/2014/main" id="{40FC6D50-89BC-1AEC-54C7-B0A13AD7C4EE}"/>
              </a:ext>
            </a:extLst>
          </p:cNvPr>
          <p:cNvGrpSpPr/>
          <p:nvPr/>
        </p:nvGrpSpPr>
        <p:grpSpPr>
          <a:xfrm>
            <a:off x="3423035" y="2884310"/>
            <a:ext cx="5345931" cy="1853098"/>
            <a:chOff x="3452192" y="2659722"/>
            <a:chExt cx="5345931" cy="1853098"/>
          </a:xfrm>
        </p:grpSpPr>
        <p:grpSp>
          <p:nvGrpSpPr>
            <p:cNvPr id="77" name="Group 76">
              <a:extLst>
                <a:ext uri="{FF2B5EF4-FFF2-40B4-BE49-F238E27FC236}">
                  <a16:creationId xmlns:a16="http://schemas.microsoft.com/office/drawing/2014/main" id="{21A44053-5B32-EB4A-374F-02BB73CBE238}"/>
                </a:ext>
              </a:extLst>
            </p:cNvPr>
            <p:cNvGrpSpPr/>
            <p:nvPr/>
          </p:nvGrpSpPr>
          <p:grpSpPr>
            <a:xfrm>
              <a:off x="7562381" y="2659722"/>
              <a:ext cx="1151750" cy="1151750"/>
              <a:chOff x="3210702" y="2283602"/>
              <a:chExt cx="1686277" cy="1686277"/>
            </a:xfrm>
          </p:grpSpPr>
          <p:sp>
            <p:nvSpPr>
              <p:cNvPr id="85" name="Pentagon 84">
                <a:extLst>
                  <a:ext uri="{FF2B5EF4-FFF2-40B4-BE49-F238E27FC236}">
                    <a16:creationId xmlns:a16="http://schemas.microsoft.com/office/drawing/2014/main" id="{699AFE50-BFD3-3ABA-198D-E2D699E06745}"/>
                  </a:ext>
                </a:extLst>
              </p:cNvPr>
              <p:cNvSpPr/>
              <p:nvPr/>
            </p:nvSpPr>
            <p:spPr>
              <a:xfrm>
                <a:off x="3210702" y="2283602"/>
                <a:ext cx="1686277" cy="1686277"/>
              </a:xfrm>
              <a:prstGeom prst="pentagon">
                <a:avLst/>
              </a:prstGeom>
              <a:noFill/>
              <a:ln w="193675">
                <a:solidFill>
                  <a:srgbClr val="034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6" name="Google Shape;181;p11">
                <a:extLst>
                  <a:ext uri="{FF2B5EF4-FFF2-40B4-BE49-F238E27FC236}">
                    <a16:creationId xmlns:a16="http://schemas.microsoft.com/office/drawing/2014/main" id="{1FFAB333-C643-DFF8-4D05-18E8D38B4254}"/>
                  </a:ext>
                </a:extLst>
              </p:cNvPr>
              <p:cNvSpPr/>
              <p:nvPr/>
            </p:nvSpPr>
            <p:spPr>
              <a:xfrm flipH="1">
                <a:off x="3654562" y="2820320"/>
                <a:ext cx="798554" cy="797192"/>
              </a:xfrm>
              <a:custGeom>
                <a:avLst/>
                <a:gdLst/>
                <a:ahLst/>
                <a:cxnLst/>
                <a:rect l="l" t="t" r="r" b="b"/>
                <a:pathLst>
                  <a:path w="21535" h="21574" extrusionOk="0">
                    <a:moveTo>
                      <a:pt x="21524" y="1966"/>
                    </a:moveTo>
                    <a:cubicBezTo>
                      <a:pt x="21559" y="2607"/>
                      <a:pt x="21507" y="3560"/>
                      <a:pt x="21352" y="4824"/>
                    </a:cubicBezTo>
                    <a:cubicBezTo>
                      <a:pt x="21196" y="6071"/>
                      <a:pt x="20954" y="7162"/>
                      <a:pt x="20626" y="8046"/>
                    </a:cubicBezTo>
                    <a:cubicBezTo>
                      <a:pt x="20142" y="9345"/>
                      <a:pt x="19382" y="10454"/>
                      <a:pt x="18362" y="11372"/>
                    </a:cubicBezTo>
                    <a:cubicBezTo>
                      <a:pt x="18068" y="11631"/>
                      <a:pt x="17671" y="11909"/>
                      <a:pt x="17170" y="12220"/>
                    </a:cubicBezTo>
                    <a:cubicBezTo>
                      <a:pt x="16651" y="12515"/>
                      <a:pt x="15995" y="12879"/>
                      <a:pt x="15200" y="13277"/>
                    </a:cubicBezTo>
                    <a:cubicBezTo>
                      <a:pt x="14388" y="13693"/>
                      <a:pt x="13869" y="13970"/>
                      <a:pt x="13627" y="14108"/>
                    </a:cubicBezTo>
                    <a:cubicBezTo>
                      <a:pt x="12729" y="14611"/>
                      <a:pt x="12245" y="14888"/>
                      <a:pt x="12159" y="14940"/>
                    </a:cubicBezTo>
                    <a:lnTo>
                      <a:pt x="12159" y="18439"/>
                    </a:lnTo>
                    <a:cubicBezTo>
                      <a:pt x="12159" y="18629"/>
                      <a:pt x="12072" y="18803"/>
                      <a:pt x="11899" y="18941"/>
                    </a:cubicBezTo>
                    <a:lnTo>
                      <a:pt x="9428" y="21418"/>
                    </a:lnTo>
                    <a:cubicBezTo>
                      <a:pt x="9290" y="21522"/>
                      <a:pt x="9135" y="21574"/>
                      <a:pt x="8962" y="21574"/>
                    </a:cubicBezTo>
                    <a:cubicBezTo>
                      <a:pt x="8910" y="21574"/>
                      <a:pt x="8841" y="21574"/>
                      <a:pt x="8755" y="21539"/>
                    </a:cubicBezTo>
                    <a:cubicBezTo>
                      <a:pt x="8530" y="21453"/>
                      <a:pt x="8392" y="21297"/>
                      <a:pt x="8340" y="21072"/>
                    </a:cubicBezTo>
                    <a:lnTo>
                      <a:pt x="7493" y="17590"/>
                    </a:lnTo>
                    <a:lnTo>
                      <a:pt x="5990" y="15910"/>
                    </a:lnTo>
                    <a:cubicBezTo>
                      <a:pt x="5212" y="15044"/>
                      <a:pt x="4728" y="14489"/>
                      <a:pt x="4521" y="14264"/>
                    </a:cubicBezTo>
                    <a:lnTo>
                      <a:pt x="547" y="13346"/>
                    </a:lnTo>
                    <a:cubicBezTo>
                      <a:pt x="287" y="13294"/>
                      <a:pt x="132" y="13138"/>
                      <a:pt x="45" y="12913"/>
                    </a:cubicBezTo>
                    <a:cubicBezTo>
                      <a:pt x="-41" y="12671"/>
                      <a:pt x="-6" y="12446"/>
                      <a:pt x="166" y="12255"/>
                    </a:cubicBezTo>
                    <a:lnTo>
                      <a:pt x="2637" y="9570"/>
                    </a:lnTo>
                    <a:cubicBezTo>
                      <a:pt x="2776" y="9432"/>
                      <a:pt x="2948" y="9362"/>
                      <a:pt x="3139" y="9362"/>
                    </a:cubicBezTo>
                    <a:lnTo>
                      <a:pt x="6871" y="9362"/>
                    </a:lnTo>
                    <a:cubicBezTo>
                      <a:pt x="7044" y="9068"/>
                      <a:pt x="7303" y="8565"/>
                      <a:pt x="7666" y="7803"/>
                    </a:cubicBezTo>
                    <a:cubicBezTo>
                      <a:pt x="8806" y="5534"/>
                      <a:pt x="9619" y="4114"/>
                      <a:pt x="10102" y="3560"/>
                    </a:cubicBezTo>
                    <a:cubicBezTo>
                      <a:pt x="11070" y="2416"/>
                      <a:pt x="12211" y="1585"/>
                      <a:pt x="13489" y="1083"/>
                    </a:cubicBezTo>
                    <a:cubicBezTo>
                      <a:pt x="14578" y="684"/>
                      <a:pt x="15770" y="407"/>
                      <a:pt x="17032" y="217"/>
                    </a:cubicBezTo>
                    <a:cubicBezTo>
                      <a:pt x="18310" y="43"/>
                      <a:pt x="19226" y="-26"/>
                      <a:pt x="19779" y="9"/>
                    </a:cubicBezTo>
                    <a:cubicBezTo>
                      <a:pt x="20332" y="43"/>
                      <a:pt x="20695" y="61"/>
                      <a:pt x="20868" y="26"/>
                    </a:cubicBezTo>
                    <a:cubicBezTo>
                      <a:pt x="21265" y="61"/>
                      <a:pt x="21473" y="268"/>
                      <a:pt x="21490" y="667"/>
                    </a:cubicBezTo>
                    <a:cubicBezTo>
                      <a:pt x="21473" y="892"/>
                      <a:pt x="21473" y="1325"/>
                      <a:pt x="21524" y="1966"/>
                    </a:cubicBezTo>
                    <a:close/>
                    <a:moveTo>
                      <a:pt x="5074" y="17469"/>
                    </a:moveTo>
                    <a:lnTo>
                      <a:pt x="6076" y="18352"/>
                    </a:lnTo>
                    <a:cubicBezTo>
                      <a:pt x="5972" y="18508"/>
                      <a:pt x="5817" y="18820"/>
                      <a:pt x="5610" y="19270"/>
                    </a:cubicBezTo>
                    <a:cubicBezTo>
                      <a:pt x="5368" y="19807"/>
                      <a:pt x="5108" y="20206"/>
                      <a:pt x="4832" y="20483"/>
                    </a:cubicBezTo>
                    <a:cubicBezTo>
                      <a:pt x="4573" y="20777"/>
                      <a:pt x="4106" y="21002"/>
                      <a:pt x="3432" y="21176"/>
                    </a:cubicBezTo>
                    <a:cubicBezTo>
                      <a:pt x="2758" y="21366"/>
                      <a:pt x="1860" y="21453"/>
                      <a:pt x="719" y="21453"/>
                    </a:cubicBezTo>
                    <a:lnTo>
                      <a:pt x="45" y="21453"/>
                    </a:lnTo>
                    <a:lnTo>
                      <a:pt x="45" y="20777"/>
                    </a:lnTo>
                    <a:cubicBezTo>
                      <a:pt x="45" y="19218"/>
                      <a:pt x="201" y="18127"/>
                      <a:pt x="495" y="17503"/>
                    </a:cubicBezTo>
                    <a:cubicBezTo>
                      <a:pt x="806" y="16897"/>
                      <a:pt x="1376" y="16395"/>
                      <a:pt x="2171" y="15996"/>
                    </a:cubicBezTo>
                    <a:cubicBezTo>
                      <a:pt x="2689" y="15737"/>
                      <a:pt x="3052" y="15529"/>
                      <a:pt x="3277" y="15356"/>
                    </a:cubicBezTo>
                    <a:lnTo>
                      <a:pt x="4072" y="16412"/>
                    </a:lnTo>
                    <a:cubicBezTo>
                      <a:pt x="3726" y="16672"/>
                      <a:pt x="3294" y="16914"/>
                      <a:pt x="2758" y="17174"/>
                    </a:cubicBezTo>
                    <a:cubicBezTo>
                      <a:pt x="2257" y="17417"/>
                      <a:pt x="1929" y="17711"/>
                      <a:pt x="1739" y="18058"/>
                    </a:cubicBezTo>
                    <a:cubicBezTo>
                      <a:pt x="1549" y="18387"/>
                      <a:pt x="1445" y="19080"/>
                      <a:pt x="1376" y="20119"/>
                    </a:cubicBezTo>
                    <a:cubicBezTo>
                      <a:pt x="2136" y="20119"/>
                      <a:pt x="2707" y="20032"/>
                      <a:pt x="3139" y="19859"/>
                    </a:cubicBezTo>
                    <a:cubicBezTo>
                      <a:pt x="3553" y="19686"/>
                      <a:pt x="3830" y="19530"/>
                      <a:pt x="3968" y="19374"/>
                    </a:cubicBezTo>
                    <a:cubicBezTo>
                      <a:pt x="4089" y="19218"/>
                      <a:pt x="4244" y="18958"/>
                      <a:pt x="4435" y="18595"/>
                    </a:cubicBezTo>
                    <a:cubicBezTo>
                      <a:pt x="4659" y="18092"/>
                      <a:pt x="4884" y="17711"/>
                      <a:pt x="5074" y="17469"/>
                    </a:cubicBezTo>
                    <a:close/>
                    <a:moveTo>
                      <a:pt x="20159" y="1325"/>
                    </a:moveTo>
                    <a:cubicBezTo>
                      <a:pt x="17896" y="1325"/>
                      <a:pt x="15839" y="1672"/>
                      <a:pt x="13990" y="2347"/>
                    </a:cubicBezTo>
                    <a:cubicBezTo>
                      <a:pt x="12902" y="2763"/>
                      <a:pt x="11951" y="3456"/>
                      <a:pt x="11105" y="4443"/>
                    </a:cubicBezTo>
                    <a:cubicBezTo>
                      <a:pt x="10707" y="4911"/>
                      <a:pt x="9981" y="6244"/>
                      <a:pt x="8893" y="8427"/>
                    </a:cubicBezTo>
                    <a:cubicBezTo>
                      <a:pt x="8374" y="9414"/>
                      <a:pt x="8029" y="10055"/>
                      <a:pt x="7839" y="10367"/>
                    </a:cubicBezTo>
                    <a:cubicBezTo>
                      <a:pt x="7700" y="10592"/>
                      <a:pt x="7493" y="10696"/>
                      <a:pt x="7251" y="10696"/>
                    </a:cubicBezTo>
                    <a:lnTo>
                      <a:pt x="3432" y="10696"/>
                    </a:lnTo>
                    <a:lnTo>
                      <a:pt x="1929" y="12290"/>
                    </a:lnTo>
                    <a:lnTo>
                      <a:pt x="5022" y="13017"/>
                    </a:lnTo>
                    <a:cubicBezTo>
                      <a:pt x="5160" y="13034"/>
                      <a:pt x="5281" y="13104"/>
                      <a:pt x="5368" y="13225"/>
                    </a:cubicBezTo>
                    <a:cubicBezTo>
                      <a:pt x="5506" y="13364"/>
                      <a:pt x="6595" y="14559"/>
                      <a:pt x="8634" y="16828"/>
                    </a:cubicBezTo>
                    <a:cubicBezTo>
                      <a:pt x="8685" y="16914"/>
                      <a:pt x="8737" y="17018"/>
                      <a:pt x="8755" y="17122"/>
                    </a:cubicBezTo>
                    <a:lnTo>
                      <a:pt x="9394" y="19686"/>
                    </a:lnTo>
                    <a:lnTo>
                      <a:pt x="10811" y="18144"/>
                    </a:lnTo>
                    <a:lnTo>
                      <a:pt x="10811" y="14611"/>
                    </a:lnTo>
                    <a:cubicBezTo>
                      <a:pt x="10811" y="14386"/>
                      <a:pt x="10880" y="14212"/>
                      <a:pt x="11018" y="14108"/>
                    </a:cubicBezTo>
                    <a:cubicBezTo>
                      <a:pt x="11191" y="13970"/>
                      <a:pt x="11830" y="13571"/>
                      <a:pt x="12954" y="12931"/>
                    </a:cubicBezTo>
                    <a:cubicBezTo>
                      <a:pt x="13195" y="12792"/>
                      <a:pt x="13697" y="12532"/>
                      <a:pt x="14440" y="12151"/>
                    </a:cubicBezTo>
                    <a:cubicBezTo>
                      <a:pt x="15183" y="11770"/>
                      <a:pt x="15805" y="11441"/>
                      <a:pt x="16323" y="11146"/>
                    </a:cubicBezTo>
                    <a:cubicBezTo>
                      <a:pt x="16842" y="10852"/>
                      <a:pt x="17204" y="10592"/>
                      <a:pt x="17429" y="10367"/>
                    </a:cubicBezTo>
                    <a:cubicBezTo>
                      <a:pt x="18328" y="9587"/>
                      <a:pt x="18967" y="8652"/>
                      <a:pt x="19364" y="7595"/>
                    </a:cubicBezTo>
                    <a:cubicBezTo>
                      <a:pt x="19952" y="6002"/>
                      <a:pt x="20211" y="3906"/>
                      <a:pt x="20159" y="1325"/>
                    </a:cubicBezTo>
                    <a:close/>
                    <a:moveTo>
                      <a:pt x="17515" y="6695"/>
                    </a:moveTo>
                    <a:cubicBezTo>
                      <a:pt x="17515" y="7440"/>
                      <a:pt x="17256" y="8063"/>
                      <a:pt x="16721" y="8600"/>
                    </a:cubicBezTo>
                    <a:cubicBezTo>
                      <a:pt x="16185" y="9137"/>
                      <a:pt x="15563" y="9397"/>
                      <a:pt x="14820" y="9397"/>
                    </a:cubicBezTo>
                    <a:cubicBezTo>
                      <a:pt x="14077" y="9397"/>
                      <a:pt x="13437" y="9137"/>
                      <a:pt x="12902" y="8600"/>
                    </a:cubicBezTo>
                    <a:cubicBezTo>
                      <a:pt x="12383" y="8063"/>
                      <a:pt x="12107" y="7422"/>
                      <a:pt x="12107" y="6695"/>
                    </a:cubicBezTo>
                    <a:cubicBezTo>
                      <a:pt x="12107" y="5950"/>
                      <a:pt x="12383" y="5309"/>
                      <a:pt x="12902" y="4772"/>
                    </a:cubicBezTo>
                    <a:cubicBezTo>
                      <a:pt x="13437" y="4252"/>
                      <a:pt x="14077" y="3975"/>
                      <a:pt x="14820" y="3975"/>
                    </a:cubicBezTo>
                    <a:cubicBezTo>
                      <a:pt x="15563" y="3975"/>
                      <a:pt x="16185" y="4252"/>
                      <a:pt x="16721" y="4772"/>
                    </a:cubicBezTo>
                    <a:cubicBezTo>
                      <a:pt x="17256" y="5309"/>
                      <a:pt x="17515" y="5950"/>
                      <a:pt x="17515" y="6695"/>
                    </a:cubicBezTo>
                    <a:close/>
                    <a:moveTo>
                      <a:pt x="16185" y="6695"/>
                    </a:moveTo>
                    <a:cubicBezTo>
                      <a:pt x="16185" y="6314"/>
                      <a:pt x="16047" y="5985"/>
                      <a:pt x="15787" y="5725"/>
                    </a:cubicBezTo>
                    <a:cubicBezTo>
                      <a:pt x="15511" y="5465"/>
                      <a:pt x="15200" y="5326"/>
                      <a:pt x="14820" y="5326"/>
                    </a:cubicBezTo>
                    <a:cubicBezTo>
                      <a:pt x="14440" y="5326"/>
                      <a:pt x="14111" y="5465"/>
                      <a:pt x="13852" y="5725"/>
                    </a:cubicBezTo>
                    <a:cubicBezTo>
                      <a:pt x="13593" y="5985"/>
                      <a:pt x="13455" y="6314"/>
                      <a:pt x="13455" y="6695"/>
                    </a:cubicBezTo>
                    <a:cubicBezTo>
                      <a:pt x="13455" y="7076"/>
                      <a:pt x="13593" y="7388"/>
                      <a:pt x="13852" y="7647"/>
                    </a:cubicBezTo>
                    <a:cubicBezTo>
                      <a:pt x="14111" y="7925"/>
                      <a:pt x="14440" y="8046"/>
                      <a:pt x="14820" y="8046"/>
                    </a:cubicBezTo>
                    <a:cubicBezTo>
                      <a:pt x="15200" y="8046"/>
                      <a:pt x="15511" y="7925"/>
                      <a:pt x="15787" y="7647"/>
                    </a:cubicBezTo>
                    <a:cubicBezTo>
                      <a:pt x="16047" y="7388"/>
                      <a:pt x="16185" y="7059"/>
                      <a:pt x="16185" y="6695"/>
                    </a:cubicBezTo>
                    <a:close/>
                  </a:path>
                </a:pathLst>
              </a:custGeom>
              <a:solidFill>
                <a:srgbClr val="034261"/>
              </a:solidFill>
              <a:ln>
                <a:noFill/>
              </a:ln>
            </p:spPr>
            <p:txBody>
              <a:bodyPr spcFirstLastPara="1" wrap="square" lIns="34275" tIns="45700" rIns="34275" bIns="45700" anchor="ctr" anchorCtr="0">
                <a:noAutofit/>
              </a:bodyPr>
              <a:lstStyle/>
              <a:p>
                <a:pPr marL="0" marR="0" lvl="0" indent="0" algn="l" defTabSz="914400" rtl="0" eaLnBrk="1" fontAlgn="auto" latinLnBrk="0" hangingPunct="1">
                  <a:lnSpc>
                    <a:spcPct val="93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grpSp>
        <p:sp>
          <p:nvSpPr>
            <p:cNvPr id="78" name="Google Shape;210;p11">
              <a:extLst>
                <a:ext uri="{FF2B5EF4-FFF2-40B4-BE49-F238E27FC236}">
                  <a16:creationId xmlns:a16="http://schemas.microsoft.com/office/drawing/2014/main" id="{11CD64A5-2648-AF6F-7C01-1F276C4D9941}"/>
                </a:ext>
              </a:extLst>
            </p:cNvPr>
            <p:cNvSpPr/>
            <p:nvPr/>
          </p:nvSpPr>
          <p:spPr>
            <a:xfrm flipH="1">
              <a:off x="7478389" y="3996385"/>
              <a:ext cx="1319734" cy="516435"/>
            </a:xfrm>
            <a:prstGeom prst="rect">
              <a:avLst/>
            </a:prstGeom>
            <a:noFill/>
            <a:ln>
              <a:noFill/>
            </a:ln>
          </p:spPr>
          <p:txBody>
            <a:bodyPr spcFirstLastPara="1" wrap="square" lIns="0" tIns="0" rIns="0"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ar-JO" sz="2400" b="1" i="0" u="none" strike="noStrike" kern="1200" cap="none" spc="0" normalizeH="0" baseline="0" noProof="0">
                  <a:ln>
                    <a:noFill/>
                  </a:ln>
                  <a:solidFill>
                    <a:srgbClr val="034261"/>
                  </a:solidFill>
                  <a:effectLst/>
                  <a:uLnTx/>
                  <a:uFillTx/>
                  <a:latin typeface="Lusail" pitchFamily="50" charset="-78"/>
                  <a:ea typeface="Arial"/>
                  <a:cs typeface="Lusail" pitchFamily="50" charset="-78"/>
                  <a:sym typeface="Arial"/>
                </a:rPr>
                <a:t>الرؤية</a:t>
              </a:r>
              <a:endParaRPr kumimoji="0" lang="en-US" sz="2400" b="0" i="0" u="none" strike="noStrike" kern="1200" cap="none" spc="0" normalizeH="0" baseline="0" noProof="0">
                <a:ln>
                  <a:noFill/>
                </a:ln>
                <a:solidFill>
                  <a:srgbClr val="034261"/>
                </a:solidFill>
                <a:effectLst/>
                <a:uLnTx/>
                <a:uFillTx/>
                <a:latin typeface="Lusail" pitchFamily="50" charset="-78"/>
                <a:ea typeface="Arial"/>
                <a:cs typeface="Lusail" pitchFamily="50" charset="-78"/>
                <a:sym typeface="Arial"/>
              </a:endParaRPr>
            </a:p>
          </p:txBody>
        </p:sp>
        <p:cxnSp>
          <p:nvCxnSpPr>
            <p:cNvPr id="79" name="Straight Connector 78">
              <a:extLst>
                <a:ext uri="{FF2B5EF4-FFF2-40B4-BE49-F238E27FC236}">
                  <a16:creationId xmlns:a16="http://schemas.microsoft.com/office/drawing/2014/main" id="{B588F7AA-41EB-F41E-EB7E-AD9D5C0C9E54}"/>
                </a:ext>
              </a:extLst>
            </p:cNvPr>
            <p:cNvCxnSpPr>
              <a:cxnSpLocks/>
            </p:cNvCxnSpPr>
            <p:nvPr/>
          </p:nvCxnSpPr>
          <p:spPr>
            <a:xfrm flipH="1">
              <a:off x="7610339" y="4435516"/>
              <a:ext cx="1055835" cy="2"/>
            </a:xfrm>
            <a:prstGeom prst="line">
              <a:avLst/>
            </a:prstGeom>
            <a:ln w="38100">
              <a:solidFill>
                <a:srgbClr val="034261"/>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E788CD4D-5487-5C69-E1A5-AC1BCA7D3023}"/>
                </a:ext>
              </a:extLst>
            </p:cNvPr>
            <p:cNvGrpSpPr/>
            <p:nvPr/>
          </p:nvGrpSpPr>
          <p:grpSpPr>
            <a:xfrm>
              <a:off x="3536184" y="2659722"/>
              <a:ext cx="1151750" cy="1151750"/>
              <a:chOff x="6881002" y="2283602"/>
              <a:chExt cx="1686277" cy="1686277"/>
            </a:xfrm>
          </p:grpSpPr>
          <p:sp>
            <p:nvSpPr>
              <p:cNvPr id="83" name="Pentagon 82">
                <a:extLst>
                  <a:ext uri="{FF2B5EF4-FFF2-40B4-BE49-F238E27FC236}">
                    <a16:creationId xmlns:a16="http://schemas.microsoft.com/office/drawing/2014/main" id="{184C1248-E574-623E-E551-17CF9FEC23B6}"/>
                  </a:ext>
                </a:extLst>
              </p:cNvPr>
              <p:cNvSpPr/>
              <p:nvPr/>
            </p:nvSpPr>
            <p:spPr>
              <a:xfrm rot="10800000">
                <a:off x="6881002" y="2283602"/>
                <a:ext cx="1686277" cy="1686277"/>
              </a:xfrm>
              <a:prstGeom prst="pentagon">
                <a:avLst/>
              </a:prstGeom>
              <a:noFill/>
              <a:ln w="193675">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4" name="Google Shape;184;p11">
                <a:extLst>
                  <a:ext uri="{FF2B5EF4-FFF2-40B4-BE49-F238E27FC236}">
                    <a16:creationId xmlns:a16="http://schemas.microsoft.com/office/drawing/2014/main" id="{40AE88EF-810F-984E-6DA7-7315679333F7}"/>
                  </a:ext>
                </a:extLst>
              </p:cNvPr>
              <p:cNvSpPr/>
              <p:nvPr/>
            </p:nvSpPr>
            <p:spPr>
              <a:xfrm flipH="1">
                <a:off x="7305283" y="2677209"/>
                <a:ext cx="837717" cy="772063"/>
              </a:xfrm>
              <a:custGeom>
                <a:avLst/>
                <a:gdLst/>
                <a:ahLst/>
                <a:cxnLst/>
                <a:rect l="l" t="t" r="r" b="b"/>
                <a:pathLst>
                  <a:path w="21451" h="21600" extrusionOk="0">
                    <a:moveTo>
                      <a:pt x="21311" y="888"/>
                    </a:moveTo>
                    <a:lnTo>
                      <a:pt x="12774" y="21043"/>
                    </a:lnTo>
                    <a:cubicBezTo>
                      <a:pt x="12602" y="21408"/>
                      <a:pt x="12394" y="21600"/>
                      <a:pt x="12118" y="21600"/>
                    </a:cubicBezTo>
                    <a:cubicBezTo>
                      <a:pt x="11859" y="21600"/>
                      <a:pt x="11651" y="21443"/>
                      <a:pt x="11478" y="21130"/>
                    </a:cubicBezTo>
                    <a:lnTo>
                      <a:pt x="8092" y="15503"/>
                    </a:lnTo>
                    <a:cubicBezTo>
                      <a:pt x="7590" y="14702"/>
                      <a:pt x="6934" y="14040"/>
                      <a:pt x="6122" y="13517"/>
                    </a:cubicBezTo>
                    <a:lnTo>
                      <a:pt x="471" y="9981"/>
                    </a:lnTo>
                    <a:cubicBezTo>
                      <a:pt x="126" y="9772"/>
                      <a:pt x="-30" y="9563"/>
                      <a:pt x="5" y="9302"/>
                    </a:cubicBezTo>
                    <a:cubicBezTo>
                      <a:pt x="39" y="9041"/>
                      <a:pt x="229" y="8832"/>
                      <a:pt x="592" y="8675"/>
                    </a:cubicBezTo>
                    <a:lnTo>
                      <a:pt x="20568" y="139"/>
                    </a:lnTo>
                    <a:cubicBezTo>
                      <a:pt x="20741" y="52"/>
                      <a:pt x="20879" y="0"/>
                      <a:pt x="21017" y="0"/>
                    </a:cubicBezTo>
                    <a:cubicBezTo>
                      <a:pt x="21466" y="0"/>
                      <a:pt x="21570" y="296"/>
                      <a:pt x="21311" y="888"/>
                    </a:cubicBezTo>
                    <a:close/>
                    <a:moveTo>
                      <a:pt x="7711" y="13012"/>
                    </a:moveTo>
                    <a:lnTo>
                      <a:pt x="17596" y="2874"/>
                    </a:lnTo>
                    <a:lnTo>
                      <a:pt x="2216" y="9476"/>
                    </a:lnTo>
                    <a:lnTo>
                      <a:pt x="6830" y="12350"/>
                    </a:lnTo>
                    <a:cubicBezTo>
                      <a:pt x="7107" y="12507"/>
                      <a:pt x="7400" y="12734"/>
                      <a:pt x="7711" y="13012"/>
                    </a:cubicBezTo>
                    <a:close/>
                    <a:moveTo>
                      <a:pt x="18598" y="3815"/>
                    </a:moveTo>
                    <a:lnTo>
                      <a:pt x="8679" y="13988"/>
                    </a:lnTo>
                    <a:cubicBezTo>
                      <a:pt x="8938" y="14301"/>
                      <a:pt x="9128" y="14580"/>
                      <a:pt x="9267" y="14841"/>
                    </a:cubicBezTo>
                    <a:lnTo>
                      <a:pt x="11997" y="19353"/>
                    </a:lnTo>
                    <a:lnTo>
                      <a:pt x="18598" y="3815"/>
                    </a:lnTo>
                    <a:close/>
                  </a:path>
                </a:pathLst>
              </a:custGeom>
              <a:solidFill>
                <a:srgbClr val="B6A584"/>
              </a:solidFill>
              <a:ln>
                <a:noFill/>
              </a:ln>
            </p:spPr>
            <p:txBody>
              <a:bodyPr spcFirstLastPara="1" wrap="square" lIns="34275" tIns="45700" rIns="34275" bIns="45700" anchor="ctr" anchorCtr="0">
                <a:noAutofit/>
              </a:bodyPr>
              <a:lstStyle/>
              <a:p>
                <a:pPr marL="0" marR="0" lvl="0" indent="0" algn="l" defTabSz="914400" rtl="0" eaLnBrk="1" fontAlgn="auto" latinLnBrk="0" hangingPunct="1">
                  <a:lnSpc>
                    <a:spcPct val="93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000000"/>
                  </a:solidFill>
                  <a:effectLst/>
                  <a:uLnTx/>
                  <a:uFillTx/>
                  <a:latin typeface="Arial"/>
                  <a:ea typeface="Arial"/>
                  <a:cs typeface="Arial"/>
                  <a:sym typeface="Arial"/>
                </a:endParaRPr>
              </a:p>
            </p:txBody>
          </p:sp>
        </p:grpSp>
        <p:sp>
          <p:nvSpPr>
            <p:cNvPr id="81" name="Google Shape;210;p11">
              <a:extLst>
                <a:ext uri="{FF2B5EF4-FFF2-40B4-BE49-F238E27FC236}">
                  <a16:creationId xmlns:a16="http://schemas.microsoft.com/office/drawing/2014/main" id="{D4D5373E-98F4-B77A-811B-040B65A4D503}"/>
                </a:ext>
              </a:extLst>
            </p:cNvPr>
            <p:cNvSpPr/>
            <p:nvPr/>
          </p:nvSpPr>
          <p:spPr>
            <a:xfrm flipH="1">
              <a:off x="3452192" y="3996385"/>
              <a:ext cx="1319734" cy="516435"/>
            </a:xfrm>
            <a:prstGeom prst="rect">
              <a:avLst/>
            </a:prstGeom>
            <a:noFill/>
            <a:ln>
              <a:noFill/>
            </a:ln>
          </p:spPr>
          <p:txBody>
            <a:bodyPr spcFirstLastPara="1" wrap="square" lIns="0" tIns="0" rIns="0"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ar-SA" sz="2400" b="1" i="0" u="none" strike="noStrike" kern="1200" cap="none" spc="0" normalizeH="0" baseline="0" noProof="0">
                  <a:ln>
                    <a:noFill/>
                  </a:ln>
                  <a:solidFill>
                    <a:srgbClr val="B6A584"/>
                  </a:solidFill>
                  <a:effectLst/>
                  <a:uLnTx/>
                  <a:uFillTx/>
                  <a:latin typeface="Lusail" pitchFamily="50" charset="-78"/>
                  <a:ea typeface="Arial"/>
                  <a:cs typeface="Lusail" pitchFamily="50" charset="-78"/>
                  <a:sym typeface="Arial"/>
                </a:rPr>
                <a:t>الرسالة</a:t>
              </a:r>
              <a:endParaRPr kumimoji="0" lang="en-US" sz="2400" b="0" i="0" u="none" strike="noStrike" kern="1200" cap="none" spc="0" normalizeH="0" baseline="0" noProof="0">
                <a:ln>
                  <a:noFill/>
                </a:ln>
                <a:solidFill>
                  <a:srgbClr val="B6A584"/>
                </a:solidFill>
                <a:effectLst/>
                <a:uLnTx/>
                <a:uFillTx/>
                <a:latin typeface="Lusail" pitchFamily="50" charset="-78"/>
                <a:ea typeface="Arial"/>
                <a:cs typeface="Lusail" pitchFamily="50" charset="-78"/>
                <a:sym typeface="Arial"/>
              </a:endParaRPr>
            </a:p>
          </p:txBody>
        </p:sp>
        <p:cxnSp>
          <p:nvCxnSpPr>
            <p:cNvPr id="82" name="Straight Connector 81">
              <a:extLst>
                <a:ext uri="{FF2B5EF4-FFF2-40B4-BE49-F238E27FC236}">
                  <a16:creationId xmlns:a16="http://schemas.microsoft.com/office/drawing/2014/main" id="{9FD9D88F-8573-ED60-8DDE-DAA27E1765C1}"/>
                </a:ext>
              </a:extLst>
            </p:cNvPr>
            <p:cNvCxnSpPr>
              <a:cxnSpLocks/>
            </p:cNvCxnSpPr>
            <p:nvPr/>
          </p:nvCxnSpPr>
          <p:spPr>
            <a:xfrm flipH="1">
              <a:off x="3584142" y="4435517"/>
              <a:ext cx="1055835" cy="2"/>
            </a:xfrm>
            <a:prstGeom prst="line">
              <a:avLst/>
            </a:prstGeom>
            <a:ln w="38100">
              <a:solidFill>
                <a:srgbClr val="B6A584"/>
              </a:solidFill>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29506E73-2C99-6E64-AE1A-6CB23032BA90}"/>
              </a:ext>
            </a:extLst>
          </p:cNvPr>
          <p:cNvSpPr/>
          <p:nvPr/>
        </p:nvSpPr>
        <p:spPr>
          <a:xfrm>
            <a:off x="2394426" y="4603032"/>
            <a:ext cx="3348182" cy="1149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a:ln>
                  <a:noFill/>
                </a:ln>
                <a:solidFill>
                  <a:srgbClr val="000000"/>
                </a:solidFill>
                <a:effectLst/>
                <a:uLnTx/>
                <a:uFillTx/>
                <a:latin typeface="Lusail" pitchFamily="50" charset="-78"/>
                <a:ea typeface="+mn-ea"/>
                <a:cs typeface="Lusail" pitchFamily="50" charset="-78"/>
              </a:rPr>
              <a:t>تعزيز تجربة المتعاملين من خلال قيادة التحول الحكومي المستدام بقدرات مبدعة وتمكين ثقافة التميز في الجهات الحكومية</a:t>
            </a:r>
          </a:p>
        </p:txBody>
      </p:sp>
      <p:sp>
        <p:nvSpPr>
          <p:cNvPr id="4" name="Text Placeholder 3">
            <a:extLst>
              <a:ext uri="{FF2B5EF4-FFF2-40B4-BE49-F238E27FC236}">
                <a16:creationId xmlns:a16="http://schemas.microsoft.com/office/drawing/2014/main" id="{E2D3314A-5A6F-255A-FDC6-716ECF6EFE0C}"/>
              </a:ext>
            </a:extLst>
          </p:cNvPr>
          <p:cNvSpPr>
            <a:spLocks noGrp="1"/>
          </p:cNvSpPr>
          <p:nvPr>
            <p:ph type="body" sz="quarter" idx="15"/>
          </p:nvPr>
        </p:nvSpPr>
        <p:spPr/>
        <p:txBody>
          <a:bodyPr/>
          <a:lstStyle/>
          <a:p>
            <a:pPr marL="0" indent="0">
              <a:buNone/>
            </a:pPr>
            <a:r>
              <a:rPr lang="ar-SA"/>
              <a:t>الرؤية والرسالة لبرنامج التميز الحكومي في قطر</a:t>
            </a:r>
          </a:p>
        </p:txBody>
      </p:sp>
    </p:spTree>
    <p:extLst>
      <p:ext uri="{BB962C8B-B14F-4D97-AF65-F5344CB8AC3E}">
        <p14:creationId xmlns:p14="http://schemas.microsoft.com/office/powerpoint/2010/main" val="83930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3738A8-157E-444D-9CD4-E45CFF55228C}"/>
              </a:ext>
            </a:extLst>
          </p:cNvPr>
          <p:cNvSpPr>
            <a:spLocks noGrp="1"/>
          </p:cNvSpPr>
          <p:nvPr>
            <p:ph type="body" sz="quarter" idx="15"/>
          </p:nvPr>
        </p:nvSpPr>
        <p:spPr/>
        <p:txBody>
          <a:bodyPr/>
          <a:lstStyle/>
          <a:p>
            <a:pPr marL="0" indent="0" algn="r" rtl="1">
              <a:buNone/>
            </a:pPr>
            <a:r>
              <a:rPr lang="ar-QA" dirty="0"/>
              <a:t>أهداف</a:t>
            </a:r>
            <a:r>
              <a:rPr lang="ar-SA" dirty="0"/>
              <a:t> وفوائد</a:t>
            </a:r>
            <a:r>
              <a:rPr lang="ar-QA" dirty="0"/>
              <a:t> برنامج</a:t>
            </a:r>
            <a:r>
              <a:rPr lang="ar-SA" dirty="0"/>
              <a:t> قطر للتميز الحكومي</a:t>
            </a:r>
            <a:endParaRPr lang="en-US" dirty="0"/>
          </a:p>
        </p:txBody>
      </p:sp>
      <p:sp>
        <p:nvSpPr>
          <p:cNvPr id="13" name="Rectangle 12">
            <a:extLst>
              <a:ext uri="{FF2B5EF4-FFF2-40B4-BE49-F238E27FC236}">
                <a16:creationId xmlns:a16="http://schemas.microsoft.com/office/drawing/2014/main" id="{BADC69B2-645A-4045-B35C-3D9D42374065}"/>
              </a:ext>
            </a:extLst>
          </p:cNvPr>
          <p:cNvSpPr/>
          <p:nvPr/>
        </p:nvSpPr>
        <p:spPr>
          <a:xfrm>
            <a:off x="543069" y="2650056"/>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dirty="0">
                <a:ln>
                  <a:noFill/>
                </a:ln>
                <a:solidFill>
                  <a:srgbClr val="E8E8E8">
                    <a:lumMod val="50000"/>
                  </a:srgbClr>
                </a:solidFill>
                <a:effectLst/>
                <a:uLnTx/>
                <a:uFillTx/>
                <a:latin typeface="Lusail" pitchFamily="50" charset="-78"/>
                <a:ea typeface="+mn-ea"/>
                <a:cs typeface="Lusail"/>
              </a:rPr>
              <a:t>تجربة متعامل متناسقة عبر كافة قنوات تقديم </a:t>
            </a:r>
            <a:r>
              <a:rPr kumimoji="0" lang="ar-SA" sz="1600" b="1" i="0" u="none" strike="noStrike" kern="1200" cap="none" spc="0" normalizeH="0" baseline="0" noProof="0" dirty="0">
                <a:ln>
                  <a:noFill/>
                </a:ln>
                <a:solidFill>
                  <a:srgbClr val="E8E8E8">
                    <a:lumMod val="50000"/>
                  </a:srgbClr>
                </a:solidFill>
                <a:effectLst/>
                <a:uLnTx/>
                <a:uFillTx/>
                <a:latin typeface="Lusail" pitchFamily="50" charset="-78"/>
                <a:ea typeface="+mn-ea"/>
                <a:cs typeface="Lusail"/>
              </a:rPr>
              <a:t>الخدمات </a:t>
            </a:r>
            <a:endParaRPr kumimoji="0" lang="ar-QA" sz="1600" b="1" i="0" u="none" strike="noStrike" kern="1200" cap="none" spc="0" normalizeH="0" baseline="0" noProof="0" dirty="0">
              <a:ln>
                <a:noFill/>
              </a:ln>
              <a:solidFill>
                <a:srgbClr val="E8E8E8">
                  <a:lumMod val="50000"/>
                </a:srgbClr>
              </a:solidFill>
              <a:effectLst/>
              <a:uLnTx/>
              <a:uFillTx/>
              <a:latin typeface="Lusail" pitchFamily="50" charset="-78"/>
              <a:ea typeface="+mn-ea"/>
              <a:cs typeface="Lusail" pitchFamily="50" charset="-78"/>
            </a:endParaRPr>
          </a:p>
        </p:txBody>
      </p:sp>
      <p:sp>
        <p:nvSpPr>
          <p:cNvPr id="14" name="Rectangle 13">
            <a:extLst>
              <a:ext uri="{FF2B5EF4-FFF2-40B4-BE49-F238E27FC236}">
                <a16:creationId xmlns:a16="http://schemas.microsoft.com/office/drawing/2014/main" id="{196F52E7-5A7A-4D9A-BC33-56AD3F94E217}"/>
              </a:ext>
            </a:extLst>
          </p:cNvPr>
          <p:cNvSpPr/>
          <p:nvPr/>
        </p:nvSpPr>
        <p:spPr>
          <a:xfrm>
            <a:off x="543069" y="5137589"/>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إدارة العمليات بكفاءة وفاعلية بما يضمن تحقيق الأهداف الاستراتيجية</a:t>
            </a:r>
            <a:endParaRPr kumimoji="0" lang="en-US"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endParaRPr>
          </a:p>
        </p:txBody>
      </p:sp>
      <p:sp>
        <p:nvSpPr>
          <p:cNvPr id="3" name="Rectangle 2">
            <a:extLst>
              <a:ext uri="{FF2B5EF4-FFF2-40B4-BE49-F238E27FC236}">
                <a16:creationId xmlns:a16="http://schemas.microsoft.com/office/drawing/2014/main" id="{BBE23E2A-5A5C-4B12-8F5D-4A98DBB6F579}"/>
              </a:ext>
            </a:extLst>
          </p:cNvPr>
          <p:cNvSpPr/>
          <p:nvPr/>
        </p:nvSpPr>
        <p:spPr>
          <a:xfrm>
            <a:off x="9213688" y="2650056"/>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خدمات حكومية متوا</a:t>
            </a:r>
            <a:r>
              <a:rPr kumimoji="0" lang="ar-EG"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ء</a:t>
            </a:r>
            <a:r>
              <a:rPr kumimoji="0" lang="ar-QA"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مة مع احتياجات المجتمع القطري</a:t>
            </a:r>
          </a:p>
        </p:txBody>
      </p:sp>
      <p:sp>
        <p:nvSpPr>
          <p:cNvPr id="5" name="Rectangle 4">
            <a:extLst>
              <a:ext uri="{FF2B5EF4-FFF2-40B4-BE49-F238E27FC236}">
                <a16:creationId xmlns:a16="http://schemas.microsoft.com/office/drawing/2014/main" id="{AC6483B2-F846-465C-AB26-8B03C191DA6A}"/>
              </a:ext>
            </a:extLst>
          </p:cNvPr>
          <p:cNvSpPr/>
          <p:nvPr/>
        </p:nvSpPr>
        <p:spPr>
          <a:xfrm>
            <a:off x="9213688" y="5137589"/>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إدارة دقة البيانات وتفعيل التكنولوجيا</a:t>
            </a:r>
          </a:p>
        </p:txBody>
      </p:sp>
      <p:sp>
        <p:nvSpPr>
          <p:cNvPr id="9" name="Rectangle 8">
            <a:extLst>
              <a:ext uri="{FF2B5EF4-FFF2-40B4-BE49-F238E27FC236}">
                <a16:creationId xmlns:a16="http://schemas.microsoft.com/office/drawing/2014/main" id="{B6B2EA92-B12F-4036-B017-9DD0A0835755}"/>
              </a:ext>
            </a:extLst>
          </p:cNvPr>
          <p:cNvSpPr/>
          <p:nvPr/>
        </p:nvSpPr>
        <p:spPr>
          <a:xfrm>
            <a:off x="6323481" y="2650056"/>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قطاع حكومي يتميز بالمرونة مع المحافظة على جودة الأداء</a:t>
            </a:r>
          </a:p>
        </p:txBody>
      </p:sp>
      <p:sp>
        <p:nvSpPr>
          <p:cNvPr id="10" name="Rectangle 9">
            <a:extLst>
              <a:ext uri="{FF2B5EF4-FFF2-40B4-BE49-F238E27FC236}">
                <a16:creationId xmlns:a16="http://schemas.microsoft.com/office/drawing/2014/main" id="{3C9FB3E4-6D5A-4552-98D1-7BD04E8E8262}"/>
              </a:ext>
            </a:extLst>
          </p:cNvPr>
          <p:cNvSpPr/>
          <p:nvPr/>
        </p:nvSpPr>
        <p:spPr>
          <a:xfrm>
            <a:off x="6323481" y="5137589"/>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إدارة الابتكار والتحول نحو الخدمات الذكية</a:t>
            </a:r>
          </a:p>
        </p:txBody>
      </p:sp>
      <p:sp>
        <p:nvSpPr>
          <p:cNvPr id="11" name="Rectangle 10">
            <a:extLst>
              <a:ext uri="{FF2B5EF4-FFF2-40B4-BE49-F238E27FC236}">
                <a16:creationId xmlns:a16="http://schemas.microsoft.com/office/drawing/2014/main" id="{49DE695A-774B-4B38-A3B9-4D26D1D8255F}"/>
              </a:ext>
            </a:extLst>
          </p:cNvPr>
          <p:cNvSpPr/>
          <p:nvPr/>
        </p:nvSpPr>
        <p:spPr>
          <a:xfrm>
            <a:off x="3433275" y="2650056"/>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dirty="0">
                <a:ln>
                  <a:noFill/>
                </a:ln>
                <a:solidFill>
                  <a:srgbClr val="E8E8E8">
                    <a:lumMod val="50000"/>
                  </a:srgbClr>
                </a:solidFill>
                <a:effectLst/>
                <a:uLnTx/>
                <a:uFillTx/>
                <a:latin typeface="Lusail" pitchFamily="50" charset="-78"/>
                <a:ea typeface="+mn-ea"/>
                <a:cs typeface="Lusail" pitchFamily="50" charset="-78"/>
              </a:rPr>
              <a:t>كوادر بشرية تلبي احتياجات المستقبل تتمتع بالمهارات والقدرات الملائمة</a:t>
            </a:r>
          </a:p>
        </p:txBody>
      </p:sp>
      <p:sp>
        <p:nvSpPr>
          <p:cNvPr id="12" name="Rectangle 11">
            <a:extLst>
              <a:ext uri="{FF2B5EF4-FFF2-40B4-BE49-F238E27FC236}">
                <a16:creationId xmlns:a16="http://schemas.microsoft.com/office/drawing/2014/main" id="{C13284D7-4385-4A81-BE85-FE87C3D69895}"/>
              </a:ext>
            </a:extLst>
          </p:cNvPr>
          <p:cNvSpPr/>
          <p:nvPr/>
        </p:nvSpPr>
        <p:spPr>
          <a:xfrm>
            <a:off x="3433275" y="5137589"/>
            <a:ext cx="2435243"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600" b="1" i="0" u="none" strike="noStrike" kern="1200" cap="none" spc="0" normalizeH="0" baseline="0" noProof="0">
                <a:ln>
                  <a:noFill/>
                </a:ln>
                <a:solidFill>
                  <a:srgbClr val="E8E8E8">
                    <a:lumMod val="50000"/>
                  </a:srgbClr>
                </a:solidFill>
                <a:effectLst/>
                <a:uLnTx/>
                <a:uFillTx/>
                <a:latin typeface="Lusail" pitchFamily="50" charset="-78"/>
                <a:ea typeface="+mn-ea"/>
                <a:cs typeface="Lusail" pitchFamily="50" charset="-78"/>
              </a:rPr>
              <a:t>التحفيز وتقدير الجهود المتميزة</a:t>
            </a:r>
          </a:p>
        </p:txBody>
      </p:sp>
      <p:sp>
        <p:nvSpPr>
          <p:cNvPr id="19" name="Google Shape;6323;p839">
            <a:extLst>
              <a:ext uri="{FF2B5EF4-FFF2-40B4-BE49-F238E27FC236}">
                <a16:creationId xmlns:a16="http://schemas.microsoft.com/office/drawing/2014/main" id="{133DF7FD-73FB-419F-9456-05E243213A3B}"/>
              </a:ext>
            </a:extLst>
          </p:cNvPr>
          <p:cNvSpPr/>
          <p:nvPr/>
        </p:nvSpPr>
        <p:spPr>
          <a:xfrm>
            <a:off x="10049058" y="1727423"/>
            <a:ext cx="769078" cy="778112"/>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551" y="25"/>
                </a:moveTo>
                <a:cubicBezTo>
                  <a:pt x="551" y="406"/>
                  <a:pt x="551" y="406"/>
                  <a:pt x="551" y="406"/>
                </a:cubicBezTo>
                <a:cubicBezTo>
                  <a:pt x="548" y="404"/>
                  <a:pt x="544" y="402"/>
                  <a:pt x="540" y="401"/>
                </a:cubicBezTo>
                <a:cubicBezTo>
                  <a:pt x="531" y="397"/>
                  <a:pt x="519" y="393"/>
                  <a:pt x="504" y="388"/>
                </a:cubicBezTo>
                <a:cubicBezTo>
                  <a:pt x="503" y="388"/>
                  <a:pt x="503" y="388"/>
                  <a:pt x="503" y="388"/>
                </a:cubicBezTo>
                <a:cubicBezTo>
                  <a:pt x="489" y="383"/>
                  <a:pt x="481" y="390"/>
                  <a:pt x="477" y="396"/>
                </a:cubicBezTo>
                <a:cubicBezTo>
                  <a:pt x="476" y="397"/>
                  <a:pt x="475" y="398"/>
                  <a:pt x="472" y="398"/>
                </a:cubicBezTo>
                <a:cubicBezTo>
                  <a:pt x="469" y="398"/>
                  <a:pt x="468" y="397"/>
                  <a:pt x="467" y="396"/>
                </a:cubicBezTo>
                <a:cubicBezTo>
                  <a:pt x="463" y="390"/>
                  <a:pt x="455" y="383"/>
                  <a:pt x="440" y="388"/>
                </a:cubicBezTo>
                <a:cubicBezTo>
                  <a:pt x="439" y="388"/>
                  <a:pt x="439" y="388"/>
                  <a:pt x="439" y="388"/>
                </a:cubicBezTo>
                <a:cubicBezTo>
                  <a:pt x="425" y="393"/>
                  <a:pt x="413" y="397"/>
                  <a:pt x="404" y="401"/>
                </a:cubicBezTo>
                <a:cubicBezTo>
                  <a:pt x="394" y="404"/>
                  <a:pt x="386" y="410"/>
                  <a:pt x="380" y="418"/>
                </a:cubicBezTo>
                <a:cubicBezTo>
                  <a:pt x="374" y="410"/>
                  <a:pt x="366" y="404"/>
                  <a:pt x="356" y="401"/>
                </a:cubicBezTo>
                <a:cubicBezTo>
                  <a:pt x="347" y="397"/>
                  <a:pt x="335" y="393"/>
                  <a:pt x="320" y="388"/>
                </a:cubicBezTo>
                <a:cubicBezTo>
                  <a:pt x="319" y="388"/>
                  <a:pt x="319" y="388"/>
                  <a:pt x="319" y="388"/>
                </a:cubicBezTo>
                <a:cubicBezTo>
                  <a:pt x="305" y="383"/>
                  <a:pt x="297" y="390"/>
                  <a:pt x="293" y="396"/>
                </a:cubicBezTo>
                <a:cubicBezTo>
                  <a:pt x="292" y="397"/>
                  <a:pt x="291" y="398"/>
                  <a:pt x="288" y="398"/>
                </a:cubicBezTo>
                <a:cubicBezTo>
                  <a:pt x="285" y="398"/>
                  <a:pt x="284" y="397"/>
                  <a:pt x="283" y="396"/>
                </a:cubicBezTo>
                <a:cubicBezTo>
                  <a:pt x="279" y="390"/>
                  <a:pt x="271" y="383"/>
                  <a:pt x="257" y="388"/>
                </a:cubicBezTo>
                <a:cubicBezTo>
                  <a:pt x="256" y="388"/>
                  <a:pt x="256" y="388"/>
                  <a:pt x="256" y="388"/>
                </a:cubicBezTo>
                <a:cubicBezTo>
                  <a:pt x="241" y="393"/>
                  <a:pt x="229" y="397"/>
                  <a:pt x="220" y="401"/>
                </a:cubicBezTo>
                <a:cubicBezTo>
                  <a:pt x="210" y="404"/>
                  <a:pt x="202" y="410"/>
                  <a:pt x="196" y="418"/>
                </a:cubicBezTo>
                <a:cubicBezTo>
                  <a:pt x="190" y="410"/>
                  <a:pt x="182" y="404"/>
                  <a:pt x="172" y="401"/>
                </a:cubicBezTo>
                <a:cubicBezTo>
                  <a:pt x="163" y="397"/>
                  <a:pt x="151" y="393"/>
                  <a:pt x="136" y="388"/>
                </a:cubicBezTo>
                <a:cubicBezTo>
                  <a:pt x="136" y="388"/>
                  <a:pt x="136" y="388"/>
                  <a:pt x="136" y="388"/>
                </a:cubicBezTo>
                <a:cubicBezTo>
                  <a:pt x="121" y="383"/>
                  <a:pt x="113" y="390"/>
                  <a:pt x="109" y="396"/>
                </a:cubicBezTo>
                <a:cubicBezTo>
                  <a:pt x="108" y="397"/>
                  <a:pt x="107" y="398"/>
                  <a:pt x="104" y="398"/>
                </a:cubicBezTo>
                <a:cubicBezTo>
                  <a:pt x="101" y="398"/>
                  <a:pt x="100" y="397"/>
                  <a:pt x="100" y="396"/>
                </a:cubicBezTo>
                <a:cubicBezTo>
                  <a:pt x="95" y="390"/>
                  <a:pt x="87" y="383"/>
                  <a:pt x="73" y="388"/>
                </a:cubicBezTo>
                <a:cubicBezTo>
                  <a:pt x="72" y="388"/>
                  <a:pt x="72" y="388"/>
                  <a:pt x="72" y="388"/>
                </a:cubicBezTo>
                <a:cubicBezTo>
                  <a:pt x="58" y="393"/>
                  <a:pt x="45" y="397"/>
                  <a:pt x="36" y="401"/>
                </a:cubicBezTo>
                <a:cubicBezTo>
                  <a:pt x="32" y="402"/>
                  <a:pt x="28" y="404"/>
                  <a:pt x="25" y="406"/>
                </a:cubicBezTo>
                <a:cubicBezTo>
                  <a:pt x="25" y="25"/>
                  <a:pt x="25" y="25"/>
                  <a:pt x="25" y="25"/>
                </a:cubicBezTo>
                <a:lnTo>
                  <a:pt x="551" y="25"/>
                </a:lnTo>
                <a:close/>
                <a:moveTo>
                  <a:pt x="208" y="471"/>
                </a:moveTo>
                <a:cubicBezTo>
                  <a:pt x="209" y="467"/>
                  <a:pt x="211" y="450"/>
                  <a:pt x="213" y="440"/>
                </a:cubicBezTo>
                <a:cubicBezTo>
                  <a:pt x="213" y="435"/>
                  <a:pt x="218" y="428"/>
                  <a:pt x="228" y="424"/>
                </a:cubicBezTo>
                <a:cubicBezTo>
                  <a:pt x="237" y="421"/>
                  <a:pt x="249" y="417"/>
                  <a:pt x="264" y="412"/>
                </a:cubicBezTo>
                <a:cubicBezTo>
                  <a:pt x="264" y="411"/>
                  <a:pt x="264" y="411"/>
                  <a:pt x="264" y="411"/>
                </a:cubicBezTo>
                <a:cubicBezTo>
                  <a:pt x="270" y="419"/>
                  <a:pt x="278" y="422"/>
                  <a:pt x="288" y="422"/>
                </a:cubicBezTo>
                <a:cubicBezTo>
                  <a:pt x="298" y="422"/>
                  <a:pt x="306" y="419"/>
                  <a:pt x="312" y="411"/>
                </a:cubicBezTo>
                <a:cubicBezTo>
                  <a:pt x="313" y="412"/>
                  <a:pt x="313" y="412"/>
                  <a:pt x="313" y="412"/>
                </a:cubicBezTo>
                <a:cubicBezTo>
                  <a:pt x="327" y="417"/>
                  <a:pt x="339" y="421"/>
                  <a:pt x="348" y="424"/>
                </a:cubicBezTo>
                <a:cubicBezTo>
                  <a:pt x="358" y="428"/>
                  <a:pt x="363" y="435"/>
                  <a:pt x="364" y="440"/>
                </a:cubicBezTo>
                <a:cubicBezTo>
                  <a:pt x="365" y="450"/>
                  <a:pt x="367" y="467"/>
                  <a:pt x="368" y="471"/>
                </a:cubicBezTo>
                <a:cubicBezTo>
                  <a:pt x="368" y="552"/>
                  <a:pt x="368" y="552"/>
                  <a:pt x="368" y="552"/>
                </a:cubicBezTo>
                <a:cubicBezTo>
                  <a:pt x="208" y="552"/>
                  <a:pt x="208" y="552"/>
                  <a:pt x="208" y="552"/>
                </a:cubicBezTo>
                <a:lnTo>
                  <a:pt x="208" y="471"/>
                </a:lnTo>
                <a:close/>
                <a:moveTo>
                  <a:pt x="25" y="471"/>
                </a:moveTo>
                <a:cubicBezTo>
                  <a:pt x="25" y="467"/>
                  <a:pt x="28" y="450"/>
                  <a:pt x="29" y="440"/>
                </a:cubicBezTo>
                <a:cubicBezTo>
                  <a:pt x="29" y="435"/>
                  <a:pt x="34" y="428"/>
                  <a:pt x="44" y="424"/>
                </a:cubicBezTo>
                <a:cubicBezTo>
                  <a:pt x="51" y="422"/>
                  <a:pt x="62" y="418"/>
                  <a:pt x="80" y="412"/>
                </a:cubicBezTo>
                <a:cubicBezTo>
                  <a:pt x="80" y="411"/>
                  <a:pt x="80" y="411"/>
                  <a:pt x="80" y="411"/>
                </a:cubicBezTo>
                <a:cubicBezTo>
                  <a:pt x="86" y="419"/>
                  <a:pt x="94" y="422"/>
                  <a:pt x="104" y="422"/>
                </a:cubicBezTo>
                <a:cubicBezTo>
                  <a:pt x="114" y="422"/>
                  <a:pt x="122" y="419"/>
                  <a:pt x="128" y="411"/>
                </a:cubicBezTo>
                <a:cubicBezTo>
                  <a:pt x="129" y="412"/>
                  <a:pt x="129" y="412"/>
                  <a:pt x="129" y="412"/>
                </a:cubicBezTo>
                <a:cubicBezTo>
                  <a:pt x="143" y="417"/>
                  <a:pt x="155" y="421"/>
                  <a:pt x="164" y="424"/>
                </a:cubicBezTo>
                <a:cubicBezTo>
                  <a:pt x="175" y="428"/>
                  <a:pt x="179" y="435"/>
                  <a:pt x="180" y="440"/>
                </a:cubicBezTo>
                <a:cubicBezTo>
                  <a:pt x="181" y="450"/>
                  <a:pt x="183" y="467"/>
                  <a:pt x="184" y="471"/>
                </a:cubicBezTo>
                <a:cubicBezTo>
                  <a:pt x="184" y="552"/>
                  <a:pt x="184" y="552"/>
                  <a:pt x="184" y="552"/>
                </a:cubicBezTo>
                <a:cubicBezTo>
                  <a:pt x="25" y="552"/>
                  <a:pt x="25" y="552"/>
                  <a:pt x="25" y="552"/>
                </a:cubicBezTo>
                <a:lnTo>
                  <a:pt x="25" y="471"/>
                </a:lnTo>
                <a:close/>
                <a:moveTo>
                  <a:pt x="392" y="552"/>
                </a:moveTo>
                <a:cubicBezTo>
                  <a:pt x="392" y="471"/>
                  <a:pt x="392" y="471"/>
                  <a:pt x="392" y="471"/>
                </a:cubicBezTo>
                <a:cubicBezTo>
                  <a:pt x="393" y="467"/>
                  <a:pt x="395" y="450"/>
                  <a:pt x="396" y="440"/>
                </a:cubicBezTo>
                <a:cubicBezTo>
                  <a:pt x="397" y="435"/>
                  <a:pt x="401" y="428"/>
                  <a:pt x="412" y="424"/>
                </a:cubicBezTo>
                <a:cubicBezTo>
                  <a:pt x="421" y="421"/>
                  <a:pt x="433" y="417"/>
                  <a:pt x="447" y="412"/>
                </a:cubicBezTo>
                <a:cubicBezTo>
                  <a:pt x="448" y="411"/>
                  <a:pt x="448" y="411"/>
                  <a:pt x="448" y="411"/>
                </a:cubicBezTo>
                <a:cubicBezTo>
                  <a:pt x="454" y="419"/>
                  <a:pt x="462" y="422"/>
                  <a:pt x="472" y="422"/>
                </a:cubicBezTo>
                <a:cubicBezTo>
                  <a:pt x="482" y="422"/>
                  <a:pt x="490" y="419"/>
                  <a:pt x="496" y="411"/>
                </a:cubicBezTo>
                <a:cubicBezTo>
                  <a:pt x="496" y="412"/>
                  <a:pt x="496" y="412"/>
                  <a:pt x="496" y="412"/>
                </a:cubicBezTo>
                <a:cubicBezTo>
                  <a:pt x="511" y="417"/>
                  <a:pt x="523" y="421"/>
                  <a:pt x="532" y="424"/>
                </a:cubicBezTo>
                <a:cubicBezTo>
                  <a:pt x="542" y="428"/>
                  <a:pt x="547" y="435"/>
                  <a:pt x="547" y="440"/>
                </a:cubicBezTo>
                <a:cubicBezTo>
                  <a:pt x="548" y="450"/>
                  <a:pt x="551" y="467"/>
                  <a:pt x="551" y="471"/>
                </a:cubicBezTo>
                <a:cubicBezTo>
                  <a:pt x="551" y="552"/>
                  <a:pt x="551" y="552"/>
                  <a:pt x="551" y="552"/>
                </a:cubicBezTo>
                <a:lnTo>
                  <a:pt x="392" y="552"/>
                </a:lnTo>
                <a:close/>
                <a:moveTo>
                  <a:pt x="104" y="387"/>
                </a:moveTo>
                <a:cubicBezTo>
                  <a:pt x="105" y="387"/>
                  <a:pt x="105" y="387"/>
                  <a:pt x="105" y="387"/>
                </a:cubicBezTo>
                <a:cubicBezTo>
                  <a:pt x="123" y="387"/>
                  <a:pt x="144" y="369"/>
                  <a:pt x="147" y="328"/>
                </a:cubicBezTo>
                <a:cubicBezTo>
                  <a:pt x="148" y="309"/>
                  <a:pt x="141" y="297"/>
                  <a:pt x="135" y="290"/>
                </a:cubicBezTo>
                <a:cubicBezTo>
                  <a:pt x="129" y="284"/>
                  <a:pt x="123" y="281"/>
                  <a:pt x="117" y="279"/>
                </a:cubicBezTo>
                <a:cubicBezTo>
                  <a:pt x="118" y="272"/>
                  <a:pt x="120" y="260"/>
                  <a:pt x="121" y="252"/>
                </a:cubicBezTo>
                <a:cubicBezTo>
                  <a:pt x="121" y="247"/>
                  <a:pt x="126" y="239"/>
                  <a:pt x="136" y="235"/>
                </a:cubicBezTo>
                <a:cubicBezTo>
                  <a:pt x="148" y="231"/>
                  <a:pt x="164" y="226"/>
                  <a:pt x="172" y="223"/>
                </a:cubicBezTo>
                <a:cubicBezTo>
                  <a:pt x="172" y="223"/>
                  <a:pt x="172" y="223"/>
                  <a:pt x="172" y="223"/>
                </a:cubicBezTo>
                <a:cubicBezTo>
                  <a:pt x="178" y="230"/>
                  <a:pt x="186" y="234"/>
                  <a:pt x="196" y="234"/>
                </a:cubicBezTo>
                <a:cubicBezTo>
                  <a:pt x="206" y="234"/>
                  <a:pt x="214" y="230"/>
                  <a:pt x="220" y="223"/>
                </a:cubicBezTo>
                <a:cubicBezTo>
                  <a:pt x="221" y="223"/>
                  <a:pt x="221" y="223"/>
                  <a:pt x="221" y="223"/>
                </a:cubicBezTo>
                <a:cubicBezTo>
                  <a:pt x="228" y="226"/>
                  <a:pt x="244" y="231"/>
                  <a:pt x="256" y="235"/>
                </a:cubicBezTo>
                <a:cubicBezTo>
                  <a:pt x="267" y="239"/>
                  <a:pt x="271" y="247"/>
                  <a:pt x="272" y="252"/>
                </a:cubicBezTo>
                <a:cubicBezTo>
                  <a:pt x="272" y="260"/>
                  <a:pt x="274" y="272"/>
                  <a:pt x="275" y="279"/>
                </a:cubicBezTo>
                <a:cubicBezTo>
                  <a:pt x="269" y="281"/>
                  <a:pt x="263" y="285"/>
                  <a:pt x="258" y="290"/>
                </a:cubicBezTo>
                <a:cubicBezTo>
                  <a:pt x="252" y="297"/>
                  <a:pt x="245" y="309"/>
                  <a:pt x="246" y="328"/>
                </a:cubicBezTo>
                <a:cubicBezTo>
                  <a:pt x="249" y="369"/>
                  <a:pt x="269" y="387"/>
                  <a:pt x="288" y="387"/>
                </a:cubicBezTo>
                <a:cubicBezTo>
                  <a:pt x="288" y="387"/>
                  <a:pt x="288" y="387"/>
                  <a:pt x="288" y="387"/>
                </a:cubicBezTo>
                <a:cubicBezTo>
                  <a:pt x="307" y="387"/>
                  <a:pt x="327" y="369"/>
                  <a:pt x="330" y="328"/>
                </a:cubicBezTo>
                <a:cubicBezTo>
                  <a:pt x="332" y="309"/>
                  <a:pt x="325" y="297"/>
                  <a:pt x="318" y="290"/>
                </a:cubicBezTo>
                <a:cubicBezTo>
                  <a:pt x="313" y="284"/>
                  <a:pt x="307" y="281"/>
                  <a:pt x="301" y="279"/>
                </a:cubicBezTo>
                <a:cubicBezTo>
                  <a:pt x="302" y="272"/>
                  <a:pt x="304" y="260"/>
                  <a:pt x="304" y="252"/>
                </a:cubicBezTo>
                <a:cubicBezTo>
                  <a:pt x="305" y="247"/>
                  <a:pt x="309" y="239"/>
                  <a:pt x="320" y="235"/>
                </a:cubicBezTo>
                <a:cubicBezTo>
                  <a:pt x="332" y="231"/>
                  <a:pt x="348" y="226"/>
                  <a:pt x="356" y="223"/>
                </a:cubicBezTo>
                <a:cubicBezTo>
                  <a:pt x="356" y="223"/>
                  <a:pt x="356" y="223"/>
                  <a:pt x="356" y="223"/>
                </a:cubicBezTo>
                <a:cubicBezTo>
                  <a:pt x="362" y="230"/>
                  <a:pt x="370" y="234"/>
                  <a:pt x="380" y="234"/>
                </a:cubicBezTo>
                <a:cubicBezTo>
                  <a:pt x="390" y="234"/>
                  <a:pt x="398" y="230"/>
                  <a:pt x="404" y="223"/>
                </a:cubicBezTo>
                <a:cubicBezTo>
                  <a:pt x="404" y="223"/>
                  <a:pt x="404" y="223"/>
                  <a:pt x="404" y="223"/>
                </a:cubicBezTo>
                <a:cubicBezTo>
                  <a:pt x="412" y="226"/>
                  <a:pt x="428" y="231"/>
                  <a:pt x="440" y="235"/>
                </a:cubicBezTo>
                <a:cubicBezTo>
                  <a:pt x="450" y="239"/>
                  <a:pt x="455" y="247"/>
                  <a:pt x="455" y="252"/>
                </a:cubicBezTo>
                <a:cubicBezTo>
                  <a:pt x="456" y="260"/>
                  <a:pt x="458" y="272"/>
                  <a:pt x="459" y="279"/>
                </a:cubicBezTo>
                <a:cubicBezTo>
                  <a:pt x="453" y="281"/>
                  <a:pt x="447" y="285"/>
                  <a:pt x="442" y="290"/>
                </a:cubicBezTo>
                <a:cubicBezTo>
                  <a:pt x="436" y="297"/>
                  <a:pt x="428" y="309"/>
                  <a:pt x="430" y="328"/>
                </a:cubicBezTo>
                <a:cubicBezTo>
                  <a:pt x="433" y="369"/>
                  <a:pt x="453" y="387"/>
                  <a:pt x="472" y="387"/>
                </a:cubicBezTo>
                <a:cubicBezTo>
                  <a:pt x="472" y="387"/>
                  <a:pt x="472" y="387"/>
                  <a:pt x="472" y="387"/>
                </a:cubicBezTo>
                <a:cubicBezTo>
                  <a:pt x="491" y="387"/>
                  <a:pt x="511" y="369"/>
                  <a:pt x="514" y="328"/>
                </a:cubicBezTo>
                <a:cubicBezTo>
                  <a:pt x="516" y="309"/>
                  <a:pt x="509" y="297"/>
                  <a:pt x="502" y="290"/>
                </a:cubicBezTo>
                <a:cubicBezTo>
                  <a:pt x="497" y="284"/>
                  <a:pt x="490" y="280"/>
                  <a:pt x="484" y="278"/>
                </a:cubicBezTo>
                <a:cubicBezTo>
                  <a:pt x="483" y="274"/>
                  <a:pt x="481" y="258"/>
                  <a:pt x="480" y="249"/>
                </a:cubicBezTo>
                <a:cubicBezTo>
                  <a:pt x="478" y="233"/>
                  <a:pt x="466" y="219"/>
                  <a:pt x="448" y="212"/>
                </a:cubicBezTo>
                <a:cubicBezTo>
                  <a:pt x="436" y="208"/>
                  <a:pt x="420" y="203"/>
                  <a:pt x="412" y="200"/>
                </a:cubicBezTo>
                <a:cubicBezTo>
                  <a:pt x="411" y="200"/>
                  <a:pt x="411" y="200"/>
                  <a:pt x="411" y="200"/>
                </a:cubicBezTo>
                <a:cubicBezTo>
                  <a:pt x="397" y="195"/>
                  <a:pt x="389" y="201"/>
                  <a:pt x="385" y="207"/>
                </a:cubicBezTo>
                <a:cubicBezTo>
                  <a:pt x="384" y="209"/>
                  <a:pt x="383" y="209"/>
                  <a:pt x="380" y="209"/>
                </a:cubicBezTo>
                <a:cubicBezTo>
                  <a:pt x="377" y="209"/>
                  <a:pt x="376" y="209"/>
                  <a:pt x="375" y="207"/>
                </a:cubicBezTo>
                <a:cubicBezTo>
                  <a:pt x="371" y="201"/>
                  <a:pt x="363" y="195"/>
                  <a:pt x="348" y="200"/>
                </a:cubicBezTo>
                <a:cubicBezTo>
                  <a:pt x="348" y="200"/>
                  <a:pt x="348" y="200"/>
                  <a:pt x="348" y="200"/>
                </a:cubicBezTo>
                <a:cubicBezTo>
                  <a:pt x="340" y="203"/>
                  <a:pt x="324" y="208"/>
                  <a:pt x="312" y="212"/>
                </a:cubicBezTo>
                <a:cubicBezTo>
                  <a:pt x="302" y="216"/>
                  <a:pt x="294" y="222"/>
                  <a:pt x="288" y="229"/>
                </a:cubicBezTo>
                <a:cubicBezTo>
                  <a:pt x="282" y="222"/>
                  <a:pt x="274" y="216"/>
                  <a:pt x="264" y="212"/>
                </a:cubicBezTo>
                <a:cubicBezTo>
                  <a:pt x="252" y="208"/>
                  <a:pt x="236" y="203"/>
                  <a:pt x="228" y="200"/>
                </a:cubicBezTo>
                <a:cubicBezTo>
                  <a:pt x="228" y="200"/>
                  <a:pt x="228" y="200"/>
                  <a:pt x="228" y="200"/>
                </a:cubicBezTo>
                <a:cubicBezTo>
                  <a:pt x="213" y="195"/>
                  <a:pt x="205" y="201"/>
                  <a:pt x="201" y="207"/>
                </a:cubicBezTo>
                <a:cubicBezTo>
                  <a:pt x="200" y="209"/>
                  <a:pt x="199" y="209"/>
                  <a:pt x="196" y="209"/>
                </a:cubicBezTo>
                <a:cubicBezTo>
                  <a:pt x="193" y="209"/>
                  <a:pt x="192" y="209"/>
                  <a:pt x="191" y="207"/>
                </a:cubicBezTo>
                <a:cubicBezTo>
                  <a:pt x="187" y="201"/>
                  <a:pt x="179" y="195"/>
                  <a:pt x="165" y="200"/>
                </a:cubicBezTo>
                <a:cubicBezTo>
                  <a:pt x="164" y="200"/>
                  <a:pt x="164" y="200"/>
                  <a:pt x="164" y="200"/>
                </a:cubicBezTo>
                <a:cubicBezTo>
                  <a:pt x="156" y="203"/>
                  <a:pt x="140" y="208"/>
                  <a:pt x="128" y="212"/>
                </a:cubicBezTo>
                <a:cubicBezTo>
                  <a:pt x="110" y="219"/>
                  <a:pt x="98" y="233"/>
                  <a:pt x="96" y="249"/>
                </a:cubicBezTo>
                <a:cubicBezTo>
                  <a:pt x="95" y="258"/>
                  <a:pt x="93" y="274"/>
                  <a:pt x="92" y="278"/>
                </a:cubicBezTo>
                <a:cubicBezTo>
                  <a:pt x="86" y="281"/>
                  <a:pt x="80" y="284"/>
                  <a:pt x="74" y="290"/>
                </a:cubicBezTo>
                <a:cubicBezTo>
                  <a:pt x="68" y="297"/>
                  <a:pt x="61" y="309"/>
                  <a:pt x="62" y="328"/>
                </a:cubicBezTo>
                <a:cubicBezTo>
                  <a:pt x="65" y="369"/>
                  <a:pt x="85" y="387"/>
                  <a:pt x="104" y="387"/>
                </a:cubicBezTo>
                <a:close/>
                <a:moveTo>
                  <a:pt x="490" y="326"/>
                </a:moveTo>
                <a:cubicBezTo>
                  <a:pt x="488" y="351"/>
                  <a:pt x="478" y="362"/>
                  <a:pt x="472" y="362"/>
                </a:cubicBezTo>
                <a:cubicBezTo>
                  <a:pt x="472" y="362"/>
                  <a:pt x="472" y="362"/>
                  <a:pt x="472" y="362"/>
                </a:cubicBezTo>
                <a:cubicBezTo>
                  <a:pt x="466" y="362"/>
                  <a:pt x="456" y="351"/>
                  <a:pt x="454" y="326"/>
                </a:cubicBezTo>
                <a:cubicBezTo>
                  <a:pt x="454" y="318"/>
                  <a:pt x="456" y="311"/>
                  <a:pt x="460" y="307"/>
                </a:cubicBezTo>
                <a:cubicBezTo>
                  <a:pt x="464" y="302"/>
                  <a:pt x="470" y="301"/>
                  <a:pt x="472" y="301"/>
                </a:cubicBezTo>
                <a:cubicBezTo>
                  <a:pt x="472" y="301"/>
                  <a:pt x="472" y="301"/>
                  <a:pt x="472" y="301"/>
                </a:cubicBezTo>
                <a:cubicBezTo>
                  <a:pt x="474" y="301"/>
                  <a:pt x="480" y="302"/>
                  <a:pt x="484" y="307"/>
                </a:cubicBezTo>
                <a:cubicBezTo>
                  <a:pt x="489" y="311"/>
                  <a:pt x="490" y="318"/>
                  <a:pt x="490" y="326"/>
                </a:cubicBezTo>
                <a:close/>
                <a:moveTo>
                  <a:pt x="306" y="326"/>
                </a:moveTo>
                <a:cubicBezTo>
                  <a:pt x="304" y="351"/>
                  <a:pt x="295" y="362"/>
                  <a:pt x="288" y="362"/>
                </a:cubicBezTo>
                <a:cubicBezTo>
                  <a:pt x="288" y="362"/>
                  <a:pt x="288" y="362"/>
                  <a:pt x="288" y="362"/>
                </a:cubicBezTo>
                <a:cubicBezTo>
                  <a:pt x="282" y="362"/>
                  <a:pt x="272" y="351"/>
                  <a:pt x="271" y="326"/>
                </a:cubicBezTo>
                <a:cubicBezTo>
                  <a:pt x="270" y="318"/>
                  <a:pt x="272" y="311"/>
                  <a:pt x="276" y="307"/>
                </a:cubicBezTo>
                <a:cubicBezTo>
                  <a:pt x="280" y="302"/>
                  <a:pt x="286" y="301"/>
                  <a:pt x="288" y="301"/>
                </a:cubicBezTo>
                <a:cubicBezTo>
                  <a:pt x="288" y="301"/>
                  <a:pt x="288" y="301"/>
                  <a:pt x="288" y="301"/>
                </a:cubicBezTo>
                <a:cubicBezTo>
                  <a:pt x="290" y="301"/>
                  <a:pt x="296" y="302"/>
                  <a:pt x="300" y="307"/>
                </a:cubicBezTo>
                <a:cubicBezTo>
                  <a:pt x="305" y="311"/>
                  <a:pt x="306" y="318"/>
                  <a:pt x="306" y="326"/>
                </a:cubicBezTo>
                <a:close/>
                <a:moveTo>
                  <a:pt x="92" y="307"/>
                </a:moveTo>
                <a:cubicBezTo>
                  <a:pt x="96" y="302"/>
                  <a:pt x="102" y="301"/>
                  <a:pt x="104" y="301"/>
                </a:cubicBezTo>
                <a:cubicBezTo>
                  <a:pt x="105" y="301"/>
                  <a:pt x="105" y="301"/>
                  <a:pt x="105" y="301"/>
                </a:cubicBezTo>
                <a:cubicBezTo>
                  <a:pt x="107" y="301"/>
                  <a:pt x="112" y="302"/>
                  <a:pt x="117" y="307"/>
                </a:cubicBezTo>
                <a:cubicBezTo>
                  <a:pt x="121" y="311"/>
                  <a:pt x="123" y="318"/>
                  <a:pt x="122" y="326"/>
                </a:cubicBezTo>
                <a:cubicBezTo>
                  <a:pt x="120" y="351"/>
                  <a:pt x="111" y="362"/>
                  <a:pt x="105" y="362"/>
                </a:cubicBezTo>
                <a:cubicBezTo>
                  <a:pt x="104" y="362"/>
                  <a:pt x="104" y="362"/>
                  <a:pt x="104" y="362"/>
                </a:cubicBezTo>
                <a:cubicBezTo>
                  <a:pt x="98" y="362"/>
                  <a:pt x="88" y="351"/>
                  <a:pt x="87" y="326"/>
                </a:cubicBezTo>
                <a:cubicBezTo>
                  <a:pt x="86" y="318"/>
                  <a:pt x="88" y="311"/>
                  <a:pt x="92" y="307"/>
                </a:cubicBezTo>
                <a:close/>
                <a:moveTo>
                  <a:pt x="196" y="198"/>
                </a:moveTo>
                <a:cubicBezTo>
                  <a:pt x="197" y="198"/>
                  <a:pt x="197" y="198"/>
                  <a:pt x="197" y="198"/>
                </a:cubicBezTo>
                <a:cubicBezTo>
                  <a:pt x="215" y="198"/>
                  <a:pt x="236" y="180"/>
                  <a:pt x="238" y="140"/>
                </a:cubicBezTo>
                <a:cubicBezTo>
                  <a:pt x="240" y="120"/>
                  <a:pt x="233" y="108"/>
                  <a:pt x="227" y="102"/>
                </a:cubicBezTo>
                <a:cubicBezTo>
                  <a:pt x="217" y="91"/>
                  <a:pt x="204" y="88"/>
                  <a:pt x="197" y="88"/>
                </a:cubicBezTo>
                <a:cubicBezTo>
                  <a:pt x="196" y="88"/>
                  <a:pt x="196" y="88"/>
                  <a:pt x="196" y="88"/>
                </a:cubicBezTo>
                <a:cubicBezTo>
                  <a:pt x="188" y="88"/>
                  <a:pt x="176" y="91"/>
                  <a:pt x="166" y="102"/>
                </a:cubicBezTo>
                <a:cubicBezTo>
                  <a:pt x="160" y="108"/>
                  <a:pt x="153" y="120"/>
                  <a:pt x="154" y="140"/>
                </a:cubicBezTo>
                <a:cubicBezTo>
                  <a:pt x="157" y="180"/>
                  <a:pt x="177" y="198"/>
                  <a:pt x="196" y="198"/>
                </a:cubicBezTo>
                <a:close/>
                <a:moveTo>
                  <a:pt x="184" y="118"/>
                </a:moveTo>
                <a:cubicBezTo>
                  <a:pt x="188" y="114"/>
                  <a:pt x="194" y="112"/>
                  <a:pt x="196" y="112"/>
                </a:cubicBezTo>
                <a:cubicBezTo>
                  <a:pt x="197" y="112"/>
                  <a:pt x="197" y="112"/>
                  <a:pt x="197" y="112"/>
                </a:cubicBezTo>
                <a:cubicBezTo>
                  <a:pt x="198" y="112"/>
                  <a:pt x="204" y="114"/>
                  <a:pt x="209" y="118"/>
                </a:cubicBezTo>
                <a:cubicBezTo>
                  <a:pt x="213" y="123"/>
                  <a:pt x="215" y="129"/>
                  <a:pt x="214" y="138"/>
                </a:cubicBezTo>
                <a:cubicBezTo>
                  <a:pt x="212" y="162"/>
                  <a:pt x="203" y="173"/>
                  <a:pt x="197" y="173"/>
                </a:cubicBezTo>
                <a:cubicBezTo>
                  <a:pt x="196" y="173"/>
                  <a:pt x="196" y="173"/>
                  <a:pt x="196" y="173"/>
                </a:cubicBezTo>
                <a:cubicBezTo>
                  <a:pt x="190" y="173"/>
                  <a:pt x="180" y="162"/>
                  <a:pt x="179" y="138"/>
                </a:cubicBezTo>
                <a:cubicBezTo>
                  <a:pt x="178" y="129"/>
                  <a:pt x="180" y="123"/>
                  <a:pt x="184" y="118"/>
                </a:cubicBezTo>
                <a:close/>
                <a:moveTo>
                  <a:pt x="380" y="198"/>
                </a:moveTo>
                <a:cubicBezTo>
                  <a:pt x="380" y="198"/>
                  <a:pt x="380" y="198"/>
                  <a:pt x="380" y="198"/>
                </a:cubicBezTo>
                <a:cubicBezTo>
                  <a:pt x="399" y="198"/>
                  <a:pt x="419" y="180"/>
                  <a:pt x="422" y="140"/>
                </a:cubicBezTo>
                <a:cubicBezTo>
                  <a:pt x="424" y="120"/>
                  <a:pt x="417" y="108"/>
                  <a:pt x="410" y="102"/>
                </a:cubicBezTo>
                <a:cubicBezTo>
                  <a:pt x="401" y="91"/>
                  <a:pt x="388" y="88"/>
                  <a:pt x="380" y="88"/>
                </a:cubicBezTo>
                <a:cubicBezTo>
                  <a:pt x="380" y="88"/>
                  <a:pt x="380" y="88"/>
                  <a:pt x="380" y="88"/>
                </a:cubicBezTo>
                <a:cubicBezTo>
                  <a:pt x="372" y="88"/>
                  <a:pt x="359" y="91"/>
                  <a:pt x="350" y="102"/>
                </a:cubicBezTo>
                <a:cubicBezTo>
                  <a:pt x="344" y="108"/>
                  <a:pt x="337" y="120"/>
                  <a:pt x="338" y="140"/>
                </a:cubicBezTo>
                <a:cubicBezTo>
                  <a:pt x="341" y="180"/>
                  <a:pt x="361" y="198"/>
                  <a:pt x="380" y="198"/>
                </a:cubicBezTo>
                <a:close/>
                <a:moveTo>
                  <a:pt x="368" y="118"/>
                </a:moveTo>
                <a:cubicBezTo>
                  <a:pt x="372" y="114"/>
                  <a:pt x="378" y="112"/>
                  <a:pt x="380" y="112"/>
                </a:cubicBezTo>
                <a:cubicBezTo>
                  <a:pt x="380" y="112"/>
                  <a:pt x="380" y="112"/>
                  <a:pt x="380" y="112"/>
                </a:cubicBezTo>
                <a:cubicBezTo>
                  <a:pt x="382" y="112"/>
                  <a:pt x="388" y="114"/>
                  <a:pt x="392" y="118"/>
                </a:cubicBezTo>
                <a:cubicBezTo>
                  <a:pt x="397" y="123"/>
                  <a:pt x="398" y="129"/>
                  <a:pt x="398" y="138"/>
                </a:cubicBezTo>
                <a:cubicBezTo>
                  <a:pt x="396" y="162"/>
                  <a:pt x="387" y="173"/>
                  <a:pt x="380" y="173"/>
                </a:cubicBezTo>
                <a:cubicBezTo>
                  <a:pt x="380" y="173"/>
                  <a:pt x="380" y="173"/>
                  <a:pt x="380" y="173"/>
                </a:cubicBezTo>
                <a:cubicBezTo>
                  <a:pt x="374" y="173"/>
                  <a:pt x="364" y="162"/>
                  <a:pt x="362" y="138"/>
                </a:cubicBezTo>
                <a:cubicBezTo>
                  <a:pt x="362" y="129"/>
                  <a:pt x="364" y="123"/>
                  <a:pt x="368" y="118"/>
                </a:cubicBez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QA" sz="1800" b="0" i="0" u="none" strike="noStrike" kern="1200" cap="none" spc="0" normalizeH="0" baseline="0" noProof="0">
              <a:ln>
                <a:noFill/>
              </a:ln>
              <a:solidFill>
                <a:srgbClr val="FFFFFF"/>
              </a:solidFill>
              <a:effectLst/>
              <a:uLnTx/>
              <a:uFillTx/>
              <a:latin typeface="Lusail" pitchFamily="50" charset="-78"/>
              <a:ea typeface="+mn-ea"/>
              <a:cs typeface="Lusail" pitchFamily="50" charset="-78"/>
              <a:sym typeface="Arial"/>
            </a:endParaRPr>
          </a:p>
        </p:txBody>
      </p:sp>
      <p:sp>
        <p:nvSpPr>
          <p:cNvPr id="23" name="Google Shape;6326;p839">
            <a:extLst>
              <a:ext uri="{FF2B5EF4-FFF2-40B4-BE49-F238E27FC236}">
                <a16:creationId xmlns:a16="http://schemas.microsoft.com/office/drawing/2014/main" id="{AB141B14-4D17-49DC-BE7C-98157044CD89}"/>
              </a:ext>
            </a:extLst>
          </p:cNvPr>
          <p:cNvSpPr/>
          <p:nvPr/>
        </p:nvSpPr>
        <p:spPr>
          <a:xfrm>
            <a:off x="10049058" y="4247361"/>
            <a:ext cx="769078" cy="778112"/>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25"/>
                  <a:pt x="25" y="25"/>
                  <a:pt x="25" y="25"/>
                </a:cubicBezTo>
                <a:cubicBezTo>
                  <a:pt x="551" y="25"/>
                  <a:pt x="551" y="25"/>
                  <a:pt x="551" y="25"/>
                </a:cubicBezTo>
                <a:lnTo>
                  <a:pt x="551" y="551"/>
                </a:lnTo>
                <a:close/>
                <a:moveTo>
                  <a:pt x="367" y="181"/>
                </a:moveTo>
                <a:cubicBezTo>
                  <a:pt x="381" y="177"/>
                  <a:pt x="391" y="164"/>
                  <a:pt x="391" y="149"/>
                </a:cubicBezTo>
                <a:cubicBezTo>
                  <a:pt x="391" y="130"/>
                  <a:pt x="376" y="115"/>
                  <a:pt x="358" y="115"/>
                </a:cubicBezTo>
                <a:cubicBezTo>
                  <a:pt x="339" y="115"/>
                  <a:pt x="324" y="130"/>
                  <a:pt x="324" y="149"/>
                </a:cubicBezTo>
                <a:cubicBezTo>
                  <a:pt x="324" y="161"/>
                  <a:pt x="331" y="173"/>
                  <a:pt x="342" y="178"/>
                </a:cubicBezTo>
                <a:cubicBezTo>
                  <a:pt x="342" y="243"/>
                  <a:pt x="342" y="243"/>
                  <a:pt x="342" y="243"/>
                </a:cubicBezTo>
                <a:cubicBezTo>
                  <a:pt x="385" y="274"/>
                  <a:pt x="385" y="274"/>
                  <a:pt x="385" y="274"/>
                </a:cubicBezTo>
                <a:cubicBezTo>
                  <a:pt x="385" y="319"/>
                  <a:pt x="385" y="319"/>
                  <a:pt x="385" y="319"/>
                </a:cubicBezTo>
                <a:cubicBezTo>
                  <a:pt x="341" y="340"/>
                  <a:pt x="341" y="340"/>
                  <a:pt x="341" y="340"/>
                </a:cubicBezTo>
                <a:cubicBezTo>
                  <a:pt x="341" y="398"/>
                  <a:pt x="341" y="398"/>
                  <a:pt x="341" y="398"/>
                </a:cubicBezTo>
                <a:cubicBezTo>
                  <a:pt x="330" y="404"/>
                  <a:pt x="324" y="414"/>
                  <a:pt x="324" y="427"/>
                </a:cubicBezTo>
                <a:cubicBezTo>
                  <a:pt x="324" y="446"/>
                  <a:pt x="339" y="461"/>
                  <a:pt x="357" y="461"/>
                </a:cubicBezTo>
                <a:cubicBezTo>
                  <a:pt x="376" y="461"/>
                  <a:pt x="391" y="446"/>
                  <a:pt x="391" y="427"/>
                </a:cubicBezTo>
                <a:cubicBezTo>
                  <a:pt x="391" y="411"/>
                  <a:pt x="380" y="398"/>
                  <a:pt x="366" y="394"/>
                </a:cubicBezTo>
                <a:cubicBezTo>
                  <a:pt x="366" y="356"/>
                  <a:pt x="366" y="356"/>
                  <a:pt x="366" y="356"/>
                </a:cubicBezTo>
                <a:cubicBezTo>
                  <a:pt x="410" y="335"/>
                  <a:pt x="410" y="335"/>
                  <a:pt x="410" y="335"/>
                </a:cubicBezTo>
                <a:cubicBezTo>
                  <a:pt x="410" y="261"/>
                  <a:pt x="410" y="261"/>
                  <a:pt x="410" y="261"/>
                </a:cubicBezTo>
                <a:cubicBezTo>
                  <a:pt x="367" y="230"/>
                  <a:pt x="367" y="230"/>
                  <a:pt x="367" y="230"/>
                </a:cubicBezTo>
                <a:lnTo>
                  <a:pt x="367" y="181"/>
                </a:lnTo>
                <a:close/>
                <a:moveTo>
                  <a:pt x="357" y="439"/>
                </a:moveTo>
                <a:cubicBezTo>
                  <a:pt x="351" y="439"/>
                  <a:pt x="346" y="433"/>
                  <a:pt x="346" y="427"/>
                </a:cubicBezTo>
                <a:cubicBezTo>
                  <a:pt x="346" y="421"/>
                  <a:pt x="351" y="415"/>
                  <a:pt x="357" y="415"/>
                </a:cubicBezTo>
                <a:cubicBezTo>
                  <a:pt x="364" y="415"/>
                  <a:pt x="369" y="421"/>
                  <a:pt x="369" y="427"/>
                </a:cubicBezTo>
                <a:cubicBezTo>
                  <a:pt x="369" y="433"/>
                  <a:pt x="364" y="439"/>
                  <a:pt x="357" y="439"/>
                </a:cubicBezTo>
                <a:close/>
                <a:moveTo>
                  <a:pt x="358" y="137"/>
                </a:moveTo>
                <a:cubicBezTo>
                  <a:pt x="364" y="137"/>
                  <a:pt x="369" y="142"/>
                  <a:pt x="369" y="149"/>
                </a:cubicBezTo>
                <a:cubicBezTo>
                  <a:pt x="369" y="155"/>
                  <a:pt x="364" y="160"/>
                  <a:pt x="358" y="160"/>
                </a:cubicBezTo>
                <a:cubicBezTo>
                  <a:pt x="351" y="160"/>
                  <a:pt x="346" y="155"/>
                  <a:pt x="346" y="149"/>
                </a:cubicBezTo>
                <a:cubicBezTo>
                  <a:pt x="346" y="142"/>
                  <a:pt x="351" y="137"/>
                  <a:pt x="358" y="137"/>
                </a:cubicBezTo>
                <a:close/>
                <a:moveTo>
                  <a:pt x="464" y="186"/>
                </a:moveTo>
                <a:cubicBezTo>
                  <a:pt x="464" y="120"/>
                  <a:pt x="464" y="120"/>
                  <a:pt x="464" y="120"/>
                </a:cubicBezTo>
                <a:cubicBezTo>
                  <a:pt x="339" y="50"/>
                  <a:pt x="339" y="50"/>
                  <a:pt x="339" y="50"/>
                </a:cubicBezTo>
                <a:cubicBezTo>
                  <a:pt x="289" y="82"/>
                  <a:pt x="289" y="82"/>
                  <a:pt x="289" y="82"/>
                </a:cubicBezTo>
                <a:cubicBezTo>
                  <a:pt x="238" y="50"/>
                  <a:pt x="238" y="50"/>
                  <a:pt x="238" y="50"/>
                </a:cubicBezTo>
                <a:cubicBezTo>
                  <a:pt x="113" y="120"/>
                  <a:pt x="113" y="120"/>
                  <a:pt x="113" y="120"/>
                </a:cubicBezTo>
                <a:cubicBezTo>
                  <a:pt x="113" y="186"/>
                  <a:pt x="113" y="186"/>
                  <a:pt x="113" y="186"/>
                </a:cubicBezTo>
                <a:cubicBezTo>
                  <a:pt x="54" y="223"/>
                  <a:pt x="54" y="223"/>
                  <a:pt x="54" y="223"/>
                </a:cubicBezTo>
                <a:cubicBezTo>
                  <a:pt x="54" y="363"/>
                  <a:pt x="54" y="363"/>
                  <a:pt x="54" y="363"/>
                </a:cubicBezTo>
                <a:cubicBezTo>
                  <a:pt x="115" y="400"/>
                  <a:pt x="115" y="400"/>
                  <a:pt x="115" y="400"/>
                </a:cubicBezTo>
                <a:cubicBezTo>
                  <a:pt x="115" y="455"/>
                  <a:pt x="115" y="455"/>
                  <a:pt x="115" y="455"/>
                </a:cubicBezTo>
                <a:cubicBezTo>
                  <a:pt x="235" y="524"/>
                  <a:pt x="235" y="524"/>
                  <a:pt x="235" y="524"/>
                </a:cubicBezTo>
                <a:cubicBezTo>
                  <a:pt x="289" y="495"/>
                  <a:pt x="289" y="495"/>
                  <a:pt x="289" y="495"/>
                </a:cubicBezTo>
                <a:cubicBezTo>
                  <a:pt x="343" y="524"/>
                  <a:pt x="343" y="524"/>
                  <a:pt x="343" y="524"/>
                </a:cubicBezTo>
                <a:cubicBezTo>
                  <a:pt x="463" y="455"/>
                  <a:pt x="463" y="455"/>
                  <a:pt x="463" y="455"/>
                </a:cubicBezTo>
                <a:cubicBezTo>
                  <a:pt x="463" y="400"/>
                  <a:pt x="463" y="400"/>
                  <a:pt x="463" y="400"/>
                </a:cubicBezTo>
                <a:cubicBezTo>
                  <a:pt x="524" y="363"/>
                  <a:pt x="524" y="363"/>
                  <a:pt x="524" y="363"/>
                </a:cubicBezTo>
                <a:cubicBezTo>
                  <a:pt x="524" y="223"/>
                  <a:pt x="524" y="223"/>
                  <a:pt x="524" y="223"/>
                </a:cubicBezTo>
                <a:lnTo>
                  <a:pt x="464" y="186"/>
                </a:lnTo>
                <a:close/>
                <a:moveTo>
                  <a:pt x="140" y="440"/>
                </a:moveTo>
                <a:cubicBezTo>
                  <a:pt x="140" y="399"/>
                  <a:pt x="140" y="399"/>
                  <a:pt x="140" y="399"/>
                </a:cubicBezTo>
                <a:cubicBezTo>
                  <a:pt x="155" y="392"/>
                  <a:pt x="155" y="392"/>
                  <a:pt x="155" y="392"/>
                </a:cubicBezTo>
                <a:cubicBezTo>
                  <a:pt x="157" y="393"/>
                  <a:pt x="160" y="394"/>
                  <a:pt x="162" y="394"/>
                </a:cubicBezTo>
                <a:cubicBezTo>
                  <a:pt x="173" y="394"/>
                  <a:pt x="181" y="385"/>
                  <a:pt x="181" y="375"/>
                </a:cubicBezTo>
                <a:cubicBezTo>
                  <a:pt x="181" y="365"/>
                  <a:pt x="173" y="356"/>
                  <a:pt x="162" y="356"/>
                </a:cubicBezTo>
                <a:cubicBezTo>
                  <a:pt x="154" y="356"/>
                  <a:pt x="147" y="362"/>
                  <a:pt x="145" y="369"/>
                </a:cubicBezTo>
                <a:cubicBezTo>
                  <a:pt x="126" y="377"/>
                  <a:pt x="126" y="377"/>
                  <a:pt x="126" y="377"/>
                </a:cubicBezTo>
                <a:cubicBezTo>
                  <a:pt x="79" y="348"/>
                  <a:pt x="79" y="348"/>
                  <a:pt x="79" y="348"/>
                </a:cubicBezTo>
                <a:cubicBezTo>
                  <a:pt x="79" y="309"/>
                  <a:pt x="79" y="309"/>
                  <a:pt x="79" y="309"/>
                </a:cubicBezTo>
                <a:cubicBezTo>
                  <a:pt x="91" y="309"/>
                  <a:pt x="91" y="309"/>
                  <a:pt x="91" y="309"/>
                </a:cubicBezTo>
                <a:cubicBezTo>
                  <a:pt x="96" y="321"/>
                  <a:pt x="108" y="330"/>
                  <a:pt x="122" y="330"/>
                </a:cubicBezTo>
                <a:cubicBezTo>
                  <a:pt x="141" y="330"/>
                  <a:pt x="156" y="315"/>
                  <a:pt x="156" y="297"/>
                </a:cubicBezTo>
                <a:cubicBezTo>
                  <a:pt x="156" y="278"/>
                  <a:pt x="141" y="263"/>
                  <a:pt x="122" y="263"/>
                </a:cubicBezTo>
                <a:cubicBezTo>
                  <a:pt x="108" y="263"/>
                  <a:pt x="96" y="271"/>
                  <a:pt x="91" y="283"/>
                </a:cubicBezTo>
                <a:cubicBezTo>
                  <a:pt x="79" y="283"/>
                  <a:pt x="79" y="283"/>
                  <a:pt x="79" y="283"/>
                </a:cubicBezTo>
                <a:cubicBezTo>
                  <a:pt x="79" y="237"/>
                  <a:pt x="79" y="237"/>
                  <a:pt x="79" y="237"/>
                </a:cubicBezTo>
                <a:cubicBezTo>
                  <a:pt x="126" y="208"/>
                  <a:pt x="126" y="208"/>
                  <a:pt x="126" y="208"/>
                </a:cubicBezTo>
                <a:cubicBezTo>
                  <a:pt x="145" y="218"/>
                  <a:pt x="145" y="218"/>
                  <a:pt x="145" y="218"/>
                </a:cubicBezTo>
                <a:cubicBezTo>
                  <a:pt x="147" y="225"/>
                  <a:pt x="154" y="231"/>
                  <a:pt x="162" y="231"/>
                </a:cubicBezTo>
                <a:cubicBezTo>
                  <a:pt x="173" y="231"/>
                  <a:pt x="181" y="223"/>
                  <a:pt x="181" y="212"/>
                </a:cubicBezTo>
                <a:cubicBezTo>
                  <a:pt x="181" y="202"/>
                  <a:pt x="173" y="194"/>
                  <a:pt x="162" y="194"/>
                </a:cubicBezTo>
                <a:cubicBezTo>
                  <a:pt x="160" y="194"/>
                  <a:pt x="158" y="194"/>
                  <a:pt x="156" y="195"/>
                </a:cubicBezTo>
                <a:cubicBezTo>
                  <a:pt x="139" y="185"/>
                  <a:pt x="139" y="185"/>
                  <a:pt x="139" y="185"/>
                </a:cubicBezTo>
                <a:cubicBezTo>
                  <a:pt x="139" y="135"/>
                  <a:pt x="139" y="135"/>
                  <a:pt x="139" y="135"/>
                </a:cubicBezTo>
                <a:cubicBezTo>
                  <a:pt x="237" y="80"/>
                  <a:pt x="237" y="80"/>
                  <a:pt x="237" y="80"/>
                </a:cubicBezTo>
                <a:cubicBezTo>
                  <a:pt x="275" y="102"/>
                  <a:pt x="275" y="102"/>
                  <a:pt x="275" y="102"/>
                </a:cubicBezTo>
                <a:cubicBezTo>
                  <a:pt x="275" y="283"/>
                  <a:pt x="275" y="283"/>
                  <a:pt x="275" y="283"/>
                </a:cubicBezTo>
                <a:cubicBezTo>
                  <a:pt x="262" y="283"/>
                  <a:pt x="262" y="283"/>
                  <a:pt x="262" y="283"/>
                </a:cubicBezTo>
                <a:cubicBezTo>
                  <a:pt x="259" y="280"/>
                  <a:pt x="254" y="277"/>
                  <a:pt x="248" y="277"/>
                </a:cubicBezTo>
                <a:cubicBezTo>
                  <a:pt x="238" y="277"/>
                  <a:pt x="229" y="285"/>
                  <a:pt x="229" y="296"/>
                </a:cubicBezTo>
                <a:cubicBezTo>
                  <a:pt x="229" y="306"/>
                  <a:pt x="238" y="315"/>
                  <a:pt x="248" y="315"/>
                </a:cubicBezTo>
                <a:cubicBezTo>
                  <a:pt x="253" y="315"/>
                  <a:pt x="258" y="312"/>
                  <a:pt x="262" y="309"/>
                </a:cubicBezTo>
                <a:cubicBezTo>
                  <a:pt x="275" y="309"/>
                  <a:pt x="275" y="309"/>
                  <a:pt x="275" y="309"/>
                </a:cubicBezTo>
                <a:cubicBezTo>
                  <a:pt x="275" y="474"/>
                  <a:pt x="275" y="474"/>
                  <a:pt x="275" y="474"/>
                </a:cubicBezTo>
                <a:cubicBezTo>
                  <a:pt x="235" y="495"/>
                  <a:pt x="235" y="495"/>
                  <a:pt x="235" y="495"/>
                </a:cubicBezTo>
                <a:lnTo>
                  <a:pt x="140" y="440"/>
                </a:lnTo>
                <a:close/>
                <a:moveTo>
                  <a:pt x="111" y="297"/>
                </a:moveTo>
                <a:cubicBezTo>
                  <a:pt x="111" y="290"/>
                  <a:pt x="116" y="285"/>
                  <a:pt x="122" y="285"/>
                </a:cubicBezTo>
                <a:cubicBezTo>
                  <a:pt x="129" y="285"/>
                  <a:pt x="134" y="290"/>
                  <a:pt x="134" y="297"/>
                </a:cubicBezTo>
                <a:cubicBezTo>
                  <a:pt x="134" y="303"/>
                  <a:pt x="129" y="308"/>
                  <a:pt x="122" y="308"/>
                </a:cubicBezTo>
                <a:cubicBezTo>
                  <a:pt x="116" y="308"/>
                  <a:pt x="111" y="303"/>
                  <a:pt x="111" y="297"/>
                </a:cubicBezTo>
                <a:close/>
                <a:moveTo>
                  <a:pt x="451" y="377"/>
                </a:moveTo>
                <a:cubicBezTo>
                  <a:pt x="433" y="369"/>
                  <a:pt x="433" y="369"/>
                  <a:pt x="433" y="369"/>
                </a:cubicBezTo>
                <a:cubicBezTo>
                  <a:pt x="430" y="362"/>
                  <a:pt x="423" y="356"/>
                  <a:pt x="415" y="356"/>
                </a:cubicBezTo>
                <a:cubicBezTo>
                  <a:pt x="405" y="356"/>
                  <a:pt x="396" y="365"/>
                  <a:pt x="396" y="375"/>
                </a:cubicBezTo>
                <a:cubicBezTo>
                  <a:pt x="396" y="385"/>
                  <a:pt x="405" y="394"/>
                  <a:pt x="415" y="394"/>
                </a:cubicBezTo>
                <a:cubicBezTo>
                  <a:pt x="418" y="394"/>
                  <a:pt x="420" y="393"/>
                  <a:pt x="422" y="392"/>
                </a:cubicBezTo>
                <a:cubicBezTo>
                  <a:pt x="437" y="399"/>
                  <a:pt x="437" y="399"/>
                  <a:pt x="437" y="399"/>
                </a:cubicBezTo>
                <a:cubicBezTo>
                  <a:pt x="437" y="440"/>
                  <a:pt x="437" y="440"/>
                  <a:pt x="437" y="440"/>
                </a:cubicBezTo>
                <a:cubicBezTo>
                  <a:pt x="342" y="495"/>
                  <a:pt x="342" y="495"/>
                  <a:pt x="342" y="495"/>
                </a:cubicBezTo>
                <a:cubicBezTo>
                  <a:pt x="300" y="472"/>
                  <a:pt x="300" y="472"/>
                  <a:pt x="300" y="472"/>
                </a:cubicBezTo>
                <a:cubicBezTo>
                  <a:pt x="300" y="309"/>
                  <a:pt x="300" y="309"/>
                  <a:pt x="300" y="309"/>
                </a:cubicBezTo>
                <a:cubicBezTo>
                  <a:pt x="317" y="309"/>
                  <a:pt x="317" y="309"/>
                  <a:pt x="317" y="309"/>
                </a:cubicBezTo>
                <a:cubicBezTo>
                  <a:pt x="320" y="312"/>
                  <a:pt x="325" y="315"/>
                  <a:pt x="330" y="315"/>
                </a:cubicBezTo>
                <a:cubicBezTo>
                  <a:pt x="341" y="315"/>
                  <a:pt x="349" y="306"/>
                  <a:pt x="349" y="296"/>
                </a:cubicBezTo>
                <a:cubicBezTo>
                  <a:pt x="349" y="285"/>
                  <a:pt x="341" y="277"/>
                  <a:pt x="330" y="277"/>
                </a:cubicBezTo>
                <a:cubicBezTo>
                  <a:pt x="325" y="277"/>
                  <a:pt x="320" y="280"/>
                  <a:pt x="316" y="283"/>
                </a:cubicBezTo>
                <a:cubicBezTo>
                  <a:pt x="300" y="283"/>
                  <a:pt x="300" y="283"/>
                  <a:pt x="300" y="283"/>
                </a:cubicBezTo>
                <a:cubicBezTo>
                  <a:pt x="300" y="104"/>
                  <a:pt x="300" y="104"/>
                  <a:pt x="300" y="104"/>
                </a:cubicBezTo>
                <a:cubicBezTo>
                  <a:pt x="340" y="80"/>
                  <a:pt x="340" y="80"/>
                  <a:pt x="340" y="80"/>
                </a:cubicBezTo>
                <a:cubicBezTo>
                  <a:pt x="439" y="135"/>
                  <a:pt x="439" y="135"/>
                  <a:pt x="439" y="135"/>
                </a:cubicBezTo>
                <a:cubicBezTo>
                  <a:pt x="439" y="185"/>
                  <a:pt x="439" y="185"/>
                  <a:pt x="439" y="185"/>
                </a:cubicBezTo>
                <a:cubicBezTo>
                  <a:pt x="422" y="195"/>
                  <a:pt x="422" y="195"/>
                  <a:pt x="422" y="195"/>
                </a:cubicBezTo>
                <a:cubicBezTo>
                  <a:pt x="420" y="194"/>
                  <a:pt x="418" y="194"/>
                  <a:pt x="415" y="194"/>
                </a:cubicBezTo>
                <a:cubicBezTo>
                  <a:pt x="405" y="194"/>
                  <a:pt x="396" y="202"/>
                  <a:pt x="396" y="212"/>
                </a:cubicBezTo>
                <a:cubicBezTo>
                  <a:pt x="396" y="223"/>
                  <a:pt x="405" y="231"/>
                  <a:pt x="415" y="231"/>
                </a:cubicBezTo>
                <a:cubicBezTo>
                  <a:pt x="424" y="231"/>
                  <a:pt x="431" y="225"/>
                  <a:pt x="433" y="218"/>
                </a:cubicBezTo>
                <a:cubicBezTo>
                  <a:pt x="451" y="208"/>
                  <a:pt x="451" y="208"/>
                  <a:pt x="451" y="208"/>
                </a:cubicBezTo>
                <a:cubicBezTo>
                  <a:pt x="498" y="237"/>
                  <a:pt x="498" y="237"/>
                  <a:pt x="498" y="237"/>
                </a:cubicBezTo>
                <a:cubicBezTo>
                  <a:pt x="498" y="283"/>
                  <a:pt x="498" y="283"/>
                  <a:pt x="498" y="283"/>
                </a:cubicBezTo>
                <a:cubicBezTo>
                  <a:pt x="489" y="283"/>
                  <a:pt x="489" y="283"/>
                  <a:pt x="489" y="283"/>
                </a:cubicBezTo>
                <a:cubicBezTo>
                  <a:pt x="484" y="271"/>
                  <a:pt x="472" y="263"/>
                  <a:pt x="458" y="263"/>
                </a:cubicBezTo>
                <a:cubicBezTo>
                  <a:pt x="439" y="263"/>
                  <a:pt x="424" y="278"/>
                  <a:pt x="424" y="297"/>
                </a:cubicBezTo>
                <a:cubicBezTo>
                  <a:pt x="424" y="315"/>
                  <a:pt x="439" y="330"/>
                  <a:pt x="458" y="330"/>
                </a:cubicBezTo>
                <a:cubicBezTo>
                  <a:pt x="472" y="330"/>
                  <a:pt x="485" y="321"/>
                  <a:pt x="489" y="309"/>
                </a:cubicBezTo>
                <a:cubicBezTo>
                  <a:pt x="498" y="309"/>
                  <a:pt x="498" y="309"/>
                  <a:pt x="498" y="309"/>
                </a:cubicBezTo>
                <a:cubicBezTo>
                  <a:pt x="498" y="348"/>
                  <a:pt x="498" y="348"/>
                  <a:pt x="498" y="348"/>
                </a:cubicBezTo>
                <a:lnTo>
                  <a:pt x="451" y="377"/>
                </a:lnTo>
                <a:close/>
                <a:moveTo>
                  <a:pt x="470" y="297"/>
                </a:moveTo>
                <a:cubicBezTo>
                  <a:pt x="470" y="303"/>
                  <a:pt x="464" y="308"/>
                  <a:pt x="458" y="308"/>
                </a:cubicBezTo>
                <a:cubicBezTo>
                  <a:pt x="452" y="308"/>
                  <a:pt x="446" y="303"/>
                  <a:pt x="446" y="297"/>
                </a:cubicBezTo>
                <a:cubicBezTo>
                  <a:pt x="446" y="290"/>
                  <a:pt x="452" y="285"/>
                  <a:pt x="458" y="285"/>
                </a:cubicBezTo>
                <a:cubicBezTo>
                  <a:pt x="464" y="285"/>
                  <a:pt x="470" y="290"/>
                  <a:pt x="470" y="297"/>
                </a:cubicBezTo>
                <a:close/>
                <a:moveTo>
                  <a:pt x="237" y="398"/>
                </a:moveTo>
                <a:cubicBezTo>
                  <a:pt x="237" y="340"/>
                  <a:pt x="237" y="340"/>
                  <a:pt x="237" y="340"/>
                </a:cubicBezTo>
                <a:cubicBezTo>
                  <a:pt x="192" y="319"/>
                  <a:pt x="192" y="319"/>
                  <a:pt x="192" y="319"/>
                </a:cubicBezTo>
                <a:cubicBezTo>
                  <a:pt x="192" y="274"/>
                  <a:pt x="192" y="274"/>
                  <a:pt x="192" y="274"/>
                </a:cubicBezTo>
                <a:cubicBezTo>
                  <a:pt x="236" y="243"/>
                  <a:pt x="236" y="243"/>
                  <a:pt x="236" y="243"/>
                </a:cubicBezTo>
                <a:cubicBezTo>
                  <a:pt x="236" y="178"/>
                  <a:pt x="236" y="178"/>
                  <a:pt x="236" y="178"/>
                </a:cubicBezTo>
                <a:cubicBezTo>
                  <a:pt x="247" y="173"/>
                  <a:pt x="254" y="161"/>
                  <a:pt x="254" y="148"/>
                </a:cubicBezTo>
                <a:cubicBezTo>
                  <a:pt x="254" y="129"/>
                  <a:pt x="239" y="114"/>
                  <a:pt x="221" y="114"/>
                </a:cubicBezTo>
                <a:cubicBezTo>
                  <a:pt x="202" y="114"/>
                  <a:pt x="187" y="129"/>
                  <a:pt x="187" y="148"/>
                </a:cubicBezTo>
                <a:cubicBezTo>
                  <a:pt x="187" y="163"/>
                  <a:pt x="197" y="176"/>
                  <a:pt x="211" y="180"/>
                </a:cubicBezTo>
                <a:cubicBezTo>
                  <a:pt x="210" y="181"/>
                  <a:pt x="210" y="181"/>
                  <a:pt x="210" y="181"/>
                </a:cubicBezTo>
                <a:cubicBezTo>
                  <a:pt x="210" y="230"/>
                  <a:pt x="210" y="230"/>
                  <a:pt x="210" y="230"/>
                </a:cubicBezTo>
                <a:cubicBezTo>
                  <a:pt x="167" y="261"/>
                  <a:pt x="167" y="261"/>
                  <a:pt x="167" y="261"/>
                </a:cubicBezTo>
                <a:cubicBezTo>
                  <a:pt x="167" y="335"/>
                  <a:pt x="167" y="335"/>
                  <a:pt x="167" y="335"/>
                </a:cubicBezTo>
                <a:cubicBezTo>
                  <a:pt x="212" y="356"/>
                  <a:pt x="212" y="356"/>
                  <a:pt x="212" y="356"/>
                </a:cubicBezTo>
                <a:cubicBezTo>
                  <a:pt x="212" y="396"/>
                  <a:pt x="212" y="396"/>
                  <a:pt x="212" y="396"/>
                </a:cubicBezTo>
                <a:cubicBezTo>
                  <a:pt x="198" y="400"/>
                  <a:pt x="187" y="413"/>
                  <a:pt x="187" y="428"/>
                </a:cubicBezTo>
                <a:cubicBezTo>
                  <a:pt x="187" y="447"/>
                  <a:pt x="202" y="462"/>
                  <a:pt x="221" y="462"/>
                </a:cubicBezTo>
                <a:cubicBezTo>
                  <a:pt x="240" y="462"/>
                  <a:pt x="255" y="447"/>
                  <a:pt x="255" y="428"/>
                </a:cubicBezTo>
                <a:cubicBezTo>
                  <a:pt x="255" y="415"/>
                  <a:pt x="248" y="404"/>
                  <a:pt x="237" y="398"/>
                </a:cubicBezTo>
                <a:close/>
                <a:moveTo>
                  <a:pt x="221" y="136"/>
                </a:moveTo>
                <a:cubicBezTo>
                  <a:pt x="227" y="136"/>
                  <a:pt x="232" y="142"/>
                  <a:pt x="232" y="148"/>
                </a:cubicBezTo>
                <a:cubicBezTo>
                  <a:pt x="232" y="154"/>
                  <a:pt x="227" y="160"/>
                  <a:pt x="221" y="160"/>
                </a:cubicBezTo>
                <a:cubicBezTo>
                  <a:pt x="214" y="160"/>
                  <a:pt x="209" y="154"/>
                  <a:pt x="209" y="148"/>
                </a:cubicBezTo>
                <a:cubicBezTo>
                  <a:pt x="209" y="142"/>
                  <a:pt x="214" y="136"/>
                  <a:pt x="221" y="136"/>
                </a:cubicBezTo>
                <a:close/>
                <a:moveTo>
                  <a:pt x="221" y="440"/>
                </a:moveTo>
                <a:cubicBezTo>
                  <a:pt x="215" y="440"/>
                  <a:pt x="209" y="434"/>
                  <a:pt x="209" y="428"/>
                </a:cubicBezTo>
                <a:cubicBezTo>
                  <a:pt x="209" y="422"/>
                  <a:pt x="215" y="416"/>
                  <a:pt x="221" y="416"/>
                </a:cubicBezTo>
                <a:cubicBezTo>
                  <a:pt x="227" y="416"/>
                  <a:pt x="233" y="422"/>
                  <a:pt x="233" y="428"/>
                </a:cubicBezTo>
                <a:cubicBezTo>
                  <a:pt x="233" y="434"/>
                  <a:pt x="227" y="440"/>
                  <a:pt x="221" y="440"/>
                </a:cubicBez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QA" sz="1800" b="0" i="0" u="none" strike="noStrike" kern="1200" cap="none" spc="0" normalizeH="0" baseline="0" noProof="0">
              <a:ln>
                <a:noFill/>
              </a:ln>
              <a:solidFill>
                <a:srgbClr val="FFFFFF"/>
              </a:solidFill>
              <a:effectLst/>
              <a:uLnTx/>
              <a:uFillTx/>
              <a:latin typeface="Lusail" pitchFamily="50" charset="-78"/>
              <a:ea typeface="+mn-ea"/>
              <a:cs typeface="Lusail" pitchFamily="50" charset="-78"/>
              <a:sym typeface="Arial"/>
            </a:endParaRPr>
          </a:p>
        </p:txBody>
      </p:sp>
      <p:sp>
        <p:nvSpPr>
          <p:cNvPr id="20" name="Google Shape;6324;p839">
            <a:extLst>
              <a:ext uri="{FF2B5EF4-FFF2-40B4-BE49-F238E27FC236}">
                <a16:creationId xmlns:a16="http://schemas.microsoft.com/office/drawing/2014/main" id="{43215FC6-3A4A-4AB1-9170-32BE3F29020F}"/>
              </a:ext>
            </a:extLst>
          </p:cNvPr>
          <p:cNvSpPr/>
          <p:nvPr/>
        </p:nvSpPr>
        <p:spPr>
          <a:xfrm>
            <a:off x="7158851" y="1727423"/>
            <a:ext cx="769078" cy="778112"/>
          </a:xfrm>
          <a:custGeom>
            <a:avLst/>
            <a:gdLst/>
            <a:ahLst/>
            <a:cxnLst/>
            <a:rect l="l" t="t" r="r" b="b"/>
            <a:pathLst>
              <a:path w="153" h="153" extrusionOk="0">
                <a:moveTo>
                  <a:pt x="0" y="0"/>
                </a:moveTo>
                <a:lnTo>
                  <a:pt x="0" y="153"/>
                </a:lnTo>
                <a:lnTo>
                  <a:pt x="153" y="153"/>
                </a:lnTo>
                <a:lnTo>
                  <a:pt x="153" y="0"/>
                </a:lnTo>
                <a:lnTo>
                  <a:pt x="0" y="0"/>
                </a:lnTo>
                <a:close/>
                <a:moveTo>
                  <a:pt x="147" y="147"/>
                </a:moveTo>
                <a:lnTo>
                  <a:pt x="7" y="147"/>
                </a:lnTo>
                <a:lnTo>
                  <a:pt x="7" y="7"/>
                </a:lnTo>
                <a:lnTo>
                  <a:pt x="26" y="7"/>
                </a:lnTo>
                <a:lnTo>
                  <a:pt x="26" y="17"/>
                </a:lnTo>
                <a:lnTo>
                  <a:pt x="18" y="17"/>
                </a:lnTo>
                <a:lnTo>
                  <a:pt x="18" y="42"/>
                </a:lnTo>
                <a:lnTo>
                  <a:pt x="26" y="42"/>
                </a:lnTo>
                <a:lnTo>
                  <a:pt x="26" y="69"/>
                </a:lnTo>
                <a:lnTo>
                  <a:pt x="18" y="69"/>
                </a:lnTo>
                <a:lnTo>
                  <a:pt x="18" y="95"/>
                </a:lnTo>
                <a:lnTo>
                  <a:pt x="43" y="95"/>
                </a:lnTo>
                <a:lnTo>
                  <a:pt x="43" y="85"/>
                </a:lnTo>
                <a:lnTo>
                  <a:pt x="58" y="85"/>
                </a:lnTo>
                <a:lnTo>
                  <a:pt x="58" y="112"/>
                </a:lnTo>
                <a:lnTo>
                  <a:pt x="49" y="112"/>
                </a:lnTo>
                <a:lnTo>
                  <a:pt x="49" y="137"/>
                </a:lnTo>
                <a:lnTo>
                  <a:pt x="58" y="137"/>
                </a:lnTo>
                <a:lnTo>
                  <a:pt x="65" y="137"/>
                </a:lnTo>
                <a:lnTo>
                  <a:pt x="74" y="137"/>
                </a:lnTo>
                <a:lnTo>
                  <a:pt x="74" y="128"/>
                </a:lnTo>
                <a:lnTo>
                  <a:pt x="97" y="128"/>
                </a:lnTo>
                <a:lnTo>
                  <a:pt x="97" y="95"/>
                </a:lnTo>
                <a:lnTo>
                  <a:pt x="106" y="95"/>
                </a:lnTo>
                <a:lnTo>
                  <a:pt x="106" y="69"/>
                </a:lnTo>
                <a:lnTo>
                  <a:pt x="97" y="69"/>
                </a:lnTo>
                <a:lnTo>
                  <a:pt x="97" y="59"/>
                </a:lnTo>
                <a:lnTo>
                  <a:pt x="112" y="59"/>
                </a:lnTo>
                <a:lnTo>
                  <a:pt x="112" y="69"/>
                </a:lnTo>
                <a:lnTo>
                  <a:pt x="137" y="69"/>
                </a:lnTo>
                <a:lnTo>
                  <a:pt x="137" y="59"/>
                </a:lnTo>
                <a:lnTo>
                  <a:pt x="147" y="59"/>
                </a:lnTo>
                <a:lnTo>
                  <a:pt x="147" y="147"/>
                </a:lnTo>
                <a:close/>
                <a:moveTo>
                  <a:pt x="36" y="23"/>
                </a:moveTo>
                <a:lnTo>
                  <a:pt x="36" y="36"/>
                </a:lnTo>
                <a:lnTo>
                  <a:pt x="24" y="36"/>
                </a:lnTo>
                <a:lnTo>
                  <a:pt x="24" y="23"/>
                </a:lnTo>
                <a:lnTo>
                  <a:pt x="36" y="23"/>
                </a:lnTo>
                <a:close/>
                <a:moveTo>
                  <a:pt x="36" y="76"/>
                </a:moveTo>
                <a:lnTo>
                  <a:pt x="36" y="89"/>
                </a:lnTo>
                <a:lnTo>
                  <a:pt x="24" y="89"/>
                </a:lnTo>
                <a:lnTo>
                  <a:pt x="24" y="76"/>
                </a:lnTo>
                <a:lnTo>
                  <a:pt x="36" y="76"/>
                </a:lnTo>
                <a:close/>
                <a:moveTo>
                  <a:pt x="68" y="118"/>
                </a:moveTo>
                <a:lnTo>
                  <a:pt x="68" y="131"/>
                </a:lnTo>
                <a:lnTo>
                  <a:pt x="55" y="131"/>
                </a:lnTo>
                <a:lnTo>
                  <a:pt x="55" y="118"/>
                </a:lnTo>
                <a:lnTo>
                  <a:pt x="68" y="118"/>
                </a:lnTo>
                <a:close/>
                <a:moveTo>
                  <a:pt x="87" y="89"/>
                </a:moveTo>
                <a:lnTo>
                  <a:pt x="87" y="76"/>
                </a:lnTo>
                <a:lnTo>
                  <a:pt x="100" y="76"/>
                </a:lnTo>
                <a:lnTo>
                  <a:pt x="100" y="89"/>
                </a:lnTo>
                <a:lnTo>
                  <a:pt x="87" y="89"/>
                </a:lnTo>
                <a:close/>
                <a:moveTo>
                  <a:pt x="119" y="62"/>
                </a:moveTo>
                <a:lnTo>
                  <a:pt x="119" y="50"/>
                </a:lnTo>
                <a:lnTo>
                  <a:pt x="131" y="50"/>
                </a:lnTo>
                <a:lnTo>
                  <a:pt x="131" y="62"/>
                </a:lnTo>
                <a:lnTo>
                  <a:pt x="119" y="62"/>
                </a:lnTo>
                <a:close/>
                <a:moveTo>
                  <a:pt x="147" y="53"/>
                </a:moveTo>
                <a:lnTo>
                  <a:pt x="137" y="53"/>
                </a:lnTo>
                <a:lnTo>
                  <a:pt x="137" y="43"/>
                </a:lnTo>
                <a:lnTo>
                  <a:pt x="112" y="43"/>
                </a:lnTo>
                <a:lnTo>
                  <a:pt x="112" y="53"/>
                </a:lnTo>
                <a:lnTo>
                  <a:pt x="90" y="53"/>
                </a:lnTo>
                <a:lnTo>
                  <a:pt x="90" y="69"/>
                </a:lnTo>
                <a:lnTo>
                  <a:pt x="81" y="69"/>
                </a:lnTo>
                <a:lnTo>
                  <a:pt x="81" y="95"/>
                </a:lnTo>
                <a:lnTo>
                  <a:pt x="90" y="95"/>
                </a:lnTo>
                <a:lnTo>
                  <a:pt x="90" y="121"/>
                </a:lnTo>
                <a:lnTo>
                  <a:pt x="74" y="121"/>
                </a:lnTo>
                <a:lnTo>
                  <a:pt x="74" y="112"/>
                </a:lnTo>
                <a:lnTo>
                  <a:pt x="65" y="112"/>
                </a:lnTo>
                <a:lnTo>
                  <a:pt x="65" y="112"/>
                </a:lnTo>
                <a:lnTo>
                  <a:pt x="65" y="79"/>
                </a:lnTo>
                <a:lnTo>
                  <a:pt x="43" y="79"/>
                </a:lnTo>
                <a:lnTo>
                  <a:pt x="43" y="69"/>
                </a:lnTo>
                <a:lnTo>
                  <a:pt x="34" y="69"/>
                </a:lnTo>
                <a:lnTo>
                  <a:pt x="34" y="42"/>
                </a:lnTo>
                <a:lnTo>
                  <a:pt x="43" y="42"/>
                </a:lnTo>
                <a:lnTo>
                  <a:pt x="43" y="17"/>
                </a:lnTo>
                <a:lnTo>
                  <a:pt x="34" y="17"/>
                </a:lnTo>
                <a:lnTo>
                  <a:pt x="34" y="7"/>
                </a:lnTo>
                <a:lnTo>
                  <a:pt x="147" y="7"/>
                </a:lnTo>
                <a:lnTo>
                  <a:pt x="147" y="53"/>
                </a:ln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QA" sz="1800" b="0" i="0" u="none" strike="noStrike" kern="1200" cap="none" spc="0" normalizeH="0" baseline="0" noProof="0">
              <a:ln>
                <a:noFill/>
              </a:ln>
              <a:solidFill>
                <a:srgbClr val="FFFFFF"/>
              </a:solidFill>
              <a:effectLst/>
              <a:uLnTx/>
              <a:uFillTx/>
              <a:latin typeface="Lusail" pitchFamily="50" charset="-78"/>
              <a:ea typeface="+mn-ea"/>
              <a:cs typeface="Lusail" pitchFamily="50" charset="-78"/>
              <a:sym typeface="Arial"/>
            </a:endParaRPr>
          </a:p>
        </p:txBody>
      </p:sp>
      <p:sp>
        <p:nvSpPr>
          <p:cNvPr id="24" name="Google Shape;6328;p839">
            <a:extLst>
              <a:ext uri="{FF2B5EF4-FFF2-40B4-BE49-F238E27FC236}">
                <a16:creationId xmlns:a16="http://schemas.microsoft.com/office/drawing/2014/main" id="{7E04A00C-A8FC-48BF-9948-99653107A0A7}"/>
              </a:ext>
            </a:extLst>
          </p:cNvPr>
          <p:cNvSpPr/>
          <p:nvPr/>
        </p:nvSpPr>
        <p:spPr>
          <a:xfrm>
            <a:off x="7158851" y="4247361"/>
            <a:ext cx="769078" cy="778112"/>
          </a:xfrm>
          <a:custGeom>
            <a:avLst/>
            <a:gdLst/>
            <a:ahLst/>
            <a:cxnLst/>
            <a:rect l="l" t="t" r="r" b="b"/>
            <a:pathLst>
              <a:path w="155" h="155" extrusionOk="0">
                <a:moveTo>
                  <a:pt x="0" y="0"/>
                </a:moveTo>
                <a:lnTo>
                  <a:pt x="0" y="107"/>
                </a:lnTo>
                <a:lnTo>
                  <a:pt x="77" y="155"/>
                </a:lnTo>
                <a:lnTo>
                  <a:pt x="155" y="107"/>
                </a:lnTo>
                <a:lnTo>
                  <a:pt x="155" y="0"/>
                </a:lnTo>
                <a:lnTo>
                  <a:pt x="0" y="0"/>
                </a:lnTo>
                <a:close/>
                <a:moveTo>
                  <a:pt x="148" y="103"/>
                </a:moveTo>
                <a:lnTo>
                  <a:pt x="77" y="148"/>
                </a:lnTo>
                <a:lnTo>
                  <a:pt x="7" y="103"/>
                </a:lnTo>
                <a:lnTo>
                  <a:pt x="7" y="8"/>
                </a:lnTo>
                <a:lnTo>
                  <a:pt x="148" y="8"/>
                </a:lnTo>
                <a:lnTo>
                  <a:pt x="148" y="103"/>
                </a:lnTo>
                <a:close/>
                <a:moveTo>
                  <a:pt x="128" y="93"/>
                </a:moveTo>
                <a:lnTo>
                  <a:pt x="128" y="23"/>
                </a:lnTo>
                <a:lnTo>
                  <a:pt x="25" y="23"/>
                </a:lnTo>
                <a:lnTo>
                  <a:pt x="25" y="93"/>
                </a:lnTo>
                <a:lnTo>
                  <a:pt x="77" y="124"/>
                </a:lnTo>
                <a:lnTo>
                  <a:pt x="128" y="93"/>
                </a:lnTo>
                <a:close/>
                <a:moveTo>
                  <a:pt x="32" y="89"/>
                </a:moveTo>
                <a:lnTo>
                  <a:pt x="32" y="30"/>
                </a:lnTo>
                <a:lnTo>
                  <a:pt x="122" y="30"/>
                </a:lnTo>
                <a:lnTo>
                  <a:pt x="122" y="89"/>
                </a:lnTo>
                <a:lnTo>
                  <a:pt x="77" y="116"/>
                </a:lnTo>
                <a:lnTo>
                  <a:pt x="32" y="89"/>
                </a:lnTo>
                <a:close/>
                <a:moveTo>
                  <a:pt x="98" y="47"/>
                </a:moveTo>
                <a:lnTo>
                  <a:pt x="103" y="51"/>
                </a:lnTo>
                <a:lnTo>
                  <a:pt x="73" y="84"/>
                </a:lnTo>
                <a:lnTo>
                  <a:pt x="56" y="68"/>
                </a:lnTo>
                <a:lnTo>
                  <a:pt x="60" y="63"/>
                </a:lnTo>
                <a:lnTo>
                  <a:pt x="73" y="75"/>
                </a:lnTo>
                <a:lnTo>
                  <a:pt x="98" y="47"/>
                </a:ln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QA" sz="1800" b="0" i="0" u="none" strike="noStrike" kern="1200" cap="none" spc="0" normalizeH="0" baseline="0" noProof="0">
              <a:ln>
                <a:noFill/>
              </a:ln>
              <a:solidFill>
                <a:srgbClr val="FFFFFF"/>
              </a:solidFill>
              <a:effectLst/>
              <a:uLnTx/>
              <a:uFillTx/>
              <a:latin typeface="Lusail" pitchFamily="50" charset="-78"/>
              <a:ea typeface="+mn-ea"/>
              <a:cs typeface="Lusail" pitchFamily="50" charset="-78"/>
              <a:sym typeface="Arial"/>
            </a:endParaRPr>
          </a:p>
        </p:txBody>
      </p:sp>
      <p:sp>
        <p:nvSpPr>
          <p:cNvPr id="21" name="Google Shape;6325;p839">
            <a:extLst>
              <a:ext uri="{FF2B5EF4-FFF2-40B4-BE49-F238E27FC236}">
                <a16:creationId xmlns:a16="http://schemas.microsoft.com/office/drawing/2014/main" id="{434EE7F5-C852-4F52-B4B3-1C954269F189}"/>
              </a:ext>
            </a:extLst>
          </p:cNvPr>
          <p:cNvSpPr/>
          <p:nvPr/>
        </p:nvSpPr>
        <p:spPr>
          <a:xfrm>
            <a:off x="4268645" y="1727423"/>
            <a:ext cx="769078" cy="778112"/>
          </a:xfrm>
          <a:custGeom>
            <a:avLst/>
            <a:gdLst/>
            <a:ahLst/>
            <a:cxnLst/>
            <a:rect l="l" t="t" r="r" b="b"/>
            <a:pathLst>
              <a:path w="576" h="576" extrusionOk="0">
                <a:moveTo>
                  <a:pt x="0" y="0"/>
                </a:moveTo>
                <a:cubicBezTo>
                  <a:pt x="0" y="576"/>
                  <a:pt x="0" y="576"/>
                  <a:pt x="0" y="576"/>
                </a:cubicBezTo>
                <a:cubicBezTo>
                  <a:pt x="179" y="576"/>
                  <a:pt x="179" y="576"/>
                  <a:pt x="179" y="576"/>
                </a:cubicBezTo>
                <a:cubicBezTo>
                  <a:pt x="179" y="411"/>
                  <a:pt x="179" y="411"/>
                  <a:pt x="179" y="411"/>
                </a:cubicBezTo>
                <a:cubicBezTo>
                  <a:pt x="174" y="407"/>
                  <a:pt x="174" y="407"/>
                  <a:pt x="174" y="407"/>
                </a:cubicBezTo>
                <a:cubicBezTo>
                  <a:pt x="130" y="375"/>
                  <a:pt x="104" y="324"/>
                  <a:pt x="104" y="270"/>
                </a:cubicBezTo>
                <a:cubicBezTo>
                  <a:pt x="104" y="191"/>
                  <a:pt x="166" y="120"/>
                  <a:pt x="248" y="104"/>
                </a:cubicBezTo>
                <a:cubicBezTo>
                  <a:pt x="248" y="104"/>
                  <a:pt x="263" y="100"/>
                  <a:pt x="285" y="100"/>
                </a:cubicBezTo>
                <a:cubicBezTo>
                  <a:pt x="311" y="100"/>
                  <a:pt x="329" y="105"/>
                  <a:pt x="329" y="105"/>
                </a:cubicBezTo>
                <a:cubicBezTo>
                  <a:pt x="420" y="126"/>
                  <a:pt x="448" y="216"/>
                  <a:pt x="478" y="311"/>
                </a:cubicBezTo>
                <a:cubicBezTo>
                  <a:pt x="481" y="320"/>
                  <a:pt x="484" y="329"/>
                  <a:pt x="486" y="337"/>
                </a:cubicBezTo>
                <a:cubicBezTo>
                  <a:pt x="435" y="337"/>
                  <a:pt x="435" y="337"/>
                  <a:pt x="435" y="337"/>
                </a:cubicBezTo>
                <a:cubicBezTo>
                  <a:pt x="435" y="406"/>
                  <a:pt x="435" y="406"/>
                  <a:pt x="435" y="406"/>
                </a:cubicBezTo>
                <a:cubicBezTo>
                  <a:pt x="435" y="430"/>
                  <a:pt x="415" y="450"/>
                  <a:pt x="391" y="450"/>
                </a:cubicBezTo>
                <a:cubicBezTo>
                  <a:pt x="341" y="450"/>
                  <a:pt x="341" y="450"/>
                  <a:pt x="341" y="450"/>
                </a:cubicBezTo>
                <a:cubicBezTo>
                  <a:pt x="341" y="576"/>
                  <a:pt x="341" y="576"/>
                  <a:pt x="341" y="576"/>
                </a:cubicBezTo>
                <a:cubicBezTo>
                  <a:pt x="576" y="576"/>
                  <a:pt x="576" y="576"/>
                  <a:pt x="576" y="576"/>
                </a:cubicBezTo>
                <a:cubicBezTo>
                  <a:pt x="576" y="0"/>
                  <a:pt x="576" y="0"/>
                  <a:pt x="576" y="0"/>
                </a:cubicBezTo>
                <a:lnTo>
                  <a:pt x="0" y="0"/>
                </a:lnTo>
                <a:close/>
                <a:moveTo>
                  <a:pt x="551" y="551"/>
                </a:moveTo>
                <a:cubicBezTo>
                  <a:pt x="366" y="551"/>
                  <a:pt x="366" y="551"/>
                  <a:pt x="366" y="551"/>
                </a:cubicBezTo>
                <a:cubicBezTo>
                  <a:pt x="366" y="474"/>
                  <a:pt x="366" y="474"/>
                  <a:pt x="366" y="474"/>
                </a:cubicBezTo>
                <a:cubicBezTo>
                  <a:pt x="391" y="474"/>
                  <a:pt x="391" y="474"/>
                  <a:pt x="391" y="474"/>
                </a:cubicBezTo>
                <a:cubicBezTo>
                  <a:pt x="429" y="474"/>
                  <a:pt x="460" y="444"/>
                  <a:pt x="460" y="406"/>
                </a:cubicBezTo>
                <a:cubicBezTo>
                  <a:pt x="460" y="362"/>
                  <a:pt x="460" y="362"/>
                  <a:pt x="460" y="362"/>
                </a:cubicBezTo>
                <a:cubicBezTo>
                  <a:pt x="490" y="362"/>
                  <a:pt x="490" y="362"/>
                  <a:pt x="490" y="362"/>
                </a:cubicBezTo>
                <a:cubicBezTo>
                  <a:pt x="497" y="362"/>
                  <a:pt x="504" y="359"/>
                  <a:pt x="508" y="353"/>
                </a:cubicBezTo>
                <a:cubicBezTo>
                  <a:pt x="512" y="348"/>
                  <a:pt x="513" y="340"/>
                  <a:pt x="511" y="334"/>
                </a:cubicBezTo>
                <a:cubicBezTo>
                  <a:pt x="508" y="324"/>
                  <a:pt x="505" y="314"/>
                  <a:pt x="502" y="304"/>
                </a:cubicBezTo>
                <a:cubicBezTo>
                  <a:pt x="470" y="204"/>
                  <a:pt x="438" y="102"/>
                  <a:pt x="329" y="80"/>
                </a:cubicBezTo>
                <a:cubicBezTo>
                  <a:pt x="329" y="80"/>
                  <a:pt x="310" y="75"/>
                  <a:pt x="290" y="75"/>
                </a:cubicBezTo>
                <a:cubicBezTo>
                  <a:pt x="269" y="75"/>
                  <a:pt x="248" y="79"/>
                  <a:pt x="248" y="79"/>
                </a:cubicBezTo>
                <a:cubicBezTo>
                  <a:pt x="153" y="96"/>
                  <a:pt x="80" y="178"/>
                  <a:pt x="80" y="270"/>
                </a:cubicBezTo>
                <a:cubicBezTo>
                  <a:pt x="80" y="330"/>
                  <a:pt x="107" y="387"/>
                  <a:pt x="154" y="423"/>
                </a:cubicBezTo>
                <a:cubicBezTo>
                  <a:pt x="154" y="551"/>
                  <a:pt x="154" y="551"/>
                  <a:pt x="154" y="551"/>
                </a:cubicBezTo>
                <a:cubicBezTo>
                  <a:pt x="25" y="551"/>
                  <a:pt x="25" y="551"/>
                  <a:pt x="25" y="551"/>
                </a:cubicBezTo>
                <a:cubicBezTo>
                  <a:pt x="25" y="24"/>
                  <a:pt x="25" y="24"/>
                  <a:pt x="25" y="24"/>
                </a:cubicBezTo>
                <a:cubicBezTo>
                  <a:pt x="551" y="24"/>
                  <a:pt x="551" y="24"/>
                  <a:pt x="551" y="24"/>
                </a:cubicBezTo>
                <a:lnTo>
                  <a:pt x="551" y="551"/>
                </a:lnTo>
                <a:close/>
                <a:moveTo>
                  <a:pt x="255" y="243"/>
                </a:moveTo>
                <a:cubicBezTo>
                  <a:pt x="270" y="234"/>
                  <a:pt x="270" y="234"/>
                  <a:pt x="270" y="234"/>
                </a:cubicBezTo>
                <a:cubicBezTo>
                  <a:pt x="258" y="213"/>
                  <a:pt x="258" y="213"/>
                  <a:pt x="258" y="213"/>
                </a:cubicBezTo>
                <a:cubicBezTo>
                  <a:pt x="243" y="222"/>
                  <a:pt x="243" y="222"/>
                  <a:pt x="243" y="222"/>
                </a:cubicBezTo>
                <a:cubicBezTo>
                  <a:pt x="242" y="221"/>
                  <a:pt x="241" y="219"/>
                  <a:pt x="239" y="218"/>
                </a:cubicBezTo>
                <a:cubicBezTo>
                  <a:pt x="248" y="204"/>
                  <a:pt x="248" y="204"/>
                  <a:pt x="248" y="204"/>
                </a:cubicBezTo>
                <a:cubicBezTo>
                  <a:pt x="227" y="191"/>
                  <a:pt x="227" y="191"/>
                  <a:pt x="227" y="191"/>
                </a:cubicBezTo>
                <a:cubicBezTo>
                  <a:pt x="218" y="206"/>
                  <a:pt x="218" y="206"/>
                  <a:pt x="218" y="206"/>
                </a:cubicBezTo>
                <a:cubicBezTo>
                  <a:pt x="216" y="205"/>
                  <a:pt x="214" y="204"/>
                  <a:pt x="212" y="204"/>
                </a:cubicBezTo>
                <a:cubicBezTo>
                  <a:pt x="212" y="187"/>
                  <a:pt x="212" y="187"/>
                  <a:pt x="212" y="187"/>
                </a:cubicBezTo>
                <a:cubicBezTo>
                  <a:pt x="188" y="187"/>
                  <a:pt x="188" y="187"/>
                  <a:pt x="188" y="187"/>
                </a:cubicBezTo>
                <a:cubicBezTo>
                  <a:pt x="188" y="204"/>
                  <a:pt x="188" y="204"/>
                  <a:pt x="188" y="204"/>
                </a:cubicBezTo>
                <a:cubicBezTo>
                  <a:pt x="185" y="204"/>
                  <a:pt x="183" y="205"/>
                  <a:pt x="180" y="206"/>
                </a:cubicBezTo>
                <a:cubicBezTo>
                  <a:pt x="171" y="192"/>
                  <a:pt x="171" y="192"/>
                  <a:pt x="171" y="192"/>
                </a:cubicBezTo>
                <a:cubicBezTo>
                  <a:pt x="150" y="205"/>
                  <a:pt x="150" y="205"/>
                  <a:pt x="150" y="205"/>
                </a:cubicBezTo>
                <a:cubicBezTo>
                  <a:pt x="159" y="219"/>
                  <a:pt x="159" y="219"/>
                  <a:pt x="159" y="219"/>
                </a:cubicBezTo>
                <a:cubicBezTo>
                  <a:pt x="159" y="220"/>
                  <a:pt x="158" y="221"/>
                  <a:pt x="158" y="221"/>
                </a:cubicBezTo>
                <a:cubicBezTo>
                  <a:pt x="143" y="212"/>
                  <a:pt x="143" y="212"/>
                  <a:pt x="143" y="212"/>
                </a:cubicBezTo>
                <a:cubicBezTo>
                  <a:pt x="130" y="234"/>
                  <a:pt x="130" y="234"/>
                  <a:pt x="130" y="234"/>
                </a:cubicBezTo>
                <a:cubicBezTo>
                  <a:pt x="145" y="242"/>
                  <a:pt x="145" y="242"/>
                  <a:pt x="145" y="242"/>
                </a:cubicBezTo>
                <a:cubicBezTo>
                  <a:pt x="145" y="244"/>
                  <a:pt x="144" y="246"/>
                  <a:pt x="144" y="248"/>
                </a:cubicBezTo>
                <a:cubicBezTo>
                  <a:pt x="127" y="248"/>
                  <a:pt x="127" y="248"/>
                  <a:pt x="127" y="248"/>
                </a:cubicBezTo>
                <a:cubicBezTo>
                  <a:pt x="127" y="272"/>
                  <a:pt x="127" y="272"/>
                  <a:pt x="127" y="272"/>
                </a:cubicBezTo>
                <a:cubicBezTo>
                  <a:pt x="144" y="272"/>
                  <a:pt x="144" y="272"/>
                  <a:pt x="144" y="272"/>
                </a:cubicBezTo>
                <a:cubicBezTo>
                  <a:pt x="144" y="274"/>
                  <a:pt x="145" y="275"/>
                  <a:pt x="145" y="277"/>
                </a:cubicBezTo>
                <a:cubicBezTo>
                  <a:pt x="130" y="285"/>
                  <a:pt x="130" y="285"/>
                  <a:pt x="130" y="285"/>
                </a:cubicBezTo>
                <a:cubicBezTo>
                  <a:pt x="142" y="307"/>
                  <a:pt x="142" y="307"/>
                  <a:pt x="142" y="307"/>
                </a:cubicBezTo>
                <a:cubicBezTo>
                  <a:pt x="157" y="298"/>
                  <a:pt x="157" y="298"/>
                  <a:pt x="157" y="298"/>
                </a:cubicBezTo>
                <a:cubicBezTo>
                  <a:pt x="158" y="299"/>
                  <a:pt x="159" y="300"/>
                  <a:pt x="160" y="301"/>
                </a:cubicBezTo>
                <a:cubicBezTo>
                  <a:pt x="151" y="316"/>
                  <a:pt x="151" y="316"/>
                  <a:pt x="151" y="316"/>
                </a:cubicBezTo>
                <a:cubicBezTo>
                  <a:pt x="172" y="329"/>
                  <a:pt x="172" y="329"/>
                  <a:pt x="172" y="329"/>
                </a:cubicBezTo>
                <a:cubicBezTo>
                  <a:pt x="181" y="314"/>
                  <a:pt x="181" y="314"/>
                  <a:pt x="181" y="314"/>
                </a:cubicBezTo>
                <a:cubicBezTo>
                  <a:pt x="183" y="315"/>
                  <a:pt x="186" y="316"/>
                  <a:pt x="188" y="316"/>
                </a:cubicBezTo>
                <a:cubicBezTo>
                  <a:pt x="188" y="333"/>
                  <a:pt x="188" y="333"/>
                  <a:pt x="188" y="333"/>
                </a:cubicBezTo>
                <a:cubicBezTo>
                  <a:pt x="212" y="333"/>
                  <a:pt x="212" y="333"/>
                  <a:pt x="212" y="333"/>
                </a:cubicBezTo>
                <a:cubicBezTo>
                  <a:pt x="212" y="316"/>
                  <a:pt x="212" y="316"/>
                  <a:pt x="212" y="316"/>
                </a:cubicBezTo>
                <a:cubicBezTo>
                  <a:pt x="215" y="315"/>
                  <a:pt x="217" y="315"/>
                  <a:pt x="220" y="314"/>
                </a:cubicBezTo>
                <a:cubicBezTo>
                  <a:pt x="229" y="328"/>
                  <a:pt x="229" y="328"/>
                  <a:pt x="229" y="328"/>
                </a:cubicBezTo>
                <a:cubicBezTo>
                  <a:pt x="250" y="315"/>
                  <a:pt x="250" y="315"/>
                  <a:pt x="250" y="315"/>
                </a:cubicBezTo>
                <a:cubicBezTo>
                  <a:pt x="240" y="301"/>
                  <a:pt x="240" y="301"/>
                  <a:pt x="240" y="301"/>
                </a:cubicBezTo>
                <a:cubicBezTo>
                  <a:pt x="241" y="300"/>
                  <a:pt x="242" y="299"/>
                  <a:pt x="242" y="299"/>
                </a:cubicBezTo>
                <a:cubicBezTo>
                  <a:pt x="257" y="307"/>
                  <a:pt x="257" y="307"/>
                  <a:pt x="257" y="307"/>
                </a:cubicBezTo>
                <a:cubicBezTo>
                  <a:pt x="270" y="286"/>
                  <a:pt x="270" y="286"/>
                  <a:pt x="270" y="286"/>
                </a:cubicBezTo>
                <a:cubicBezTo>
                  <a:pt x="255" y="278"/>
                  <a:pt x="255" y="278"/>
                  <a:pt x="255" y="278"/>
                </a:cubicBezTo>
                <a:cubicBezTo>
                  <a:pt x="255" y="276"/>
                  <a:pt x="256" y="274"/>
                  <a:pt x="256" y="272"/>
                </a:cubicBezTo>
                <a:cubicBezTo>
                  <a:pt x="273" y="272"/>
                  <a:pt x="273" y="272"/>
                  <a:pt x="273" y="272"/>
                </a:cubicBezTo>
                <a:cubicBezTo>
                  <a:pt x="273" y="248"/>
                  <a:pt x="273" y="248"/>
                  <a:pt x="273" y="248"/>
                </a:cubicBezTo>
                <a:cubicBezTo>
                  <a:pt x="256" y="248"/>
                  <a:pt x="256" y="248"/>
                  <a:pt x="256" y="248"/>
                </a:cubicBezTo>
                <a:cubicBezTo>
                  <a:pt x="256" y="246"/>
                  <a:pt x="255" y="245"/>
                  <a:pt x="255" y="243"/>
                </a:cubicBezTo>
                <a:close/>
                <a:moveTo>
                  <a:pt x="167" y="260"/>
                </a:moveTo>
                <a:cubicBezTo>
                  <a:pt x="167" y="242"/>
                  <a:pt x="182" y="227"/>
                  <a:pt x="200" y="227"/>
                </a:cubicBezTo>
                <a:cubicBezTo>
                  <a:pt x="218" y="227"/>
                  <a:pt x="233" y="242"/>
                  <a:pt x="233" y="260"/>
                </a:cubicBezTo>
                <a:cubicBezTo>
                  <a:pt x="233" y="278"/>
                  <a:pt x="218" y="293"/>
                  <a:pt x="200" y="293"/>
                </a:cubicBezTo>
                <a:cubicBezTo>
                  <a:pt x="182" y="293"/>
                  <a:pt x="167" y="278"/>
                  <a:pt x="167" y="260"/>
                </a:cubicBezTo>
                <a:close/>
                <a:moveTo>
                  <a:pt x="355" y="228"/>
                </a:moveTo>
                <a:cubicBezTo>
                  <a:pt x="350" y="216"/>
                  <a:pt x="350" y="216"/>
                  <a:pt x="350" y="216"/>
                </a:cubicBezTo>
                <a:cubicBezTo>
                  <a:pt x="352" y="214"/>
                  <a:pt x="354" y="212"/>
                  <a:pt x="356" y="210"/>
                </a:cubicBezTo>
                <a:cubicBezTo>
                  <a:pt x="367" y="215"/>
                  <a:pt x="367" y="215"/>
                  <a:pt x="367" y="215"/>
                </a:cubicBezTo>
                <a:cubicBezTo>
                  <a:pt x="377" y="193"/>
                  <a:pt x="377" y="193"/>
                  <a:pt x="377" y="193"/>
                </a:cubicBezTo>
                <a:cubicBezTo>
                  <a:pt x="365" y="188"/>
                  <a:pt x="365" y="188"/>
                  <a:pt x="365" y="188"/>
                </a:cubicBezTo>
                <a:cubicBezTo>
                  <a:pt x="366" y="185"/>
                  <a:pt x="366" y="182"/>
                  <a:pt x="365" y="179"/>
                </a:cubicBezTo>
                <a:cubicBezTo>
                  <a:pt x="377" y="174"/>
                  <a:pt x="377" y="174"/>
                  <a:pt x="377" y="174"/>
                </a:cubicBezTo>
                <a:cubicBezTo>
                  <a:pt x="368" y="151"/>
                  <a:pt x="368" y="151"/>
                  <a:pt x="368" y="151"/>
                </a:cubicBezTo>
                <a:cubicBezTo>
                  <a:pt x="356" y="156"/>
                  <a:pt x="356" y="156"/>
                  <a:pt x="356" y="156"/>
                </a:cubicBezTo>
                <a:cubicBezTo>
                  <a:pt x="354" y="154"/>
                  <a:pt x="352" y="152"/>
                  <a:pt x="350" y="150"/>
                </a:cubicBezTo>
                <a:cubicBezTo>
                  <a:pt x="355" y="138"/>
                  <a:pt x="355" y="138"/>
                  <a:pt x="355" y="138"/>
                </a:cubicBezTo>
                <a:cubicBezTo>
                  <a:pt x="333" y="128"/>
                  <a:pt x="333" y="128"/>
                  <a:pt x="333" y="128"/>
                </a:cubicBezTo>
                <a:cubicBezTo>
                  <a:pt x="327" y="140"/>
                  <a:pt x="327" y="140"/>
                  <a:pt x="327" y="140"/>
                </a:cubicBezTo>
                <a:cubicBezTo>
                  <a:pt x="324" y="140"/>
                  <a:pt x="321" y="140"/>
                  <a:pt x="318" y="140"/>
                </a:cubicBezTo>
                <a:cubicBezTo>
                  <a:pt x="313" y="128"/>
                  <a:pt x="313" y="128"/>
                  <a:pt x="313" y="128"/>
                </a:cubicBezTo>
                <a:cubicBezTo>
                  <a:pt x="290" y="137"/>
                  <a:pt x="290" y="137"/>
                  <a:pt x="290" y="137"/>
                </a:cubicBezTo>
                <a:cubicBezTo>
                  <a:pt x="295" y="150"/>
                  <a:pt x="295" y="150"/>
                  <a:pt x="295" y="150"/>
                </a:cubicBezTo>
                <a:cubicBezTo>
                  <a:pt x="293" y="151"/>
                  <a:pt x="292" y="153"/>
                  <a:pt x="290" y="155"/>
                </a:cubicBezTo>
                <a:cubicBezTo>
                  <a:pt x="278" y="150"/>
                  <a:pt x="278" y="150"/>
                  <a:pt x="278" y="150"/>
                </a:cubicBezTo>
                <a:cubicBezTo>
                  <a:pt x="268" y="172"/>
                  <a:pt x="268" y="172"/>
                  <a:pt x="268" y="172"/>
                </a:cubicBezTo>
                <a:cubicBezTo>
                  <a:pt x="280" y="178"/>
                  <a:pt x="280" y="178"/>
                  <a:pt x="280" y="178"/>
                </a:cubicBezTo>
                <a:cubicBezTo>
                  <a:pt x="280" y="181"/>
                  <a:pt x="280" y="183"/>
                  <a:pt x="280" y="186"/>
                </a:cubicBezTo>
                <a:cubicBezTo>
                  <a:pt x="268" y="191"/>
                  <a:pt x="268" y="191"/>
                  <a:pt x="268" y="191"/>
                </a:cubicBezTo>
                <a:cubicBezTo>
                  <a:pt x="277" y="214"/>
                  <a:pt x="277" y="214"/>
                  <a:pt x="277" y="214"/>
                </a:cubicBezTo>
                <a:cubicBezTo>
                  <a:pt x="289" y="209"/>
                  <a:pt x="289" y="209"/>
                  <a:pt x="289" y="209"/>
                </a:cubicBezTo>
                <a:cubicBezTo>
                  <a:pt x="290" y="212"/>
                  <a:pt x="293" y="214"/>
                  <a:pt x="295" y="216"/>
                </a:cubicBezTo>
                <a:cubicBezTo>
                  <a:pt x="290" y="227"/>
                  <a:pt x="290" y="227"/>
                  <a:pt x="290" y="227"/>
                </a:cubicBezTo>
                <a:cubicBezTo>
                  <a:pt x="312" y="237"/>
                  <a:pt x="312" y="237"/>
                  <a:pt x="312" y="237"/>
                </a:cubicBezTo>
                <a:cubicBezTo>
                  <a:pt x="317" y="226"/>
                  <a:pt x="317" y="226"/>
                  <a:pt x="317" y="226"/>
                </a:cubicBezTo>
                <a:cubicBezTo>
                  <a:pt x="319" y="226"/>
                  <a:pt x="321" y="226"/>
                  <a:pt x="323" y="226"/>
                </a:cubicBezTo>
                <a:cubicBezTo>
                  <a:pt x="324" y="226"/>
                  <a:pt x="326" y="226"/>
                  <a:pt x="327" y="226"/>
                </a:cubicBezTo>
                <a:cubicBezTo>
                  <a:pt x="332" y="237"/>
                  <a:pt x="332" y="237"/>
                  <a:pt x="332" y="237"/>
                </a:cubicBezTo>
                <a:lnTo>
                  <a:pt x="355" y="228"/>
                </a:lnTo>
                <a:close/>
                <a:moveTo>
                  <a:pt x="315" y="200"/>
                </a:moveTo>
                <a:cubicBezTo>
                  <a:pt x="311" y="198"/>
                  <a:pt x="307" y="194"/>
                  <a:pt x="306" y="190"/>
                </a:cubicBezTo>
                <a:cubicBezTo>
                  <a:pt x="304" y="185"/>
                  <a:pt x="304" y="180"/>
                  <a:pt x="306" y="176"/>
                </a:cubicBezTo>
                <a:cubicBezTo>
                  <a:pt x="308" y="171"/>
                  <a:pt x="311" y="168"/>
                  <a:pt x="316" y="166"/>
                </a:cubicBezTo>
                <a:cubicBezTo>
                  <a:pt x="318" y="165"/>
                  <a:pt x="320" y="165"/>
                  <a:pt x="323" y="165"/>
                </a:cubicBezTo>
                <a:cubicBezTo>
                  <a:pt x="325" y="165"/>
                  <a:pt x="327" y="165"/>
                  <a:pt x="330" y="166"/>
                </a:cubicBezTo>
                <a:cubicBezTo>
                  <a:pt x="334" y="168"/>
                  <a:pt x="338" y="172"/>
                  <a:pt x="340" y="176"/>
                </a:cubicBezTo>
                <a:cubicBezTo>
                  <a:pt x="341" y="181"/>
                  <a:pt x="341" y="186"/>
                  <a:pt x="339" y="190"/>
                </a:cubicBezTo>
                <a:cubicBezTo>
                  <a:pt x="337" y="195"/>
                  <a:pt x="334" y="198"/>
                  <a:pt x="329" y="200"/>
                </a:cubicBezTo>
                <a:cubicBezTo>
                  <a:pt x="325" y="202"/>
                  <a:pt x="320" y="202"/>
                  <a:pt x="315" y="200"/>
                </a:cubicBez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QA" sz="1800" b="0" i="0" u="none" strike="noStrike" kern="1200" cap="none" spc="0" normalizeH="0" baseline="0" noProof="0">
              <a:ln>
                <a:noFill/>
              </a:ln>
              <a:solidFill>
                <a:srgbClr val="FFFFFF"/>
              </a:solidFill>
              <a:effectLst/>
              <a:uLnTx/>
              <a:uFillTx/>
              <a:latin typeface="Lusail" pitchFamily="50" charset="-78"/>
              <a:ea typeface="+mn-ea"/>
              <a:cs typeface="Lusail" pitchFamily="50" charset="-78"/>
              <a:sym typeface="Arial"/>
            </a:endParaRPr>
          </a:p>
        </p:txBody>
      </p:sp>
      <p:sp>
        <p:nvSpPr>
          <p:cNvPr id="25" name="Freeform 73">
            <a:extLst>
              <a:ext uri="{FF2B5EF4-FFF2-40B4-BE49-F238E27FC236}">
                <a16:creationId xmlns:a16="http://schemas.microsoft.com/office/drawing/2014/main" id="{6C73D553-8E2E-426B-A0AE-1347A3C76D95}"/>
              </a:ext>
            </a:extLst>
          </p:cNvPr>
          <p:cNvSpPr>
            <a:spLocks noChangeAspect="1" noEditPoints="1"/>
          </p:cNvSpPr>
          <p:nvPr/>
        </p:nvSpPr>
        <p:spPr bwMode="auto">
          <a:xfrm>
            <a:off x="4264071" y="4219906"/>
            <a:ext cx="778227" cy="778112"/>
          </a:xfrm>
          <a:custGeom>
            <a:avLst/>
            <a:gdLst>
              <a:gd name="T0" fmla="*/ 6709 w 6709"/>
              <a:gd name="T1" fmla="*/ 0 h 6708"/>
              <a:gd name="T2" fmla="*/ 2508 w 6709"/>
              <a:gd name="T3" fmla="*/ 5788 h 6708"/>
              <a:gd name="T4" fmla="*/ 2430 w 6709"/>
              <a:gd name="T5" fmla="*/ 5806 h 6708"/>
              <a:gd name="T6" fmla="*/ 2342 w 6709"/>
              <a:gd name="T7" fmla="*/ 5764 h 6708"/>
              <a:gd name="T8" fmla="*/ 1534 w 6709"/>
              <a:gd name="T9" fmla="*/ 4892 h 6708"/>
              <a:gd name="T10" fmla="*/ 1536 w 6709"/>
              <a:gd name="T11" fmla="*/ 4802 h 6708"/>
              <a:gd name="T12" fmla="*/ 1658 w 6709"/>
              <a:gd name="T13" fmla="*/ 4404 h 6708"/>
              <a:gd name="T14" fmla="*/ 1504 w 6709"/>
              <a:gd name="T15" fmla="*/ 4280 h 6708"/>
              <a:gd name="T16" fmla="*/ 1388 w 6709"/>
              <a:gd name="T17" fmla="*/ 4084 h 6708"/>
              <a:gd name="T18" fmla="*/ 1868 w 6709"/>
              <a:gd name="T19" fmla="*/ 2096 h 6708"/>
              <a:gd name="T20" fmla="*/ 2684 w 6709"/>
              <a:gd name="T21" fmla="*/ 1736 h 6708"/>
              <a:gd name="T22" fmla="*/ 2958 w 6709"/>
              <a:gd name="T23" fmla="*/ 1754 h 6708"/>
              <a:gd name="T24" fmla="*/ 1732 w 6709"/>
              <a:gd name="T25" fmla="*/ 3102 h 6708"/>
              <a:gd name="T26" fmla="*/ 1572 w 6709"/>
              <a:gd name="T27" fmla="*/ 3390 h 6708"/>
              <a:gd name="T28" fmla="*/ 1608 w 6709"/>
              <a:gd name="T29" fmla="*/ 3674 h 6708"/>
              <a:gd name="T30" fmla="*/ 1740 w 6709"/>
              <a:gd name="T31" fmla="*/ 3848 h 6708"/>
              <a:gd name="T32" fmla="*/ 1978 w 6709"/>
              <a:gd name="T33" fmla="*/ 3956 h 6708"/>
              <a:gd name="T34" fmla="*/ 2278 w 6709"/>
              <a:gd name="T35" fmla="*/ 3910 h 6708"/>
              <a:gd name="T36" fmla="*/ 2882 w 6709"/>
              <a:gd name="T37" fmla="*/ 3398 h 6708"/>
              <a:gd name="T38" fmla="*/ 3172 w 6709"/>
              <a:gd name="T39" fmla="*/ 3238 h 6708"/>
              <a:gd name="T40" fmla="*/ 3377 w 6709"/>
              <a:gd name="T41" fmla="*/ 3228 h 6708"/>
              <a:gd name="T42" fmla="*/ 5341 w 6709"/>
              <a:gd name="T43" fmla="*/ 4200 h 6708"/>
              <a:gd name="T44" fmla="*/ 5373 w 6709"/>
              <a:gd name="T45" fmla="*/ 4246 h 6708"/>
              <a:gd name="T46" fmla="*/ 3985 w 6709"/>
              <a:gd name="T47" fmla="*/ 5558 h 6708"/>
              <a:gd name="T48" fmla="*/ 3889 w 6709"/>
              <a:gd name="T49" fmla="*/ 5616 h 6708"/>
              <a:gd name="T50" fmla="*/ 5215 w 6709"/>
              <a:gd name="T51" fmla="*/ 3814 h 6708"/>
              <a:gd name="T52" fmla="*/ 3661 w 6709"/>
              <a:gd name="T53" fmla="*/ 3014 h 6708"/>
              <a:gd name="T54" fmla="*/ 3399 w 6709"/>
              <a:gd name="T55" fmla="*/ 2942 h 6708"/>
              <a:gd name="T56" fmla="*/ 3142 w 6709"/>
              <a:gd name="T57" fmla="*/ 2950 h 6708"/>
              <a:gd name="T58" fmla="*/ 2894 w 6709"/>
              <a:gd name="T59" fmla="*/ 3042 h 6708"/>
              <a:gd name="T60" fmla="*/ 2192 w 6709"/>
              <a:gd name="T61" fmla="*/ 3626 h 6708"/>
              <a:gd name="T62" fmla="*/ 2082 w 6709"/>
              <a:gd name="T63" fmla="*/ 3676 h 6708"/>
              <a:gd name="T64" fmla="*/ 1948 w 6709"/>
              <a:gd name="T65" fmla="*/ 3646 h 6708"/>
              <a:gd name="T66" fmla="*/ 1868 w 6709"/>
              <a:gd name="T67" fmla="*/ 3556 h 6708"/>
              <a:gd name="T68" fmla="*/ 1854 w 6709"/>
              <a:gd name="T69" fmla="*/ 3438 h 6708"/>
              <a:gd name="T70" fmla="*/ 1920 w 6709"/>
              <a:gd name="T71" fmla="*/ 3316 h 6708"/>
              <a:gd name="T72" fmla="*/ 3493 w 6709"/>
              <a:gd name="T73" fmla="*/ 1978 h 6708"/>
              <a:gd name="T74" fmla="*/ 3707 w 6709"/>
              <a:gd name="T75" fmla="*/ 1956 h 6708"/>
              <a:gd name="T76" fmla="*/ 6423 w 6709"/>
              <a:gd name="T77" fmla="*/ 2402 h 6708"/>
              <a:gd name="T78" fmla="*/ 3891 w 6709"/>
              <a:gd name="T79" fmla="*/ 1710 h 6708"/>
              <a:gd name="T80" fmla="*/ 3675 w 6709"/>
              <a:gd name="T81" fmla="*/ 1668 h 6708"/>
              <a:gd name="T82" fmla="*/ 3457 w 6709"/>
              <a:gd name="T83" fmla="*/ 1692 h 6708"/>
              <a:gd name="T84" fmla="*/ 2982 w 6709"/>
              <a:gd name="T85" fmla="*/ 1466 h 6708"/>
              <a:gd name="T86" fmla="*/ 2588 w 6709"/>
              <a:gd name="T87" fmla="*/ 1462 h 6708"/>
              <a:gd name="T88" fmla="*/ 286 w 6709"/>
              <a:gd name="T89" fmla="*/ 286 h 6708"/>
              <a:gd name="T90" fmla="*/ 1088 w 6709"/>
              <a:gd name="T91" fmla="*/ 4076 h 6708"/>
              <a:gd name="T92" fmla="*/ 1182 w 6709"/>
              <a:gd name="T93" fmla="*/ 4318 h 6708"/>
              <a:gd name="T94" fmla="*/ 1342 w 6709"/>
              <a:gd name="T95" fmla="*/ 4522 h 6708"/>
              <a:gd name="T96" fmla="*/ 1264 w 6709"/>
              <a:gd name="T97" fmla="*/ 4716 h 6708"/>
              <a:gd name="T98" fmla="*/ 1266 w 6709"/>
              <a:gd name="T99" fmla="*/ 4988 h 6708"/>
              <a:gd name="T100" fmla="*/ 2146 w 6709"/>
              <a:gd name="T101" fmla="*/ 5976 h 6708"/>
              <a:gd name="T102" fmla="*/ 2410 w 6709"/>
              <a:gd name="T103" fmla="*/ 6090 h 6708"/>
              <a:gd name="T104" fmla="*/ 2588 w 6709"/>
              <a:gd name="T105" fmla="*/ 6066 h 6708"/>
              <a:gd name="T106" fmla="*/ 3677 w 6709"/>
              <a:gd name="T107" fmla="*/ 5848 h 6708"/>
              <a:gd name="T108" fmla="*/ 3855 w 6709"/>
              <a:gd name="T109" fmla="*/ 5902 h 6708"/>
              <a:gd name="T110" fmla="*/ 4003 w 6709"/>
              <a:gd name="T111" fmla="*/ 5886 h 6708"/>
              <a:gd name="T112" fmla="*/ 4153 w 6709"/>
              <a:gd name="T113" fmla="*/ 5800 h 6708"/>
              <a:gd name="T114" fmla="*/ 5583 w 6709"/>
              <a:gd name="T115" fmla="*/ 4476 h 6708"/>
              <a:gd name="T116" fmla="*/ 5657 w 6709"/>
              <a:gd name="T117" fmla="*/ 4210 h 6708"/>
              <a:gd name="T118" fmla="*/ 5559 w 6709"/>
              <a:gd name="T119" fmla="*/ 4010 h 6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709" h="6708">
                <a:moveTo>
                  <a:pt x="6709" y="0"/>
                </a:moveTo>
                <a:lnTo>
                  <a:pt x="0" y="0"/>
                </a:lnTo>
                <a:lnTo>
                  <a:pt x="0" y="6708"/>
                </a:lnTo>
                <a:lnTo>
                  <a:pt x="6709" y="6708"/>
                </a:lnTo>
                <a:lnTo>
                  <a:pt x="6709" y="6708"/>
                </a:lnTo>
                <a:lnTo>
                  <a:pt x="6709" y="0"/>
                </a:lnTo>
                <a:lnTo>
                  <a:pt x="6709" y="0"/>
                </a:lnTo>
                <a:close/>
                <a:moveTo>
                  <a:pt x="1574" y="4746"/>
                </a:moveTo>
                <a:lnTo>
                  <a:pt x="1618" y="4708"/>
                </a:lnTo>
                <a:lnTo>
                  <a:pt x="2926" y="5432"/>
                </a:lnTo>
                <a:lnTo>
                  <a:pt x="2530" y="5772"/>
                </a:lnTo>
                <a:lnTo>
                  <a:pt x="2530" y="5772"/>
                </a:lnTo>
                <a:lnTo>
                  <a:pt x="2520" y="5780"/>
                </a:lnTo>
                <a:lnTo>
                  <a:pt x="2508" y="5788"/>
                </a:lnTo>
                <a:lnTo>
                  <a:pt x="2496" y="5794"/>
                </a:lnTo>
                <a:lnTo>
                  <a:pt x="2484" y="5798"/>
                </a:lnTo>
                <a:lnTo>
                  <a:pt x="2470" y="5802"/>
                </a:lnTo>
                <a:lnTo>
                  <a:pt x="2456" y="5804"/>
                </a:lnTo>
                <a:lnTo>
                  <a:pt x="2444" y="5806"/>
                </a:lnTo>
                <a:lnTo>
                  <a:pt x="2430" y="5806"/>
                </a:lnTo>
                <a:lnTo>
                  <a:pt x="2430" y="5806"/>
                </a:lnTo>
                <a:lnTo>
                  <a:pt x="2416" y="5804"/>
                </a:lnTo>
                <a:lnTo>
                  <a:pt x="2402" y="5800"/>
                </a:lnTo>
                <a:lnTo>
                  <a:pt x="2390" y="5796"/>
                </a:lnTo>
                <a:lnTo>
                  <a:pt x="2376" y="5790"/>
                </a:lnTo>
                <a:lnTo>
                  <a:pt x="2364" y="5784"/>
                </a:lnTo>
                <a:lnTo>
                  <a:pt x="2352" y="5774"/>
                </a:lnTo>
                <a:lnTo>
                  <a:pt x="2342" y="5764"/>
                </a:lnTo>
                <a:lnTo>
                  <a:pt x="2330" y="5752"/>
                </a:lnTo>
                <a:lnTo>
                  <a:pt x="1560" y="4940"/>
                </a:lnTo>
                <a:lnTo>
                  <a:pt x="1560" y="4940"/>
                </a:lnTo>
                <a:lnTo>
                  <a:pt x="1552" y="4930"/>
                </a:lnTo>
                <a:lnTo>
                  <a:pt x="1544" y="4918"/>
                </a:lnTo>
                <a:lnTo>
                  <a:pt x="1538" y="4906"/>
                </a:lnTo>
                <a:lnTo>
                  <a:pt x="1534" y="4892"/>
                </a:lnTo>
                <a:lnTo>
                  <a:pt x="1530" y="4880"/>
                </a:lnTo>
                <a:lnTo>
                  <a:pt x="1528" y="4866"/>
                </a:lnTo>
                <a:lnTo>
                  <a:pt x="1526" y="4854"/>
                </a:lnTo>
                <a:lnTo>
                  <a:pt x="1528" y="4840"/>
                </a:lnTo>
                <a:lnTo>
                  <a:pt x="1528" y="4828"/>
                </a:lnTo>
                <a:lnTo>
                  <a:pt x="1532" y="4814"/>
                </a:lnTo>
                <a:lnTo>
                  <a:pt x="1536" y="4802"/>
                </a:lnTo>
                <a:lnTo>
                  <a:pt x="1540" y="4790"/>
                </a:lnTo>
                <a:lnTo>
                  <a:pt x="1548" y="4778"/>
                </a:lnTo>
                <a:lnTo>
                  <a:pt x="1554" y="4766"/>
                </a:lnTo>
                <a:lnTo>
                  <a:pt x="1564" y="4756"/>
                </a:lnTo>
                <a:lnTo>
                  <a:pt x="1574" y="4746"/>
                </a:lnTo>
                <a:lnTo>
                  <a:pt x="1574" y="4746"/>
                </a:lnTo>
                <a:close/>
                <a:moveTo>
                  <a:pt x="1658" y="4404"/>
                </a:moveTo>
                <a:lnTo>
                  <a:pt x="1658" y="4404"/>
                </a:lnTo>
                <a:lnTo>
                  <a:pt x="1630" y="4386"/>
                </a:lnTo>
                <a:lnTo>
                  <a:pt x="1602" y="4368"/>
                </a:lnTo>
                <a:lnTo>
                  <a:pt x="1576" y="4348"/>
                </a:lnTo>
                <a:lnTo>
                  <a:pt x="1550" y="4326"/>
                </a:lnTo>
                <a:lnTo>
                  <a:pt x="1526" y="4304"/>
                </a:lnTo>
                <a:lnTo>
                  <a:pt x="1504" y="4280"/>
                </a:lnTo>
                <a:lnTo>
                  <a:pt x="1484" y="4254"/>
                </a:lnTo>
                <a:lnTo>
                  <a:pt x="1464" y="4228"/>
                </a:lnTo>
                <a:lnTo>
                  <a:pt x="1446" y="4202"/>
                </a:lnTo>
                <a:lnTo>
                  <a:pt x="1428" y="4174"/>
                </a:lnTo>
                <a:lnTo>
                  <a:pt x="1414" y="4144"/>
                </a:lnTo>
                <a:lnTo>
                  <a:pt x="1400" y="4114"/>
                </a:lnTo>
                <a:lnTo>
                  <a:pt x="1388" y="4084"/>
                </a:lnTo>
                <a:lnTo>
                  <a:pt x="1378" y="4052"/>
                </a:lnTo>
                <a:lnTo>
                  <a:pt x="1368" y="4020"/>
                </a:lnTo>
                <a:lnTo>
                  <a:pt x="1362" y="3988"/>
                </a:lnTo>
                <a:lnTo>
                  <a:pt x="1238" y="3310"/>
                </a:lnTo>
                <a:lnTo>
                  <a:pt x="286" y="2752"/>
                </a:lnTo>
                <a:lnTo>
                  <a:pt x="286" y="1148"/>
                </a:lnTo>
                <a:lnTo>
                  <a:pt x="1868" y="2096"/>
                </a:lnTo>
                <a:lnTo>
                  <a:pt x="2494" y="1794"/>
                </a:lnTo>
                <a:lnTo>
                  <a:pt x="2494" y="1794"/>
                </a:lnTo>
                <a:lnTo>
                  <a:pt x="2532" y="1776"/>
                </a:lnTo>
                <a:lnTo>
                  <a:pt x="2570" y="1762"/>
                </a:lnTo>
                <a:lnTo>
                  <a:pt x="2608" y="1752"/>
                </a:lnTo>
                <a:lnTo>
                  <a:pt x="2646" y="1742"/>
                </a:lnTo>
                <a:lnTo>
                  <a:pt x="2684" y="1736"/>
                </a:lnTo>
                <a:lnTo>
                  <a:pt x="2724" y="1730"/>
                </a:lnTo>
                <a:lnTo>
                  <a:pt x="2764" y="1728"/>
                </a:lnTo>
                <a:lnTo>
                  <a:pt x="2802" y="1730"/>
                </a:lnTo>
                <a:lnTo>
                  <a:pt x="2842" y="1732"/>
                </a:lnTo>
                <a:lnTo>
                  <a:pt x="2880" y="1738"/>
                </a:lnTo>
                <a:lnTo>
                  <a:pt x="2918" y="1744"/>
                </a:lnTo>
                <a:lnTo>
                  <a:pt x="2958" y="1754"/>
                </a:lnTo>
                <a:lnTo>
                  <a:pt x="2994" y="1766"/>
                </a:lnTo>
                <a:lnTo>
                  <a:pt x="3032" y="1782"/>
                </a:lnTo>
                <a:lnTo>
                  <a:pt x="3068" y="1798"/>
                </a:lnTo>
                <a:lnTo>
                  <a:pt x="3104" y="1818"/>
                </a:lnTo>
                <a:lnTo>
                  <a:pt x="3162" y="1850"/>
                </a:lnTo>
                <a:lnTo>
                  <a:pt x="1732" y="3102"/>
                </a:lnTo>
                <a:lnTo>
                  <a:pt x="1732" y="3102"/>
                </a:lnTo>
                <a:lnTo>
                  <a:pt x="1698" y="3134"/>
                </a:lnTo>
                <a:lnTo>
                  <a:pt x="1666" y="3172"/>
                </a:lnTo>
                <a:lnTo>
                  <a:pt x="1638" y="3212"/>
                </a:lnTo>
                <a:lnTo>
                  <a:pt x="1616" y="3254"/>
                </a:lnTo>
                <a:lnTo>
                  <a:pt x="1596" y="3296"/>
                </a:lnTo>
                <a:lnTo>
                  <a:pt x="1582" y="3342"/>
                </a:lnTo>
                <a:lnTo>
                  <a:pt x="1572" y="3390"/>
                </a:lnTo>
                <a:lnTo>
                  <a:pt x="1566" y="3438"/>
                </a:lnTo>
                <a:lnTo>
                  <a:pt x="1566" y="3438"/>
                </a:lnTo>
                <a:lnTo>
                  <a:pt x="1564" y="3488"/>
                </a:lnTo>
                <a:lnTo>
                  <a:pt x="1568" y="3536"/>
                </a:lnTo>
                <a:lnTo>
                  <a:pt x="1578" y="3582"/>
                </a:lnTo>
                <a:lnTo>
                  <a:pt x="1590" y="3628"/>
                </a:lnTo>
                <a:lnTo>
                  <a:pt x="1608" y="3674"/>
                </a:lnTo>
                <a:lnTo>
                  <a:pt x="1630" y="3716"/>
                </a:lnTo>
                <a:lnTo>
                  <a:pt x="1656" y="3756"/>
                </a:lnTo>
                <a:lnTo>
                  <a:pt x="1686" y="3794"/>
                </a:lnTo>
                <a:lnTo>
                  <a:pt x="1686" y="3794"/>
                </a:lnTo>
                <a:lnTo>
                  <a:pt x="1704" y="3814"/>
                </a:lnTo>
                <a:lnTo>
                  <a:pt x="1722" y="3832"/>
                </a:lnTo>
                <a:lnTo>
                  <a:pt x="1740" y="3848"/>
                </a:lnTo>
                <a:lnTo>
                  <a:pt x="1760" y="3862"/>
                </a:lnTo>
                <a:lnTo>
                  <a:pt x="1778" y="3878"/>
                </a:lnTo>
                <a:lnTo>
                  <a:pt x="1800" y="3890"/>
                </a:lnTo>
                <a:lnTo>
                  <a:pt x="1842" y="3914"/>
                </a:lnTo>
                <a:lnTo>
                  <a:pt x="1886" y="3932"/>
                </a:lnTo>
                <a:lnTo>
                  <a:pt x="1930" y="3946"/>
                </a:lnTo>
                <a:lnTo>
                  <a:pt x="1978" y="3956"/>
                </a:lnTo>
                <a:lnTo>
                  <a:pt x="2024" y="3962"/>
                </a:lnTo>
                <a:lnTo>
                  <a:pt x="2072" y="3962"/>
                </a:lnTo>
                <a:lnTo>
                  <a:pt x="2118" y="3958"/>
                </a:lnTo>
                <a:lnTo>
                  <a:pt x="2166" y="3950"/>
                </a:lnTo>
                <a:lnTo>
                  <a:pt x="2212" y="3938"/>
                </a:lnTo>
                <a:lnTo>
                  <a:pt x="2256" y="3920"/>
                </a:lnTo>
                <a:lnTo>
                  <a:pt x="2278" y="3910"/>
                </a:lnTo>
                <a:lnTo>
                  <a:pt x="2300" y="3898"/>
                </a:lnTo>
                <a:lnTo>
                  <a:pt x="2320" y="3886"/>
                </a:lnTo>
                <a:lnTo>
                  <a:pt x="2342" y="3872"/>
                </a:lnTo>
                <a:lnTo>
                  <a:pt x="2362" y="3856"/>
                </a:lnTo>
                <a:lnTo>
                  <a:pt x="2382" y="3840"/>
                </a:lnTo>
                <a:lnTo>
                  <a:pt x="2882" y="3398"/>
                </a:lnTo>
                <a:lnTo>
                  <a:pt x="2882" y="3398"/>
                </a:lnTo>
                <a:lnTo>
                  <a:pt x="2928" y="3360"/>
                </a:lnTo>
                <a:lnTo>
                  <a:pt x="2976" y="3326"/>
                </a:lnTo>
                <a:lnTo>
                  <a:pt x="3024" y="3296"/>
                </a:lnTo>
                <a:lnTo>
                  <a:pt x="3074" y="3272"/>
                </a:lnTo>
                <a:lnTo>
                  <a:pt x="3122" y="3252"/>
                </a:lnTo>
                <a:lnTo>
                  <a:pt x="3148" y="3244"/>
                </a:lnTo>
                <a:lnTo>
                  <a:pt x="3172" y="3238"/>
                </a:lnTo>
                <a:lnTo>
                  <a:pt x="3198" y="3232"/>
                </a:lnTo>
                <a:lnTo>
                  <a:pt x="3222" y="3228"/>
                </a:lnTo>
                <a:lnTo>
                  <a:pt x="3248" y="3226"/>
                </a:lnTo>
                <a:lnTo>
                  <a:pt x="3274" y="3224"/>
                </a:lnTo>
                <a:lnTo>
                  <a:pt x="3298" y="3222"/>
                </a:lnTo>
                <a:lnTo>
                  <a:pt x="3324" y="3224"/>
                </a:lnTo>
                <a:lnTo>
                  <a:pt x="3377" y="3228"/>
                </a:lnTo>
                <a:lnTo>
                  <a:pt x="3429" y="3238"/>
                </a:lnTo>
                <a:lnTo>
                  <a:pt x="3483" y="3254"/>
                </a:lnTo>
                <a:lnTo>
                  <a:pt x="3537" y="3272"/>
                </a:lnTo>
                <a:lnTo>
                  <a:pt x="3591" y="3298"/>
                </a:lnTo>
                <a:lnTo>
                  <a:pt x="3645" y="3326"/>
                </a:lnTo>
                <a:lnTo>
                  <a:pt x="3701" y="3360"/>
                </a:lnTo>
                <a:lnTo>
                  <a:pt x="5341" y="4200"/>
                </a:lnTo>
                <a:lnTo>
                  <a:pt x="5341" y="4200"/>
                </a:lnTo>
                <a:lnTo>
                  <a:pt x="5349" y="4204"/>
                </a:lnTo>
                <a:lnTo>
                  <a:pt x="5357" y="4210"/>
                </a:lnTo>
                <a:lnTo>
                  <a:pt x="5365" y="4224"/>
                </a:lnTo>
                <a:lnTo>
                  <a:pt x="5371" y="4236"/>
                </a:lnTo>
                <a:lnTo>
                  <a:pt x="5373" y="4246"/>
                </a:lnTo>
                <a:lnTo>
                  <a:pt x="5373" y="4246"/>
                </a:lnTo>
                <a:lnTo>
                  <a:pt x="5373" y="4258"/>
                </a:lnTo>
                <a:lnTo>
                  <a:pt x="5373" y="4270"/>
                </a:lnTo>
                <a:lnTo>
                  <a:pt x="5367" y="4284"/>
                </a:lnTo>
                <a:lnTo>
                  <a:pt x="5363" y="4292"/>
                </a:lnTo>
                <a:lnTo>
                  <a:pt x="5359" y="4298"/>
                </a:lnTo>
                <a:lnTo>
                  <a:pt x="3997" y="5540"/>
                </a:lnTo>
                <a:lnTo>
                  <a:pt x="3985" y="5558"/>
                </a:lnTo>
                <a:lnTo>
                  <a:pt x="3985" y="5558"/>
                </a:lnTo>
                <a:lnTo>
                  <a:pt x="3979" y="5568"/>
                </a:lnTo>
                <a:lnTo>
                  <a:pt x="3971" y="5578"/>
                </a:lnTo>
                <a:lnTo>
                  <a:pt x="3953" y="5594"/>
                </a:lnTo>
                <a:lnTo>
                  <a:pt x="3933" y="5606"/>
                </a:lnTo>
                <a:lnTo>
                  <a:pt x="3911" y="5614"/>
                </a:lnTo>
                <a:lnTo>
                  <a:pt x="3889" y="5616"/>
                </a:lnTo>
                <a:lnTo>
                  <a:pt x="3865" y="5616"/>
                </a:lnTo>
                <a:lnTo>
                  <a:pt x="3841" y="5610"/>
                </a:lnTo>
                <a:lnTo>
                  <a:pt x="3831" y="5604"/>
                </a:lnTo>
                <a:lnTo>
                  <a:pt x="3819" y="5598"/>
                </a:lnTo>
                <a:lnTo>
                  <a:pt x="1658" y="4404"/>
                </a:lnTo>
                <a:close/>
                <a:moveTo>
                  <a:pt x="5231" y="3404"/>
                </a:moveTo>
                <a:lnTo>
                  <a:pt x="5215" y="3814"/>
                </a:lnTo>
                <a:lnTo>
                  <a:pt x="3851" y="3116"/>
                </a:lnTo>
                <a:lnTo>
                  <a:pt x="3851" y="3116"/>
                </a:lnTo>
                <a:lnTo>
                  <a:pt x="3813" y="3092"/>
                </a:lnTo>
                <a:lnTo>
                  <a:pt x="3775" y="3070"/>
                </a:lnTo>
                <a:lnTo>
                  <a:pt x="3737" y="3050"/>
                </a:lnTo>
                <a:lnTo>
                  <a:pt x="3699" y="3032"/>
                </a:lnTo>
                <a:lnTo>
                  <a:pt x="3661" y="3014"/>
                </a:lnTo>
                <a:lnTo>
                  <a:pt x="3623" y="2998"/>
                </a:lnTo>
                <a:lnTo>
                  <a:pt x="3585" y="2986"/>
                </a:lnTo>
                <a:lnTo>
                  <a:pt x="3547" y="2974"/>
                </a:lnTo>
                <a:lnTo>
                  <a:pt x="3511" y="2962"/>
                </a:lnTo>
                <a:lnTo>
                  <a:pt x="3473" y="2954"/>
                </a:lnTo>
                <a:lnTo>
                  <a:pt x="3435" y="2946"/>
                </a:lnTo>
                <a:lnTo>
                  <a:pt x="3399" y="2942"/>
                </a:lnTo>
                <a:lnTo>
                  <a:pt x="3361" y="2938"/>
                </a:lnTo>
                <a:lnTo>
                  <a:pt x="3324" y="2936"/>
                </a:lnTo>
                <a:lnTo>
                  <a:pt x="3286" y="2936"/>
                </a:lnTo>
                <a:lnTo>
                  <a:pt x="3250" y="2936"/>
                </a:lnTo>
                <a:lnTo>
                  <a:pt x="3214" y="2940"/>
                </a:lnTo>
                <a:lnTo>
                  <a:pt x="3178" y="2944"/>
                </a:lnTo>
                <a:lnTo>
                  <a:pt x="3142" y="2950"/>
                </a:lnTo>
                <a:lnTo>
                  <a:pt x="3106" y="2958"/>
                </a:lnTo>
                <a:lnTo>
                  <a:pt x="3070" y="2968"/>
                </a:lnTo>
                <a:lnTo>
                  <a:pt x="3034" y="2980"/>
                </a:lnTo>
                <a:lnTo>
                  <a:pt x="2998" y="2992"/>
                </a:lnTo>
                <a:lnTo>
                  <a:pt x="2964" y="3006"/>
                </a:lnTo>
                <a:lnTo>
                  <a:pt x="2930" y="3024"/>
                </a:lnTo>
                <a:lnTo>
                  <a:pt x="2894" y="3042"/>
                </a:lnTo>
                <a:lnTo>
                  <a:pt x="2860" y="3060"/>
                </a:lnTo>
                <a:lnTo>
                  <a:pt x="2826" y="3082"/>
                </a:lnTo>
                <a:lnTo>
                  <a:pt x="2792" y="3106"/>
                </a:lnTo>
                <a:lnTo>
                  <a:pt x="2758" y="3130"/>
                </a:lnTo>
                <a:lnTo>
                  <a:pt x="2726" y="3156"/>
                </a:lnTo>
                <a:lnTo>
                  <a:pt x="2692" y="3184"/>
                </a:lnTo>
                <a:lnTo>
                  <a:pt x="2192" y="3626"/>
                </a:lnTo>
                <a:lnTo>
                  <a:pt x="2192" y="3626"/>
                </a:lnTo>
                <a:lnTo>
                  <a:pt x="2176" y="3638"/>
                </a:lnTo>
                <a:lnTo>
                  <a:pt x="2158" y="3650"/>
                </a:lnTo>
                <a:lnTo>
                  <a:pt x="2140" y="3660"/>
                </a:lnTo>
                <a:lnTo>
                  <a:pt x="2122" y="3666"/>
                </a:lnTo>
                <a:lnTo>
                  <a:pt x="2102" y="3672"/>
                </a:lnTo>
                <a:lnTo>
                  <a:pt x="2082" y="3676"/>
                </a:lnTo>
                <a:lnTo>
                  <a:pt x="2062" y="3676"/>
                </a:lnTo>
                <a:lnTo>
                  <a:pt x="2042" y="3676"/>
                </a:lnTo>
                <a:lnTo>
                  <a:pt x="2024" y="3674"/>
                </a:lnTo>
                <a:lnTo>
                  <a:pt x="2004" y="3670"/>
                </a:lnTo>
                <a:lnTo>
                  <a:pt x="1984" y="3664"/>
                </a:lnTo>
                <a:lnTo>
                  <a:pt x="1966" y="3656"/>
                </a:lnTo>
                <a:lnTo>
                  <a:pt x="1948" y="3646"/>
                </a:lnTo>
                <a:lnTo>
                  <a:pt x="1932" y="3634"/>
                </a:lnTo>
                <a:lnTo>
                  <a:pt x="1916" y="3622"/>
                </a:lnTo>
                <a:lnTo>
                  <a:pt x="1902" y="3606"/>
                </a:lnTo>
                <a:lnTo>
                  <a:pt x="1902" y="3606"/>
                </a:lnTo>
                <a:lnTo>
                  <a:pt x="1888" y="3590"/>
                </a:lnTo>
                <a:lnTo>
                  <a:pt x="1878" y="3574"/>
                </a:lnTo>
                <a:lnTo>
                  <a:pt x="1868" y="3556"/>
                </a:lnTo>
                <a:lnTo>
                  <a:pt x="1862" y="3538"/>
                </a:lnTo>
                <a:lnTo>
                  <a:pt x="1856" y="3518"/>
                </a:lnTo>
                <a:lnTo>
                  <a:pt x="1852" y="3498"/>
                </a:lnTo>
                <a:lnTo>
                  <a:pt x="1850" y="3478"/>
                </a:lnTo>
                <a:lnTo>
                  <a:pt x="1852" y="3458"/>
                </a:lnTo>
                <a:lnTo>
                  <a:pt x="1852" y="3458"/>
                </a:lnTo>
                <a:lnTo>
                  <a:pt x="1854" y="3438"/>
                </a:lnTo>
                <a:lnTo>
                  <a:pt x="1858" y="3418"/>
                </a:lnTo>
                <a:lnTo>
                  <a:pt x="1864" y="3398"/>
                </a:lnTo>
                <a:lnTo>
                  <a:pt x="1872" y="3380"/>
                </a:lnTo>
                <a:lnTo>
                  <a:pt x="1882" y="3362"/>
                </a:lnTo>
                <a:lnTo>
                  <a:pt x="1894" y="3346"/>
                </a:lnTo>
                <a:lnTo>
                  <a:pt x="1906" y="3330"/>
                </a:lnTo>
                <a:lnTo>
                  <a:pt x="1920" y="3316"/>
                </a:lnTo>
                <a:lnTo>
                  <a:pt x="3359" y="2060"/>
                </a:lnTo>
                <a:lnTo>
                  <a:pt x="3359" y="2060"/>
                </a:lnTo>
                <a:lnTo>
                  <a:pt x="3383" y="2038"/>
                </a:lnTo>
                <a:lnTo>
                  <a:pt x="3409" y="2020"/>
                </a:lnTo>
                <a:lnTo>
                  <a:pt x="3437" y="2004"/>
                </a:lnTo>
                <a:lnTo>
                  <a:pt x="3465" y="1990"/>
                </a:lnTo>
                <a:lnTo>
                  <a:pt x="3493" y="1978"/>
                </a:lnTo>
                <a:lnTo>
                  <a:pt x="3523" y="1970"/>
                </a:lnTo>
                <a:lnTo>
                  <a:pt x="3553" y="1962"/>
                </a:lnTo>
                <a:lnTo>
                  <a:pt x="3583" y="1956"/>
                </a:lnTo>
                <a:lnTo>
                  <a:pt x="3615" y="1954"/>
                </a:lnTo>
                <a:lnTo>
                  <a:pt x="3645" y="1952"/>
                </a:lnTo>
                <a:lnTo>
                  <a:pt x="3677" y="1954"/>
                </a:lnTo>
                <a:lnTo>
                  <a:pt x="3707" y="1956"/>
                </a:lnTo>
                <a:lnTo>
                  <a:pt x="3739" y="1962"/>
                </a:lnTo>
                <a:lnTo>
                  <a:pt x="3769" y="1970"/>
                </a:lnTo>
                <a:lnTo>
                  <a:pt x="3799" y="1982"/>
                </a:lnTo>
                <a:lnTo>
                  <a:pt x="3829" y="1994"/>
                </a:lnTo>
                <a:lnTo>
                  <a:pt x="4333" y="2234"/>
                </a:lnTo>
                <a:lnTo>
                  <a:pt x="6423" y="464"/>
                </a:lnTo>
                <a:lnTo>
                  <a:pt x="6423" y="2402"/>
                </a:lnTo>
                <a:lnTo>
                  <a:pt x="5231" y="3404"/>
                </a:lnTo>
                <a:close/>
                <a:moveTo>
                  <a:pt x="6191" y="286"/>
                </a:moveTo>
                <a:lnTo>
                  <a:pt x="4289" y="1896"/>
                </a:lnTo>
                <a:lnTo>
                  <a:pt x="3951" y="1736"/>
                </a:lnTo>
                <a:lnTo>
                  <a:pt x="3951" y="1736"/>
                </a:lnTo>
                <a:lnTo>
                  <a:pt x="3921" y="1722"/>
                </a:lnTo>
                <a:lnTo>
                  <a:pt x="3891" y="1710"/>
                </a:lnTo>
                <a:lnTo>
                  <a:pt x="3861" y="1700"/>
                </a:lnTo>
                <a:lnTo>
                  <a:pt x="3831" y="1690"/>
                </a:lnTo>
                <a:lnTo>
                  <a:pt x="3799" y="1684"/>
                </a:lnTo>
                <a:lnTo>
                  <a:pt x="3769" y="1678"/>
                </a:lnTo>
                <a:lnTo>
                  <a:pt x="3737" y="1672"/>
                </a:lnTo>
                <a:lnTo>
                  <a:pt x="3705" y="1670"/>
                </a:lnTo>
                <a:lnTo>
                  <a:pt x="3675" y="1668"/>
                </a:lnTo>
                <a:lnTo>
                  <a:pt x="3643" y="1666"/>
                </a:lnTo>
                <a:lnTo>
                  <a:pt x="3611" y="1668"/>
                </a:lnTo>
                <a:lnTo>
                  <a:pt x="3579" y="1670"/>
                </a:lnTo>
                <a:lnTo>
                  <a:pt x="3549" y="1674"/>
                </a:lnTo>
                <a:lnTo>
                  <a:pt x="3517" y="1678"/>
                </a:lnTo>
                <a:lnTo>
                  <a:pt x="3487" y="1684"/>
                </a:lnTo>
                <a:lnTo>
                  <a:pt x="3457" y="1692"/>
                </a:lnTo>
                <a:lnTo>
                  <a:pt x="3248" y="1570"/>
                </a:lnTo>
                <a:lnTo>
                  <a:pt x="3248" y="1570"/>
                </a:lnTo>
                <a:lnTo>
                  <a:pt x="3196" y="1542"/>
                </a:lnTo>
                <a:lnTo>
                  <a:pt x="3144" y="1518"/>
                </a:lnTo>
                <a:lnTo>
                  <a:pt x="3092" y="1498"/>
                </a:lnTo>
                <a:lnTo>
                  <a:pt x="3036" y="1480"/>
                </a:lnTo>
                <a:lnTo>
                  <a:pt x="2982" y="1466"/>
                </a:lnTo>
                <a:lnTo>
                  <a:pt x="2926" y="1454"/>
                </a:lnTo>
                <a:lnTo>
                  <a:pt x="2870" y="1448"/>
                </a:lnTo>
                <a:lnTo>
                  <a:pt x="2814" y="1444"/>
                </a:lnTo>
                <a:lnTo>
                  <a:pt x="2758" y="1442"/>
                </a:lnTo>
                <a:lnTo>
                  <a:pt x="2700" y="1446"/>
                </a:lnTo>
                <a:lnTo>
                  <a:pt x="2644" y="1452"/>
                </a:lnTo>
                <a:lnTo>
                  <a:pt x="2588" y="1462"/>
                </a:lnTo>
                <a:lnTo>
                  <a:pt x="2532" y="1476"/>
                </a:lnTo>
                <a:lnTo>
                  <a:pt x="2478" y="1492"/>
                </a:lnTo>
                <a:lnTo>
                  <a:pt x="2424" y="1512"/>
                </a:lnTo>
                <a:lnTo>
                  <a:pt x="2370" y="1536"/>
                </a:lnTo>
                <a:lnTo>
                  <a:pt x="1884" y="1770"/>
                </a:lnTo>
                <a:lnTo>
                  <a:pt x="286" y="814"/>
                </a:lnTo>
                <a:lnTo>
                  <a:pt x="286" y="286"/>
                </a:lnTo>
                <a:lnTo>
                  <a:pt x="6191" y="286"/>
                </a:lnTo>
                <a:close/>
                <a:moveTo>
                  <a:pt x="286" y="6422"/>
                </a:moveTo>
                <a:lnTo>
                  <a:pt x="286" y="3084"/>
                </a:lnTo>
                <a:lnTo>
                  <a:pt x="980" y="3492"/>
                </a:lnTo>
                <a:lnTo>
                  <a:pt x="1080" y="4038"/>
                </a:lnTo>
                <a:lnTo>
                  <a:pt x="1080" y="4038"/>
                </a:lnTo>
                <a:lnTo>
                  <a:pt x="1088" y="4076"/>
                </a:lnTo>
                <a:lnTo>
                  <a:pt x="1096" y="4112"/>
                </a:lnTo>
                <a:lnTo>
                  <a:pt x="1108" y="4148"/>
                </a:lnTo>
                <a:lnTo>
                  <a:pt x="1120" y="4184"/>
                </a:lnTo>
                <a:lnTo>
                  <a:pt x="1134" y="4218"/>
                </a:lnTo>
                <a:lnTo>
                  <a:pt x="1148" y="4252"/>
                </a:lnTo>
                <a:lnTo>
                  <a:pt x="1164" y="4286"/>
                </a:lnTo>
                <a:lnTo>
                  <a:pt x="1182" y="4318"/>
                </a:lnTo>
                <a:lnTo>
                  <a:pt x="1202" y="4350"/>
                </a:lnTo>
                <a:lnTo>
                  <a:pt x="1222" y="4382"/>
                </a:lnTo>
                <a:lnTo>
                  <a:pt x="1244" y="4412"/>
                </a:lnTo>
                <a:lnTo>
                  <a:pt x="1266" y="4440"/>
                </a:lnTo>
                <a:lnTo>
                  <a:pt x="1290" y="4468"/>
                </a:lnTo>
                <a:lnTo>
                  <a:pt x="1316" y="4496"/>
                </a:lnTo>
                <a:lnTo>
                  <a:pt x="1342" y="4522"/>
                </a:lnTo>
                <a:lnTo>
                  <a:pt x="1370" y="4548"/>
                </a:lnTo>
                <a:lnTo>
                  <a:pt x="1370" y="4548"/>
                </a:lnTo>
                <a:lnTo>
                  <a:pt x="1342" y="4578"/>
                </a:lnTo>
                <a:lnTo>
                  <a:pt x="1318" y="4610"/>
                </a:lnTo>
                <a:lnTo>
                  <a:pt x="1296" y="4644"/>
                </a:lnTo>
                <a:lnTo>
                  <a:pt x="1278" y="4680"/>
                </a:lnTo>
                <a:lnTo>
                  <a:pt x="1264" y="4716"/>
                </a:lnTo>
                <a:lnTo>
                  <a:pt x="1254" y="4754"/>
                </a:lnTo>
                <a:lnTo>
                  <a:pt x="1246" y="4794"/>
                </a:lnTo>
                <a:lnTo>
                  <a:pt x="1242" y="4832"/>
                </a:lnTo>
                <a:lnTo>
                  <a:pt x="1244" y="4872"/>
                </a:lnTo>
                <a:lnTo>
                  <a:pt x="1246" y="4912"/>
                </a:lnTo>
                <a:lnTo>
                  <a:pt x="1254" y="4950"/>
                </a:lnTo>
                <a:lnTo>
                  <a:pt x="1266" y="4988"/>
                </a:lnTo>
                <a:lnTo>
                  <a:pt x="1280" y="5026"/>
                </a:lnTo>
                <a:lnTo>
                  <a:pt x="1300" y="5062"/>
                </a:lnTo>
                <a:lnTo>
                  <a:pt x="1322" y="5098"/>
                </a:lnTo>
                <a:lnTo>
                  <a:pt x="1348" y="5132"/>
                </a:lnTo>
                <a:lnTo>
                  <a:pt x="2118" y="5944"/>
                </a:lnTo>
                <a:lnTo>
                  <a:pt x="2118" y="5944"/>
                </a:lnTo>
                <a:lnTo>
                  <a:pt x="2146" y="5976"/>
                </a:lnTo>
                <a:lnTo>
                  <a:pt x="2178" y="6002"/>
                </a:lnTo>
                <a:lnTo>
                  <a:pt x="2212" y="6026"/>
                </a:lnTo>
                <a:lnTo>
                  <a:pt x="2248" y="6046"/>
                </a:lnTo>
                <a:lnTo>
                  <a:pt x="2286" y="6064"/>
                </a:lnTo>
                <a:lnTo>
                  <a:pt x="2326" y="6076"/>
                </a:lnTo>
                <a:lnTo>
                  <a:pt x="2368" y="6086"/>
                </a:lnTo>
                <a:lnTo>
                  <a:pt x="2410" y="6090"/>
                </a:lnTo>
                <a:lnTo>
                  <a:pt x="2410" y="6090"/>
                </a:lnTo>
                <a:lnTo>
                  <a:pt x="2440" y="6092"/>
                </a:lnTo>
                <a:lnTo>
                  <a:pt x="2440" y="6092"/>
                </a:lnTo>
                <a:lnTo>
                  <a:pt x="2478" y="6090"/>
                </a:lnTo>
                <a:lnTo>
                  <a:pt x="2516" y="6086"/>
                </a:lnTo>
                <a:lnTo>
                  <a:pt x="2552" y="6076"/>
                </a:lnTo>
                <a:lnTo>
                  <a:pt x="2588" y="6066"/>
                </a:lnTo>
                <a:lnTo>
                  <a:pt x="2622" y="6050"/>
                </a:lnTo>
                <a:lnTo>
                  <a:pt x="2656" y="6032"/>
                </a:lnTo>
                <a:lnTo>
                  <a:pt x="2688" y="6012"/>
                </a:lnTo>
                <a:lnTo>
                  <a:pt x="2718" y="5988"/>
                </a:lnTo>
                <a:lnTo>
                  <a:pt x="3194" y="5580"/>
                </a:lnTo>
                <a:lnTo>
                  <a:pt x="3677" y="5848"/>
                </a:lnTo>
                <a:lnTo>
                  <a:pt x="3677" y="5848"/>
                </a:lnTo>
                <a:lnTo>
                  <a:pt x="3701" y="5860"/>
                </a:lnTo>
                <a:lnTo>
                  <a:pt x="3727" y="5872"/>
                </a:lnTo>
                <a:lnTo>
                  <a:pt x="3751" y="5882"/>
                </a:lnTo>
                <a:lnTo>
                  <a:pt x="3777" y="5890"/>
                </a:lnTo>
                <a:lnTo>
                  <a:pt x="3803" y="5896"/>
                </a:lnTo>
                <a:lnTo>
                  <a:pt x="3829" y="5900"/>
                </a:lnTo>
                <a:lnTo>
                  <a:pt x="3855" y="5902"/>
                </a:lnTo>
                <a:lnTo>
                  <a:pt x="3881" y="5904"/>
                </a:lnTo>
                <a:lnTo>
                  <a:pt x="3881" y="5904"/>
                </a:lnTo>
                <a:lnTo>
                  <a:pt x="3907" y="5902"/>
                </a:lnTo>
                <a:lnTo>
                  <a:pt x="3931" y="5900"/>
                </a:lnTo>
                <a:lnTo>
                  <a:pt x="3955" y="5896"/>
                </a:lnTo>
                <a:lnTo>
                  <a:pt x="3979" y="5892"/>
                </a:lnTo>
                <a:lnTo>
                  <a:pt x="4003" y="5886"/>
                </a:lnTo>
                <a:lnTo>
                  <a:pt x="4025" y="5878"/>
                </a:lnTo>
                <a:lnTo>
                  <a:pt x="4049" y="5868"/>
                </a:lnTo>
                <a:lnTo>
                  <a:pt x="4071" y="5858"/>
                </a:lnTo>
                <a:lnTo>
                  <a:pt x="4093" y="5846"/>
                </a:lnTo>
                <a:lnTo>
                  <a:pt x="4113" y="5832"/>
                </a:lnTo>
                <a:lnTo>
                  <a:pt x="4133" y="5816"/>
                </a:lnTo>
                <a:lnTo>
                  <a:pt x="4153" y="5800"/>
                </a:lnTo>
                <a:lnTo>
                  <a:pt x="4171" y="5784"/>
                </a:lnTo>
                <a:lnTo>
                  <a:pt x="4187" y="5766"/>
                </a:lnTo>
                <a:lnTo>
                  <a:pt x="4203" y="5746"/>
                </a:lnTo>
                <a:lnTo>
                  <a:pt x="4219" y="5724"/>
                </a:lnTo>
                <a:lnTo>
                  <a:pt x="5555" y="4506"/>
                </a:lnTo>
                <a:lnTo>
                  <a:pt x="5555" y="4506"/>
                </a:lnTo>
                <a:lnTo>
                  <a:pt x="5583" y="4476"/>
                </a:lnTo>
                <a:lnTo>
                  <a:pt x="5607" y="4442"/>
                </a:lnTo>
                <a:lnTo>
                  <a:pt x="5625" y="4408"/>
                </a:lnTo>
                <a:lnTo>
                  <a:pt x="5641" y="4370"/>
                </a:lnTo>
                <a:lnTo>
                  <a:pt x="5651" y="4332"/>
                </a:lnTo>
                <a:lnTo>
                  <a:pt x="5659" y="4292"/>
                </a:lnTo>
                <a:lnTo>
                  <a:pt x="5659" y="4252"/>
                </a:lnTo>
                <a:lnTo>
                  <a:pt x="5657" y="4210"/>
                </a:lnTo>
                <a:lnTo>
                  <a:pt x="5657" y="4210"/>
                </a:lnTo>
                <a:lnTo>
                  <a:pt x="5651" y="4172"/>
                </a:lnTo>
                <a:lnTo>
                  <a:pt x="5639" y="4136"/>
                </a:lnTo>
                <a:lnTo>
                  <a:pt x="5625" y="4102"/>
                </a:lnTo>
                <a:lnTo>
                  <a:pt x="5605" y="4068"/>
                </a:lnTo>
                <a:lnTo>
                  <a:pt x="5583" y="4038"/>
                </a:lnTo>
                <a:lnTo>
                  <a:pt x="5559" y="4010"/>
                </a:lnTo>
                <a:lnTo>
                  <a:pt x="5529" y="3984"/>
                </a:lnTo>
                <a:lnTo>
                  <a:pt x="5497" y="3960"/>
                </a:lnTo>
                <a:lnTo>
                  <a:pt x="5513" y="3540"/>
                </a:lnTo>
                <a:lnTo>
                  <a:pt x="6423" y="2774"/>
                </a:lnTo>
                <a:lnTo>
                  <a:pt x="6423" y="6422"/>
                </a:lnTo>
                <a:lnTo>
                  <a:pt x="286" y="6422"/>
                </a:ln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Lusail" pitchFamily="50" charset="-78"/>
              <a:ea typeface="+mn-ea"/>
              <a:cs typeface="+mn-cs"/>
            </a:endParaRPr>
          </a:p>
        </p:txBody>
      </p:sp>
      <p:sp>
        <p:nvSpPr>
          <p:cNvPr id="30" name="Google Shape;748;p77">
            <a:extLst>
              <a:ext uri="{FF2B5EF4-FFF2-40B4-BE49-F238E27FC236}">
                <a16:creationId xmlns:a16="http://schemas.microsoft.com/office/drawing/2014/main" id="{2AE0860B-4F73-4836-80DD-FFAFF2661487}"/>
              </a:ext>
            </a:extLst>
          </p:cNvPr>
          <p:cNvSpPr/>
          <p:nvPr/>
        </p:nvSpPr>
        <p:spPr>
          <a:xfrm>
            <a:off x="1378439" y="1727423"/>
            <a:ext cx="769078" cy="778112"/>
          </a:xfrm>
          <a:custGeom>
            <a:avLst/>
            <a:gdLst/>
            <a:ahLst/>
            <a:cxnLst/>
            <a:rect l="l" t="t" r="r" b="b"/>
            <a:pathLst>
              <a:path w="576" h="576" extrusionOk="0">
                <a:moveTo>
                  <a:pt x="553" y="552"/>
                </a:moveTo>
                <a:cubicBezTo>
                  <a:pt x="477" y="552"/>
                  <a:pt x="477" y="552"/>
                  <a:pt x="477" y="552"/>
                </a:cubicBezTo>
                <a:cubicBezTo>
                  <a:pt x="464" y="458"/>
                  <a:pt x="464" y="458"/>
                  <a:pt x="464" y="458"/>
                </a:cubicBezTo>
                <a:cubicBezTo>
                  <a:pt x="456" y="433"/>
                  <a:pt x="437" y="412"/>
                  <a:pt x="412" y="404"/>
                </a:cubicBezTo>
                <a:cubicBezTo>
                  <a:pt x="338" y="379"/>
                  <a:pt x="338" y="379"/>
                  <a:pt x="338" y="379"/>
                </a:cubicBezTo>
                <a:cubicBezTo>
                  <a:pt x="329" y="376"/>
                  <a:pt x="319" y="378"/>
                  <a:pt x="312" y="385"/>
                </a:cubicBezTo>
                <a:cubicBezTo>
                  <a:pt x="307" y="391"/>
                  <a:pt x="307" y="391"/>
                  <a:pt x="307" y="391"/>
                </a:cubicBezTo>
                <a:cubicBezTo>
                  <a:pt x="302" y="396"/>
                  <a:pt x="295" y="399"/>
                  <a:pt x="288" y="399"/>
                </a:cubicBezTo>
                <a:cubicBezTo>
                  <a:pt x="282" y="399"/>
                  <a:pt x="276" y="396"/>
                  <a:pt x="270" y="391"/>
                </a:cubicBezTo>
                <a:cubicBezTo>
                  <a:pt x="265" y="385"/>
                  <a:pt x="265" y="385"/>
                  <a:pt x="265" y="385"/>
                </a:cubicBezTo>
                <a:cubicBezTo>
                  <a:pt x="258" y="378"/>
                  <a:pt x="248" y="376"/>
                  <a:pt x="238" y="379"/>
                </a:cubicBezTo>
                <a:cubicBezTo>
                  <a:pt x="209" y="389"/>
                  <a:pt x="209" y="389"/>
                  <a:pt x="209" y="389"/>
                </a:cubicBezTo>
                <a:cubicBezTo>
                  <a:pt x="204" y="342"/>
                  <a:pt x="204" y="342"/>
                  <a:pt x="204" y="342"/>
                </a:cubicBezTo>
                <a:cubicBezTo>
                  <a:pt x="203" y="341"/>
                  <a:pt x="203" y="341"/>
                  <a:pt x="203" y="341"/>
                </a:cubicBezTo>
                <a:cubicBezTo>
                  <a:pt x="198" y="324"/>
                  <a:pt x="185" y="310"/>
                  <a:pt x="168" y="304"/>
                </a:cubicBezTo>
                <a:cubicBezTo>
                  <a:pt x="123" y="289"/>
                  <a:pt x="123" y="289"/>
                  <a:pt x="123" y="289"/>
                </a:cubicBezTo>
                <a:cubicBezTo>
                  <a:pt x="116" y="287"/>
                  <a:pt x="108" y="289"/>
                  <a:pt x="103" y="294"/>
                </a:cubicBezTo>
                <a:cubicBezTo>
                  <a:pt x="99" y="297"/>
                  <a:pt x="99" y="297"/>
                  <a:pt x="99" y="297"/>
                </a:cubicBezTo>
                <a:cubicBezTo>
                  <a:pt x="97" y="300"/>
                  <a:pt x="94" y="301"/>
                  <a:pt x="91" y="301"/>
                </a:cubicBezTo>
                <a:cubicBezTo>
                  <a:pt x="88" y="301"/>
                  <a:pt x="85" y="300"/>
                  <a:pt x="83" y="297"/>
                </a:cubicBezTo>
                <a:cubicBezTo>
                  <a:pt x="79" y="294"/>
                  <a:pt x="79" y="294"/>
                  <a:pt x="79" y="294"/>
                </a:cubicBezTo>
                <a:cubicBezTo>
                  <a:pt x="74" y="289"/>
                  <a:pt x="66" y="287"/>
                  <a:pt x="59" y="289"/>
                </a:cubicBezTo>
                <a:cubicBezTo>
                  <a:pt x="24" y="301"/>
                  <a:pt x="24" y="301"/>
                  <a:pt x="24" y="301"/>
                </a:cubicBezTo>
                <a:cubicBezTo>
                  <a:pt x="24" y="23"/>
                  <a:pt x="24" y="23"/>
                  <a:pt x="24" y="23"/>
                </a:cubicBezTo>
                <a:cubicBezTo>
                  <a:pt x="244" y="23"/>
                  <a:pt x="244" y="23"/>
                  <a:pt x="244" y="23"/>
                </a:cubicBezTo>
                <a:cubicBezTo>
                  <a:pt x="244" y="0"/>
                  <a:pt x="244" y="0"/>
                  <a:pt x="244" y="0"/>
                </a:cubicBezTo>
                <a:cubicBezTo>
                  <a:pt x="0" y="0"/>
                  <a:pt x="0" y="0"/>
                  <a:pt x="0" y="0"/>
                </a:cubicBezTo>
                <a:cubicBezTo>
                  <a:pt x="0" y="576"/>
                  <a:pt x="0" y="576"/>
                  <a:pt x="0" y="576"/>
                </a:cubicBezTo>
                <a:cubicBezTo>
                  <a:pt x="121" y="576"/>
                  <a:pt x="121" y="576"/>
                  <a:pt x="121" y="576"/>
                </a:cubicBezTo>
                <a:cubicBezTo>
                  <a:pt x="135" y="465"/>
                  <a:pt x="135" y="465"/>
                  <a:pt x="135" y="465"/>
                </a:cubicBezTo>
                <a:cubicBezTo>
                  <a:pt x="140" y="447"/>
                  <a:pt x="155" y="432"/>
                  <a:pt x="173" y="426"/>
                </a:cubicBezTo>
                <a:cubicBezTo>
                  <a:pt x="246" y="401"/>
                  <a:pt x="246" y="401"/>
                  <a:pt x="246" y="401"/>
                </a:cubicBezTo>
                <a:cubicBezTo>
                  <a:pt x="247" y="401"/>
                  <a:pt x="247" y="401"/>
                  <a:pt x="247" y="401"/>
                </a:cubicBezTo>
                <a:cubicBezTo>
                  <a:pt x="247" y="401"/>
                  <a:pt x="247" y="401"/>
                  <a:pt x="247" y="401"/>
                </a:cubicBezTo>
                <a:cubicBezTo>
                  <a:pt x="253" y="408"/>
                  <a:pt x="253" y="408"/>
                  <a:pt x="253" y="408"/>
                </a:cubicBezTo>
                <a:cubicBezTo>
                  <a:pt x="263" y="417"/>
                  <a:pt x="276" y="423"/>
                  <a:pt x="288" y="423"/>
                </a:cubicBezTo>
                <a:cubicBezTo>
                  <a:pt x="301" y="423"/>
                  <a:pt x="314" y="417"/>
                  <a:pt x="324" y="408"/>
                </a:cubicBezTo>
                <a:cubicBezTo>
                  <a:pt x="329" y="402"/>
                  <a:pt x="329" y="402"/>
                  <a:pt x="329" y="402"/>
                </a:cubicBezTo>
                <a:cubicBezTo>
                  <a:pt x="329" y="401"/>
                  <a:pt x="329" y="401"/>
                  <a:pt x="330" y="401"/>
                </a:cubicBezTo>
                <a:cubicBezTo>
                  <a:pt x="330" y="401"/>
                  <a:pt x="330" y="401"/>
                  <a:pt x="330" y="401"/>
                </a:cubicBezTo>
                <a:cubicBezTo>
                  <a:pt x="404" y="426"/>
                  <a:pt x="404" y="426"/>
                  <a:pt x="404" y="426"/>
                </a:cubicBezTo>
                <a:cubicBezTo>
                  <a:pt x="422" y="432"/>
                  <a:pt x="436" y="447"/>
                  <a:pt x="441" y="463"/>
                </a:cubicBezTo>
                <a:cubicBezTo>
                  <a:pt x="456" y="576"/>
                  <a:pt x="456" y="576"/>
                  <a:pt x="456" y="576"/>
                </a:cubicBezTo>
                <a:cubicBezTo>
                  <a:pt x="576" y="576"/>
                  <a:pt x="576" y="576"/>
                  <a:pt x="576" y="576"/>
                </a:cubicBezTo>
                <a:cubicBezTo>
                  <a:pt x="576" y="266"/>
                  <a:pt x="576" y="266"/>
                  <a:pt x="576" y="266"/>
                </a:cubicBezTo>
                <a:cubicBezTo>
                  <a:pt x="553" y="266"/>
                  <a:pt x="553" y="266"/>
                  <a:pt x="553" y="266"/>
                </a:cubicBezTo>
                <a:lnTo>
                  <a:pt x="553" y="552"/>
                </a:lnTo>
                <a:close/>
                <a:moveTo>
                  <a:pt x="100" y="552"/>
                </a:moveTo>
                <a:cubicBezTo>
                  <a:pt x="24" y="552"/>
                  <a:pt x="24" y="552"/>
                  <a:pt x="24" y="552"/>
                </a:cubicBezTo>
                <a:cubicBezTo>
                  <a:pt x="24" y="326"/>
                  <a:pt x="24" y="326"/>
                  <a:pt x="24" y="326"/>
                </a:cubicBezTo>
                <a:cubicBezTo>
                  <a:pt x="64" y="313"/>
                  <a:pt x="64" y="313"/>
                  <a:pt x="64" y="313"/>
                </a:cubicBezTo>
                <a:cubicBezTo>
                  <a:pt x="66" y="314"/>
                  <a:pt x="66" y="314"/>
                  <a:pt x="66" y="314"/>
                </a:cubicBezTo>
                <a:cubicBezTo>
                  <a:pt x="72" y="321"/>
                  <a:pt x="82" y="324"/>
                  <a:pt x="91" y="324"/>
                </a:cubicBezTo>
                <a:cubicBezTo>
                  <a:pt x="101" y="324"/>
                  <a:pt x="109" y="321"/>
                  <a:pt x="116" y="314"/>
                </a:cubicBezTo>
                <a:cubicBezTo>
                  <a:pt x="118" y="313"/>
                  <a:pt x="118" y="313"/>
                  <a:pt x="118" y="313"/>
                </a:cubicBezTo>
                <a:cubicBezTo>
                  <a:pt x="160" y="326"/>
                  <a:pt x="160" y="326"/>
                  <a:pt x="160" y="326"/>
                </a:cubicBezTo>
                <a:cubicBezTo>
                  <a:pt x="169" y="330"/>
                  <a:pt x="177" y="338"/>
                  <a:pt x="180" y="347"/>
                </a:cubicBezTo>
                <a:cubicBezTo>
                  <a:pt x="186" y="396"/>
                  <a:pt x="186" y="396"/>
                  <a:pt x="186" y="396"/>
                </a:cubicBezTo>
                <a:cubicBezTo>
                  <a:pt x="165" y="404"/>
                  <a:pt x="165" y="404"/>
                  <a:pt x="165" y="404"/>
                </a:cubicBezTo>
                <a:cubicBezTo>
                  <a:pt x="139" y="413"/>
                  <a:pt x="120" y="433"/>
                  <a:pt x="112" y="460"/>
                </a:cubicBezTo>
                <a:lnTo>
                  <a:pt x="100" y="552"/>
                </a:lnTo>
                <a:close/>
                <a:moveTo>
                  <a:pt x="289" y="186"/>
                </a:moveTo>
                <a:cubicBezTo>
                  <a:pt x="252" y="186"/>
                  <a:pt x="222" y="219"/>
                  <a:pt x="222" y="260"/>
                </a:cubicBezTo>
                <a:cubicBezTo>
                  <a:pt x="222" y="301"/>
                  <a:pt x="229" y="329"/>
                  <a:pt x="244" y="345"/>
                </a:cubicBezTo>
                <a:cubicBezTo>
                  <a:pt x="257" y="360"/>
                  <a:pt x="268" y="371"/>
                  <a:pt x="289" y="371"/>
                </a:cubicBezTo>
                <a:cubicBezTo>
                  <a:pt x="311" y="371"/>
                  <a:pt x="323" y="358"/>
                  <a:pt x="334" y="345"/>
                </a:cubicBezTo>
                <a:cubicBezTo>
                  <a:pt x="349" y="329"/>
                  <a:pt x="357" y="300"/>
                  <a:pt x="357" y="260"/>
                </a:cubicBezTo>
                <a:cubicBezTo>
                  <a:pt x="357" y="219"/>
                  <a:pt x="326" y="186"/>
                  <a:pt x="289" y="186"/>
                </a:cubicBezTo>
                <a:close/>
                <a:moveTo>
                  <a:pt x="289" y="347"/>
                </a:moveTo>
                <a:cubicBezTo>
                  <a:pt x="280" y="347"/>
                  <a:pt x="274" y="343"/>
                  <a:pt x="262" y="330"/>
                </a:cubicBezTo>
                <a:cubicBezTo>
                  <a:pt x="251" y="318"/>
                  <a:pt x="246" y="294"/>
                  <a:pt x="246" y="260"/>
                </a:cubicBezTo>
                <a:cubicBezTo>
                  <a:pt x="246" y="232"/>
                  <a:pt x="265" y="210"/>
                  <a:pt x="289" y="210"/>
                </a:cubicBezTo>
                <a:cubicBezTo>
                  <a:pt x="313" y="210"/>
                  <a:pt x="333" y="232"/>
                  <a:pt x="333" y="260"/>
                </a:cubicBezTo>
                <a:cubicBezTo>
                  <a:pt x="333" y="292"/>
                  <a:pt x="327" y="317"/>
                  <a:pt x="317" y="330"/>
                </a:cubicBezTo>
                <a:cubicBezTo>
                  <a:pt x="304" y="343"/>
                  <a:pt x="299" y="347"/>
                  <a:pt x="289" y="347"/>
                </a:cubicBezTo>
                <a:close/>
                <a:moveTo>
                  <a:pt x="46" y="206"/>
                </a:moveTo>
                <a:cubicBezTo>
                  <a:pt x="46" y="232"/>
                  <a:pt x="51" y="251"/>
                  <a:pt x="61" y="261"/>
                </a:cubicBezTo>
                <a:cubicBezTo>
                  <a:pt x="69" y="271"/>
                  <a:pt x="77" y="279"/>
                  <a:pt x="92" y="279"/>
                </a:cubicBezTo>
                <a:cubicBezTo>
                  <a:pt x="107" y="279"/>
                  <a:pt x="116" y="270"/>
                  <a:pt x="123" y="261"/>
                </a:cubicBezTo>
                <a:cubicBezTo>
                  <a:pt x="133" y="251"/>
                  <a:pt x="138" y="232"/>
                  <a:pt x="138" y="206"/>
                </a:cubicBezTo>
                <a:cubicBezTo>
                  <a:pt x="138" y="178"/>
                  <a:pt x="118" y="156"/>
                  <a:pt x="92" y="156"/>
                </a:cubicBezTo>
                <a:cubicBezTo>
                  <a:pt x="66" y="156"/>
                  <a:pt x="46" y="178"/>
                  <a:pt x="46" y="206"/>
                </a:cubicBezTo>
                <a:close/>
                <a:moveTo>
                  <a:pt x="92" y="255"/>
                </a:moveTo>
                <a:cubicBezTo>
                  <a:pt x="88" y="255"/>
                  <a:pt x="86" y="254"/>
                  <a:pt x="79" y="246"/>
                </a:cubicBezTo>
                <a:cubicBezTo>
                  <a:pt x="73" y="239"/>
                  <a:pt x="70" y="226"/>
                  <a:pt x="70" y="206"/>
                </a:cubicBezTo>
                <a:cubicBezTo>
                  <a:pt x="70" y="191"/>
                  <a:pt x="79" y="180"/>
                  <a:pt x="92" y="180"/>
                </a:cubicBezTo>
                <a:cubicBezTo>
                  <a:pt x="104" y="180"/>
                  <a:pt x="114" y="192"/>
                  <a:pt x="114" y="206"/>
                </a:cubicBezTo>
                <a:cubicBezTo>
                  <a:pt x="114" y="224"/>
                  <a:pt x="111" y="239"/>
                  <a:pt x="106" y="246"/>
                </a:cubicBezTo>
                <a:cubicBezTo>
                  <a:pt x="98" y="254"/>
                  <a:pt x="95" y="255"/>
                  <a:pt x="92" y="255"/>
                </a:cubicBezTo>
                <a:close/>
                <a:moveTo>
                  <a:pt x="576" y="0"/>
                </a:moveTo>
                <a:cubicBezTo>
                  <a:pt x="576" y="237"/>
                  <a:pt x="576" y="237"/>
                  <a:pt x="576" y="237"/>
                </a:cubicBezTo>
                <a:cubicBezTo>
                  <a:pt x="522" y="237"/>
                  <a:pt x="522" y="237"/>
                  <a:pt x="522" y="237"/>
                </a:cubicBezTo>
                <a:cubicBezTo>
                  <a:pt x="423" y="334"/>
                  <a:pt x="423" y="334"/>
                  <a:pt x="423" y="334"/>
                </a:cubicBezTo>
                <a:cubicBezTo>
                  <a:pt x="423" y="237"/>
                  <a:pt x="423" y="237"/>
                  <a:pt x="423" y="237"/>
                </a:cubicBezTo>
                <a:cubicBezTo>
                  <a:pt x="381" y="237"/>
                  <a:pt x="381" y="237"/>
                  <a:pt x="381" y="237"/>
                </a:cubicBezTo>
                <a:cubicBezTo>
                  <a:pt x="381" y="214"/>
                  <a:pt x="381" y="214"/>
                  <a:pt x="381" y="214"/>
                </a:cubicBezTo>
                <a:cubicBezTo>
                  <a:pt x="446" y="214"/>
                  <a:pt x="446" y="214"/>
                  <a:pt x="446" y="214"/>
                </a:cubicBezTo>
                <a:cubicBezTo>
                  <a:pt x="446" y="282"/>
                  <a:pt x="446" y="282"/>
                  <a:pt x="446" y="282"/>
                </a:cubicBezTo>
                <a:cubicBezTo>
                  <a:pt x="513" y="214"/>
                  <a:pt x="513" y="214"/>
                  <a:pt x="513" y="214"/>
                </a:cubicBezTo>
                <a:cubicBezTo>
                  <a:pt x="554" y="214"/>
                  <a:pt x="554" y="214"/>
                  <a:pt x="554" y="214"/>
                </a:cubicBezTo>
                <a:cubicBezTo>
                  <a:pt x="554" y="22"/>
                  <a:pt x="554" y="22"/>
                  <a:pt x="554" y="22"/>
                </a:cubicBezTo>
                <a:cubicBezTo>
                  <a:pt x="300" y="22"/>
                  <a:pt x="300" y="22"/>
                  <a:pt x="300" y="22"/>
                </a:cubicBezTo>
                <a:cubicBezTo>
                  <a:pt x="300" y="161"/>
                  <a:pt x="300" y="161"/>
                  <a:pt x="300" y="161"/>
                </a:cubicBezTo>
                <a:cubicBezTo>
                  <a:pt x="279" y="161"/>
                  <a:pt x="279" y="161"/>
                  <a:pt x="279" y="161"/>
                </a:cubicBezTo>
                <a:cubicBezTo>
                  <a:pt x="279" y="0"/>
                  <a:pt x="279" y="0"/>
                  <a:pt x="279" y="0"/>
                </a:cubicBezTo>
                <a:lnTo>
                  <a:pt x="576" y="0"/>
                </a:lnTo>
                <a:close/>
                <a:moveTo>
                  <a:pt x="498" y="104"/>
                </a:moveTo>
                <a:cubicBezTo>
                  <a:pt x="356" y="104"/>
                  <a:pt x="356" y="104"/>
                  <a:pt x="356" y="104"/>
                </a:cubicBezTo>
                <a:cubicBezTo>
                  <a:pt x="356" y="82"/>
                  <a:pt x="356" y="82"/>
                  <a:pt x="356" y="82"/>
                </a:cubicBezTo>
                <a:cubicBezTo>
                  <a:pt x="498" y="82"/>
                  <a:pt x="498" y="82"/>
                  <a:pt x="498" y="82"/>
                </a:cubicBezTo>
                <a:lnTo>
                  <a:pt x="498" y="104"/>
                </a:lnTo>
                <a:close/>
                <a:moveTo>
                  <a:pt x="356" y="132"/>
                </a:moveTo>
                <a:cubicBezTo>
                  <a:pt x="498" y="132"/>
                  <a:pt x="498" y="132"/>
                  <a:pt x="498" y="132"/>
                </a:cubicBezTo>
                <a:cubicBezTo>
                  <a:pt x="498" y="153"/>
                  <a:pt x="498" y="153"/>
                  <a:pt x="498" y="153"/>
                </a:cubicBezTo>
                <a:cubicBezTo>
                  <a:pt x="356" y="153"/>
                  <a:pt x="356" y="153"/>
                  <a:pt x="356" y="153"/>
                </a:cubicBezTo>
                <a:lnTo>
                  <a:pt x="356" y="132"/>
                </a:ln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srgbClr val="FFFFFF"/>
              </a:solidFill>
              <a:effectLst/>
              <a:uLnTx/>
              <a:uFillTx/>
              <a:latin typeface="Lusail" pitchFamily="50" charset="-78"/>
              <a:ea typeface="+mn-ea"/>
              <a:cs typeface="Lusail" pitchFamily="50" charset="-78"/>
              <a:sym typeface="Arial"/>
            </a:endParaRPr>
          </a:p>
        </p:txBody>
      </p:sp>
      <p:sp>
        <p:nvSpPr>
          <p:cNvPr id="31" name="Google Shape;751;p77">
            <a:extLst>
              <a:ext uri="{FF2B5EF4-FFF2-40B4-BE49-F238E27FC236}">
                <a16:creationId xmlns:a16="http://schemas.microsoft.com/office/drawing/2014/main" id="{318A62A2-0604-4787-91DA-AC878F3233F3}"/>
              </a:ext>
            </a:extLst>
          </p:cNvPr>
          <p:cNvSpPr/>
          <p:nvPr/>
        </p:nvSpPr>
        <p:spPr>
          <a:xfrm>
            <a:off x="1373865" y="4219906"/>
            <a:ext cx="778227" cy="778112"/>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552" y="161"/>
                </a:moveTo>
                <a:cubicBezTo>
                  <a:pt x="552" y="275"/>
                  <a:pt x="552" y="275"/>
                  <a:pt x="552" y="275"/>
                </a:cubicBezTo>
                <a:cubicBezTo>
                  <a:pt x="517" y="275"/>
                  <a:pt x="517" y="275"/>
                  <a:pt x="517" y="275"/>
                </a:cubicBezTo>
                <a:cubicBezTo>
                  <a:pt x="517" y="299"/>
                  <a:pt x="517" y="299"/>
                  <a:pt x="517" y="299"/>
                </a:cubicBezTo>
                <a:cubicBezTo>
                  <a:pt x="552" y="299"/>
                  <a:pt x="552" y="299"/>
                  <a:pt x="552" y="299"/>
                </a:cubicBezTo>
                <a:cubicBezTo>
                  <a:pt x="552" y="414"/>
                  <a:pt x="552" y="414"/>
                  <a:pt x="552" y="414"/>
                </a:cubicBezTo>
                <a:cubicBezTo>
                  <a:pt x="389" y="414"/>
                  <a:pt x="389" y="414"/>
                  <a:pt x="389" y="414"/>
                </a:cubicBezTo>
                <a:cubicBezTo>
                  <a:pt x="389" y="438"/>
                  <a:pt x="389" y="438"/>
                  <a:pt x="389" y="438"/>
                </a:cubicBezTo>
                <a:cubicBezTo>
                  <a:pt x="552" y="438"/>
                  <a:pt x="552" y="438"/>
                  <a:pt x="552" y="438"/>
                </a:cubicBezTo>
                <a:cubicBezTo>
                  <a:pt x="552" y="552"/>
                  <a:pt x="552" y="552"/>
                  <a:pt x="552" y="552"/>
                </a:cubicBezTo>
                <a:cubicBezTo>
                  <a:pt x="24" y="552"/>
                  <a:pt x="24" y="552"/>
                  <a:pt x="24" y="552"/>
                </a:cubicBezTo>
                <a:cubicBezTo>
                  <a:pt x="24" y="438"/>
                  <a:pt x="24" y="438"/>
                  <a:pt x="24" y="438"/>
                </a:cubicBezTo>
                <a:cubicBezTo>
                  <a:pt x="190" y="438"/>
                  <a:pt x="190" y="438"/>
                  <a:pt x="190" y="438"/>
                </a:cubicBezTo>
                <a:cubicBezTo>
                  <a:pt x="190" y="414"/>
                  <a:pt x="190" y="414"/>
                  <a:pt x="190" y="414"/>
                </a:cubicBezTo>
                <a:cubicBezTo>
                  <a:pt x="24" y="414"/>
                  <a:pt x="24" y="414"/>
                  <a:pt x="24" y="414"/>
                </a:cubicBezTo>
                <a:cubicBezTo>
                  <a:pt x="24" y="299"/>
                  <a:pt x="24" y="299"/>
                  <a:pt x="24" y="299"/>
                </a:cubicBezTo>
                <a:cubicBezTo>
                  <a:pt x="317" y="299"/>
                  <a:pt x="317" y="299"/>
                  <a:pt x="317" y="299"/>
                </a:cubicBezTo>
                <a:cubicBezTo>
                  <a:pt x="317" y="275"/>
                  <a:pt x="317" y="275"/>
                  <a:pt x="317" y="275"/>
                </a:cubicBezTo>
                <a:cubicBezTo>
                  <a:pt x="24" y="275"/>
                  <a:pt x="24" y="275"/>
                  <a:pt x="24" y="275"/>
                </a:cubicBezTo>
                <a:cubicBezTo>
                  <a:pt x="24" y="161"/>
                  <a:pt x="24" y="161"/>
                  <a:pt x="24" y="161"/>
                </a:cubicBezTo>
                <a:cubicBezTo>
                  <a:pt x="44" y="161"/>
                  <a:pt x="44" y="161"/>
                  <a:pt x="44" y="161"/>
                </a:cubicBezTo>
                <a:cubicBezTo>
                  <a:pt x="44" y="137"/>
                  <a:pt x="44" y="137"/>
                  <a:pt x="44" y="137"/>
                </a:cubicBezTo>
                <a:cubicBezTo>
                  <a:pt x="24" y="137"/>
                  <a:pt x="24" y="137"/>
                  <a:pt x="24" y="137"/>
                </a:cubicBezTo>
                <a:cubicBezTo>
                  <a:pt x="24" y="24"/>
                  <a:pt x="24" y="24"/>
                  <a:pt x="24" y="24"/>
                </a:cubicBezTo>
                <a:cubicBezTo>
                  <a:pt x="552" y="24"/>
                  <a:pt x="552" y="24"/>
                  <a:pt x="552" y="24"/>
                </a:cubicBezTo>
                <a:cubicBezTo>
                  <a:pt x="552" y="137"/>
                  <a:pt x="552" y="137"/>
                  <a:pt x="552" y="137"/>
                </a:cubicBezTo>
                <a:cubicBezTo>
                  <a:pt x="241" y="137"/>
                  <a:pt x="241" y="137"/>
                  <a:pt x="241" y="137"/>
                </a:cubicBezTo>
                <a:cubicBezTo>
                  <a:pt x="241" y="161"/>
                  <a:pt x="241" y="161"/>
                  <a:pt x="241" y="161"/>
                </a:cubicBezTo>
                <a:lnTo>
                  <a:pt x="552" y="161"/>
                </a:lnTo>
                <a:close/>
                <a:moveTo>
                  <a:pt x="190" y="117"/>
                </a:moveTo>
                <a:cubicBezTo>
                  <a:pt x="203" y="104"/>
                  <a:pt x="203" y="104"/>
                  <a:pt x="203" y="104"/>
                </a:cubicBezTo>
                <a:cubicBezTo>
                  <a:pt x="186" y="87"/>
                  <a:pt x="186" y="87"/>
                  <a:pt x="186" y="87"/>
                </a:cubicBezTo>
                <a:cubicBezTo>
                  <a:pt x="174" y="100"/>
                  <a:pt x="174" y="100"/>
                  <a:pt x="174" y="100"/>
                </a:cubicBezTo>
                <a:cubicBezTo>
                  <a:pt x="168" y="96"/>
                  <a:pt x="161" y="94"/>
                  <a:pt x="155" y="92"/>
                </a:cubicBezTo>
                <a:cubicBezTo>
                  <a:pt x="155" y="74"/>
                  <a:pt x="155" y="74"/>
                  <a:pt x="155" y="74"/>
                </a:cubicBezTo>
                <a:cubicBezTo>
                  <a:pt x="131" y="74"/>
                  <a:pt x="131" y="74"/>
                  <a:pt x="131" y="74"/>
                </a:cubicBezTo>
                <a:cubicBezTo>
                  <a:pt x="131" y="92"/>
                  <a:pt x="131" y="92"/>
                  <a:pt x="131" y="92"/>
                </a:cubicBezTo>
                <a:cubicBezTo>
                  <a:pt x="124" y="94"/>
                  <a:pt x="117" y="96"/>
                  <a:pt x="111" y="100"/>
                </a:cubicBezTo>
                <a:cubicBezTo>
                  <a:pt x="99" y="87"/>
                  <a:pt x="99" y="87"/>
                  <a:pt x="99" y="87"/>
                </a:cubicBezTo>
                <a:cubicBezTo>
                  <a:pt x="82" y="104"/>
                  <a:pt x="82" y="104"/>
                  <a:pt x="82" y="104"/>
                </a:cubicBezTo>
                <a:cubicBezTo>
                  <a:pt x="95" y="117"/>
                  <a:pt x="95" y="117"/>
                  <a:pt x="95" y="117"/>
                </a:cubicBezTo>
                <a:cubicBezTo>
                  <a:pt x="91" y="123"/>
                  <a:pt x="88" y="130"/>
                  <a:pt x="87" y="137"/>
                </a:cubicBezTo>
                <a:cubicBezTo>
                  <a:pt x="69" y="137"/>
                  <a:pt x="69" y="137"/>
                  <a:pt x="69" y="137"/>
                </a:cubicBezTo>
                <a:cubicBezTo>
                  <a:pt x="69" y="161"/>
                  <a:pt x="69" y="161"/>
                  <a:pt x="69" y="161"/>
                </a:cubicBezTo>
                <a:cubicBezTo>
                  <a:pt x="87" y="161"/>
                  <a:pt x="87" y="161"/>
                  <a:pt x="87" y="161"/>
                </a:cubicBezTo>
                <a:cubicBezTo>
                  <a:pt x="88" y="168"/>
                  <a:pt x="91" y="174"/>
                  <a:pt x="95" y="180"/>
                </a:cubicBezTo>
                <a:cubicBezTo>
                  <a:pt x="82" y="193"/>
                  <a:pt x="82" y="193"/>
                  <a:pt x="82" y="193"/>
                </a:cubicBezTo>
                <a:cubicBezTo>
                  <a:pt x="99" y="210"/>
                  <a:pt x="99" y="210"/>
                  <a:pt x="99" y="210"/>
                </a:cubicBezTo>
                <a:cubicBezTo>
                  <a:pt x="111" y="197"/>
                  <a:pt x="111" y="197"/>
                  <a:pt x="111" y="197"/>
                </a:cubicBezTo>
                <a:cubicBezTo>
                  <a:pt x="117" y="201"/>
                  <a:pt x="124" y="204"/>
                  <a:pt x="131" y="205"/>
                </a:cubicBezTo>
                <a:cubicBezTo>
                  <a:pt x="131" y="223"/>
                  <a:pt x="131" y="223"/>
                  <a:pt x="131" y="223"/>
                </a:cubicBezTo>
                <a:cubicBezTo>
                  <a:pt x="155" y="223"/>
                  <a:pt x="155" y="223"/>
                  <a:pt x="155" y="223"/>
                </a:cubicBezTo>
                <a:cubicBezTo>
                  <a:pt x="155" y="205"/>
                  <a:pt x="155" y="205"/>
                  <a:pt x="155" y="205"/>
                </a:cubicBezTo>
                <a:cubicBezTo>
                  <a:pt x="161" y="203"/>
                  <a:pt x="168" y="201"/>
                  <a:pt x="174" y="197"/>
                </a:cubicBezTo>
                <a:cubicBezTo>
                  <a:pt x="186" y="210"/>
                  <a:pt x="186" y="210"/>
                  <a:pt x="186" y="210"/>
                </a:cubicBezTo>
                <a:cubicBezTo>
                  <a:pt x="203" y="193"/>
                  <a:pt x="203" y="193"/>
                  <a:pt x="203" y="193"/>
                </a:cubicBezTo>
                <a:cubicBezTo>
                  <a:pt x="190" y="180"/>
                  <a:pt x="190" y="180"/>
                  <a:pt x="190" y="180"/>
                </a:cubicBezTo>
                <a:cubicBezTo>
                  <a:pt x="194" y="174"/>
                  <a:pt x="197" y="168"/>
                  <a:pt x="198" y="161"/>
                </a:cubicBezTo>
                <a:cubicBezTo>
                  <a:pt x="217" y="161"/>
                  <a:pt x="217" y="161"/>
                  <a:pt x="217" y="161"/>
                </a:cubicBezTo>
                <a:cubicBezTo>
                  <a:pt x="217" y="137"/>
                  <a:pt x="217" y="137"/>
                  <a:pt x="217" y="137"/>
                </a:cubicBezTo>
                <a:cubicBezTo>
                  <a:pt x="198" y="137"/>
                  <a:pt x="198" y="137"/>
                  <a:pt x="198" y="137"/>
                </a:cubicBezTo>
                <a:cubicBezTo>
                  <a:pt x="197" y="130"/>
                  <a:pt x="194" y="123"/>
                  <a:pt x="190" y="117"/>
                </a:cubicBezTo>
                <a:close/>
                <a:moveTo>
                  <a:pt x="176" y="149"/>
                </a:moveTo>
                <a:cubicBezTo>
                  <a:pt x="176" y="168"/>
                  <a:pt x="161" y="183"/>
                  <a:pt x="143" y="183"/>
                </a:cubicBezTo>
                <a:cubicBezTo>
                  <a:pt x="124" y="183"/>
                  <a:pt x="109" y="167"/>
                  <a:pt x="109" y="149"/>
                </a:cubicBezTo>
                <a:cubicBezTo>
                  <a:pt x="109" y="130"/>
                  <a:pt x="124" y="114"/>
                  <a:pt x="143" y="114"/>
                </a:cubicBezTo>
                <a:cubicBezTo>
                  <a:pt x="161" y="114"/>
                  <a:pt x="176" y="130"/>
                  <a:pt x="176" y="149"/>
                </a:cubicBezTo>
                <a:close/>
                <a:moveTo>
                  <a:pt x="368" y="319"/>
                </a:moveTo>
                <a:cubicBezTo>
                  <a:pt x="356" y="331"/>
                  <a:pt x="356" y="331"/>
                  <a:pt x="356" y="331"/>
                </a:cubicBezTo>
                <a:cubicBezTo>
                  <a:pt x="372" y="348"/>
                  <a:pt x="372" y="348"/>
                  <a:pt x="372" y="348"/>
                </a:cubicBezTo>
                <a:cubicBezTo>
                  <a:pt x="385" y="335"/>
                  <a:pt x="385" y="335"/>
                  <a:pt x="385" y="335"/>
                </a:cubicBezTo>
                <a:cubicBezTo>
                  <a:pt x="391" y="339"/>
                  <a:pt x="398" y="342"/>
                  <a:pt x="405" y="343"/>
                </a:cubicBezTo>
                <a:cubicBezTo>
                  <a:pt x="405" y="361"/>
                  <a:pt x="405" y="361"/>
                  <a:pt x="405" y="361"/>
                </a:cubicBezTo>
                <a:cubicBezTo>
                  <a:pt x="428" y="361"/>
                  <a:pt x="428" y="361"/>
                  <a:pt x="428" y="361"/>
                </a:cubicBezTo>
                <a:cubicBezTo>
                  <a:pt x="428" y="343"/>
                  <a:pt x="428" y="343"/>
                  <a:pt x="428" y="343"/>
                </a:cubicBezTo>
                <a:cubicBezTo>
                  <a:pt x="435" y="342"/>
                  <a:pt x="442" y="339"/>
                  <a:pt x="447" y="335"/>
                </a:cubicBezTo>
                <a:cubicBezTo>
                  <a:pt x="460" y="348"/>
                  <a:pt x="460" y="348"/>
                  <a:pt x="460" y="348"/>
                </a:cubicBezTo>
                <a:cubicBezTo>
                  <a:pt x="477" y="331"/>
                  <a:pt x="477" y="331"/>
                  <a:pt x="477" y="331"/>
                </a:cubicBezTo>
                <a:cubicBezTo>
                  <a:pt x="464" y="319"/>
                  <a:pt x="464" y="319"/>
                  <a:pt x="464" y="319"/>
                </a:cubicBezTo>
                <a:cubicBezTo>
                  <a:pt x="468" y="313"/>
                  <a:pt x="470" y="306"/>
                  <a:pt x="472" y="299"/>
                </a:cubicBezTo>
                <a:cubicBezTo>
                  <a:pt x="490" y="299"/>
                  <a:pt x="490" y="299"/>
                  <a:pt x="490" y="299"/>
                </a:cubicBezTo>
                <a:cubicBezTo>
                  <a:pt x="490" y="275"/>
                  <a:pt x="490" y="275"/>
                  <a:pt x="490" y="275"/>
                </a:cubicBezTo>
                <a:cubicBezTo>
                  <a:pt x="472" y="275"/>
                  <a:pt x="472" y="275"/>
                  <a:pt x="472" y="275"/>
                </a:cubicBezTo>
                <a:cubicBezTo>
                  <a:pt x="470" y="268"/>
                  <a:pt x="468" y="261"/>
                  <a:pt x="464" y="256"/>
                </a:cubicBezTo>
                <a:cubicBezTo>
                  <a:pt x="477" y="243"/>
                  <a:pt x="477" y="243"/>
                  <a:pt x="477" y="243"/>
                </a:cubicBezTo>
                <a:cubicBezTo>
                  <a:pt x="460" y="227"/>
                  <a:pt x="460" y="227"/>
                  <a:pt x="460" y="227"/>
                </a:cubicBezTo>
                <a:cubicBezTo>
                  <a:pt x="447" y="239"/>
                  <a:pt x="447" y="239"/>
                  <a:pt x="447" y="239"/>
                </a:cubicBezTo>
                <a:cubicBezTo>
                  <a:pt x="442" y="236"/>
                  <a:pt x="436" y="233"/>
                  <a:pt x="428" y="231"/>
                </a:cubicBezTo>
                <a:cubicBezTo>
                  <a:pt x="428" y="213"/>
                  <a:pt x="428" y="213"/>
                  <a:pt x="428" y="213"/>
                </a:cubicBezTo>
                <a:cubicBezTo>
                  <a:pt x="405" y="213"/>
                  <a:pt x="405" y="213"/>
                  <a:pt x="405" y="213"/>
                </a:cubicBezTo>
                <a:cubicBezTo>
                  <a:pt x="405" y="231"/>
                  <a:pt x="405" y="231"/>
                  <a:pt x="405" y="231"/>
                </a:cubicBezTo>
                <a:cubicBezTo>
                  <a:pt x="397" y="233"/>
                  <a:pt x="391" y="236"/>
                  <a:pt x="385" y="239"/>
                </a:cubicBezTo>
                <a:cubicBezTo>
                  <a:pt x="372" y="227"/>
                  <a:pt x="372" y="227"/>
                  <a:pt x="372" y="227"/>
                </a:cubicBezTo>
                <a:cubicBezTo>
                  <a:pt x="356" y="243"/>
                  <a:pt x="356" y="243"/>
                  <a:pt x="356" y="243"/>
                </a:cubicBezTo>
                <a:cubicBezTo>
                  <a:pt x="368" y="256"/>
                  <a:pt x="368" y="256"/>
                  <a:pt x="368" y="256"/>
                </a:cubicBezTo>
                <a:cubicBezTo>
                  <a:pt x="364" y="261"/>
                  <a:pt x="362" y="268"/>
                  <a:pt x="360" y="275"/>
                </a:cubicBezTo>
                <a:cubicBezTo>
                  <a:pt x="342" y="275"/>
                  <a:pt x="342" y="275"/>
                  <a:pt x="342" y="275"/>
                </a:cubicBezTo>
                <a:cubicBezTo>
                  <a:pt x="342" y="299"/>
                  <a:pt x="342" y="299"/>
                  <a:pt x="342" y="299"/>
                </a:cubicBezTo>
                <a:cubicBezTo>
                  <a:pt x="360" y="299"/>
                  <a:pt x="360" y="299"/>
                  <a:pt x="360" y="299"/>
                </a:cubicBezTo>
                <a:cubicBezTo>
                  <a:pt x="362" y="306"/>
                  <a:pt x="364" y="313"/>
                  <a:pt x="368" y="319"/>
                </a:cubicBezTo>
                <a:close/>
                <a:moveTo>
                  <a:pt x="382" y="287"/>
                </a:moveTo>
                <a:cubicBezTo>
                  <a:pt x="382" y="269"/>
                  <a:pt x="397" y="253"/>
                  <a:pt x="416" y="253"/>
                </a:cubicBezTo>
                <a:cubicBezTo>
                  <a:pt x="435" y="253"/>
                  <a:pt x="450" y="268"/>
                  <a:pt x="450" y="287"/>
                </a:cubicBezTo>
                <a:cubicBezTo>
                  <a:pt x="450" y="306"/>
                  <a:pt x="435" y="321"/>
                  <a:pt x="416" y="321"/>
                </a:cubicBezTo>
                <a:cubicBezTo>
                  <a:pt x="398" y="321"/>
                  <a:pt x="382" y="306"/>
                  <a:pt x="382" y="287"/>
                </a:cubicBezTo>
                <a:close/>
                <a:moveTo>
                  <a:pt x="302" y="351"/>
                </a:moveTo>
                <a:cubicBezTo>
                  <a:pt x="278" y="351"/>
                  <a:pt x="278" y="351"/>
                  <a:pt x="278" y="351"/>
                </a:cubicBezTo>
                <a:cubicBezTo>
                  <a:pt x="278" y="368"/>
                  <a:pt x="278" y="368"/>
                  <a:pt x="278" y="368"/>
                </a:cubicBezTo>
                <a:cubicBezTo>
                  <a:pt x="271" y="370"/>
                  <a:pt x="265" y="373"/>
                  <a:pt x="259" y="377"/>
                </a:cubicBezTo>
                <a:cubicBezTo>
                  <a:pt x="246" y="364"/>
                  <a:pt x="246" y="364"/>
                  <a:pt x="246" y="364"/>
                </a:cubicBezTo>
                <a:cubicBezTo>
                  <a:pt x="229" y="381"/>
                  <a:pt x="229" y="381"/>
                  <a:pt x="229" y="381"/>
                </a:cubicBezTo>
                <a:cubicBezTo>
                  <a:pt x="242" y="393"/>
                  <a:pt x="242" y="393"/>
                  <a:pt x="242" y="393"/>
                </a:cubicBezTo>
                <a:cubicBezTo>
                  <a:pt x="238" y="400"/>
                  <a:pt x="235" y="406"/>
                  <a:pt x="234" y="414"/>
                </a:cubicBezTo>
                <a:cubicBezTo>
                  <a:pt x="216" y="414"/>
                  <a:pt x="216" y="414"/>
                  <a:pt x="216" y="414"/>
                </a:cubicBezTo>
                <a:cubicBezTo>
                  <a:pt x="216" y="437"/>
                  <a:pt x="216" y="437"/>
                  <a:pt x="216" y="437"/>
                </a:cubicBezTo>
                <a:cubicBezTo>
                  <a:pt x="234" y="437"/>
                  <a:pt x="234" y="437"/>
                  <a:pt x="234" y="437"/>
                </a:cubicBezTo>
                <a:cubicBezTo>
                  <a:pt x="235" y="445"/>
                  <a:pt x="238" y="451"/>
                  <a:pt x="242" y="458"/>
                </a:cubicBezTo>
                <a:cubicBezTo>
                  <a:pt x="229" y="470"/>
                  <a:pt x="229" y="470"/>
                  <a:pt x="229" y="470"/>
                </a:cubicBezTo>
                <a:cubicBezTo>
                  <a:pt x="246" y="487"/>
                  <a:pt x="246" y="487"/>
                  <a:pt x="246" y="487"/>
                </a:cubicBezTo>
                <a:cubicBezTo>
                  <a:pt x="259" y="474"/>
                  <a:pt x="259" y="474"/>
                  <a:pt x="259" y="474"/>
                </a:cubicBezTo>
                <a:cubicBezTo>
                  <a:pt x="265" y="478"/>
                  <a:pt x="272" y="481"/>
                  <a:pt x="278" y="482"/>
                </a:cubicBezTo>
                <a:cubicBezTo>
                  <a:pt x="278" y="500"/>
                  <a:pt x="278" y="500"/>
                  <a:pt x="278" y="500"/>
                </a:cubicBezTo>
                <a:cubicBezTo>
                  <a:pt x="302" y="500"/>
                  <a:pt x="302" y="500"/>
                  <a:pt x="302" y="500"/>
                </a:cubicBezTo>
                <a:cubicBezTo>
                  <a:pt x="302" y="482"/>
                  <a:pt x="302" y="482"/>
                  <a:pt x="302" y="482"/>
                </a:cubicBezTo>
                <a:cubicBezTo>
                  <a:pt x="310" y="481"/>
                  <a:pt x="317" y="477"/>
                  <a:pt x="321" y="474"/>
                </a:cubicBezTo>
                <a:cubicBezTo>
                  <a:pt x="334" y="487"/>
                  <a:pt x="334" y="487"/>
                  <a:pt x="334" y="487"/>
                </a:cubicBezTo>
                <a:cubicBezTo>
                  <a:pt x="351" y="470"/>
                  <a:pt x="351" y="470"/>
                  <a:pt x="351" y="470"/>
                </a:cubicBezTo>
                <a:cubicBezTo>
                  <a:pt x="338" y="458"/>
                  <a:pt x="338" y="458"/>
                  <a:pt x="338" y="458"/>
                </a:cubicBezTo>
                <a:cubicBezTo>
                  <a:pt x="342" y="452"/>
                  <a:pt x="344" y="445"/>
                  <a:pt x="347" y="437"/>
                </a:cubicBezTo>
                <a:cubicBezTo>
                  <a:pt x="364" y="437"/>
                  <a:pt x="364" y="437"/>
                  <a:pt x="364" y="437"/>
                </a:cubicBezTo>
                <a:cubicBezTo>
                  <a:pt x="364" y="414"/>
                  <a:pt x="364" y="414"/>
                  <a:pt x="364" y="414"/>
                </a:cubicBezTo>
                <a:cubicBezTo>
                  <a:pt x="347" y="414"/>
                  <a:pt x="347" y="414"/>
                  <a:pt x="347" y="414"/>
                </a:cubicBezTo>
                <a:cubicBezTo>
                  <a:pt x="344" y="406"/>
                  <a:pt x="342" y="399"/>
                  <a:pt x="338" y="393"/>
                </a:cubicBezTo>
                <a:cubicBezTo>
                  <a:pt x="351" y="381"/>
                  <a:pt x="351" y="381"/>
                  <a:pt x="351" y="381"/>
                </a:cubicBezTo>
                <a:cubicBezTo>
                  <a:pt x="334" y="364"/>
                  <a:pt x="334" y="364"/>
                  <a:pt x="334" y="364"/>
                </a:cubicBezTo>
                <a:cubicBezTo>
                  <a:pt x="321" y="376"/>
                  <a:pt x="321" y="376"/>
                  <a:pt x="321" y="376"/>
                </a:cubicBezTo>
                <a:cubicBezTo>
                  <a:pt x="316" y="373"/>
                  <a:pt x="309" y="370"/>
                  <a:pt x="302" y="368"/>
                </a:cubicBezTo>
                <a:lnTo>
                  <a:pt x="302" y="351"/>
                </a:lnTo>
                <a:close/>
                <a:moveTo>
                  <a:pt x="324" y="425"/>
                </a:moveTo>
                <a:cubicBezTo>
                  <a:pt x="324" y="444"/>
                  <a:pt x="309" y="459"/>
                  <a:pt x="290" y="459"/>
                </a:cubicBezTo>
                <a:cubicBezTo>
                  <a:pt x="271" y="459"/>
                  <a:pt x="256" y="444"/>
                  <a:pt x="256" y="425"/>
                </a:cubicBezTo>
                <a:cubicBezTo>
                  <a:pt x="256" y="407"/>
                  <a:pt x="271" y="391"/>
                  <a:pt x="290" y="391"/>
                </a:cubicBezTo>
                <a:cubicBezTo>
                  <a:pt x="309" y="391"/>
                  <a:pt x="324" y="406"/>
                  <a:pt x="324" y="425"/>
                </a:cubicBezTo>
                <a:close/>
              </a:path>
            </a:pathLst>
          </a:custGeom>
          <a:gradFill>
            <a:gsLst>
              <a:gs pos="0">
                <a:srgbClr val="B6A584"/>
              </a:gs>
              <a:gs pos="41000">
                <a:srgbClr val="034261"/>
              </a:gs>
              <a:gs pos="100000">
                <a:srgbClr val="034261"/>
              </a:gs>
            </a:gsLst>
            <a:lin ang="90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Lusail" pitchFamily="50" charset="-78"/>
              <a:ea typeface="+mn-ea"/>
              <a:cs typeface="+mn-cs"/>
              <a:sym typeface="Arial"/>
            </a:endParaRPr>
          </a:p>
        </p:txBody>
      </p:sp>
    </p:spTree>
    <p:extLst>
      <p:ext uri="{BB962C8B-B14F-4D97-AF65-F5344CB8AC3E}">
        <p14:creationId xmlns:p14="http://schemas.microsoft.com/office/powerpoint/2010/main" val="182063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83FEE7C-300E-6A7C-7860-947461BFA435}"/>
              </a:ext>
            </a:extLst>
          </p:cNvPr>
          <p:cNvSpPr/>
          <p:nvPr/>
        </p:nvSpPr>
        <p:spPr>
          <a:xfrm>
            <a:off x="3213919" y="249902"/>
            <a:ext cx="5764162" cy="5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rPr>
              <a:t>نموذج</a:t>
            </a:r>
            <a:r>
              <a:rPr kumimoji="0" lang="ar-QA" sz="24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rPr>
              <a:t> قطر للتميز الحكومي</a:t>
            </a:r>
            <a:endParaRPr kumimoji="0" lang="en-US" sz="24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endParaRPr>
          </a:p>
        </p:txBody>
      </p:sp>
    </p:spTree>
    <p:extLst>
      <p:ext uri="{BB962C8B-B14F-4D97-AF65-F5344CB8AC3E}">
        <p14:creationId xmlns:p14="http://schemas.microsoft.com/office/powerpoint/2010/main" val="3638305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 Placeholder 1">
            <a:extLst>
              <a:ext uri="{FF2B5EF4-FFF2-40B4-BE49-F238E27FC236}">
                <a16:creationId xmlns:a16="http://schemas.microsoft.com/office/drawing/2014/main" id="{E6C0F301-BA3D-4E60-A1BB-39F5C026DA78}"/>
              </a:ext>
            </a:extLst>
          </p:cNvPr>
          <p:cNvSpPr>
            <a:spLocks noGrp="1"/>
          </p:cNvSpPr>
          <p:nvPr>
            <p:ph type="body" sz="quarter" idx="15"/>
          </p:nvPr>
        </p:nvSpPr>
        <p:spPr/>
        <p:txBody>
          <a:bodyPr/>
          <a:lstStyle/>
          <a:p>
            <a:pPr marL="0" indent="0" algn="r" rtl="1">
              <a:buNone/>
            </a:pPr>
            <a:r>
              <a:rPr lang="ar-QA"/>
              <a:t>المحاور والمعايير الرئيسية </a:t>
            </a:r>
            <a:r>
              <a:rPr lang="ar-SA"/>
              <a:t>لنموذج</a:t>
            </a:r>
            <a:r>
              <a:rPr lang="ar-QA"/>
              <a:t> قطر للتميز الحكومي</a:t>
            </a:r>
            <a:endParaRPr lang="en-US"/>
          </a:p>
        </p:txBody>
      </p:sp>
      <p:grpSp>
        <p:nvGrpSpPr>
          <p:cNvPr id="4" name="Group 3">
            <a:extLst>
              <a:ext uri="{FF2B5EF4-FFF2-40B4-BE49-F238E27FC236}">
                <a16:creationId xmlns:a16="http://schemas.microsoft.com/office/drawing/2014/main" id="{8100D410-9447-DFCA-5E8C-2D1786AB0209}"/>
              </a:ext>
            </a:extLst>
          </p:cNvPr>
          <p:cNvGrpSpPr/>
          <p:nvPr/>
        </p:nvGrpSpPr>
        <p:grpSpPr>
          <a:xfrm>
            <a:off x="400250" y="1269018"/>
            <a:ext cx="11391501" cy="4979556"/>
            <a:chOff x="400250" y="1209202"/>
            <a:chExt cx="11391501" cy="4979556"/>
          </a:xfrm>
        </p:grpSpPr>
        <p:sp>
          <p:nvSpPr>
            <p:cNvPr id="5" name="Rectangle: Top Corners Rounded 4">
              <a:extLst>
                <a:ext uri="{FF2B5EF4-FFF2-40B4-BE49-F238E27FC236}">
                  <a16:creationId xmlns:a16="http://schemas.microsoft.com/office/drawing/2014/main" id="{B52B286E-BA31-11C6-A180-C0B0C8D5D4E6}"/>
                </a:ext>
              </a:extLst>
            </p:cNvPr>
            <p:cNvSpPr/>
            <p:nvPr/>
          </p:nvSpPr>
          <p:spPr>
            <a:xfrm>
              <a:off x="3305911" y="1209202"/>
              <a:ext cx="2676856" cy="398655"/>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a:ln>
                    <a:noFill/>
                  </a:ln>
                  <a:solidFill>
                    <a:srgbClr val="50294D"/>
                  </a:solidFill>
                  <a:effectLst/>
                  <a:uLnTx/>
                  <a:uFillTx/>
                  <a:latin typeface="Lusail" pitchFamily="50" charset="-78"/>
                  <a:ea typeface="+mn-ea"/>
                  <a:cs typeface="Lusail"/>
                </a:rPr>
                <a:t>الموارد المؤسسية</a:t>
              </a:r>
              <a:endParaRPr kumimoji="0" lang="en-US" sz="2000" b="0" i="0" u="none" strike="noStrike" kern="1200" cap="none" spc="0" normalizeH="0" baseline="0" noProof="0">
                <a:ln>
                  <a:noFill/>
                </a:ln>
                <a:solidFill>
                  <a:srgbClr val="50294D"/>
                </a:solidFill>
                <a:effectLst/>
                <a:uLnTx/>
                <a:uFillTx/>
                <a:latin typeface="Lusail" pitchFamily="50" charset="-78"/>
                <a:ea typeface="+mn-ea"/>
                <a:cs typeface="Lusail"/>
              </a:endParaRPr>
            </a:p>
          </p:txBody>
        </p:sp>
        <p:sp>
          <p:nvSpPr>
            <p:cNvPr id="6" name="Rectangle: Rounded Corners 5">
              <a:extLst>
                <a:ext uri="{FF2B5EF4-FFF2-40B4-BE49-F238E27FC236}">
                  <a16:creationId xmlns:a16="http://schemas.microsoft.com/office/drawing/2014/main" id="{40F51124-D43A-163D-2BF6-08E2E1CED705}"/>
                </a:ext>
              </a:extLst>
            </p:cNvPr>
            <p:cNvSpPr/>
            <p:nvPr/>
          </p:nvSpPr>
          <p:spPr>
            <a:xfrm>
              <a:off x="5624248" y="1720466"/>
              <a:ext cx="394569"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07</a:t>
              </a:r>
            </a:p>
          </p:txBody>
        </p:sp>
        <p:sp>
          <p:nvSpPr>
            <p:cNvPr id="7" name="Rectangle: Rounded Corners 6">
              <a:extLst>
                <a:ext uri="{FF2B5EF4-FFF2-40B4-BE49-F238E27FC236}">
                  <a16:creationId xmlns:a16="http://schemas.microsoft.com/office/drawing/2014/main" id="{93F79CDB-EC3B-B2E4-CCF0-5765CB6AE6B6}"/>
                </a:ext>
              </a:extLst>
            </p:cNvPr>
            <p:cNvSpPr/>
            <p:nvPr/>
          </p:nvSpPr>
          <p:spPr>
            <a:xfrm>
              <a:off x="5624248" y="2045566"/>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7.1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8" name="Rectangle: Rounded Corners 7">
              <a:extLst>
                <a:ext uri="{FF2B5EF4-FFF2-40B4-BE49-F238E27FC236}">
                  <a16:creationId xmlns:a16="http://schemas.microsoft.com/office/drawing/2014/main" id="{6A3C243C-0579-93EE-0937-776223E6CB62}"/>
                </a:ext>
              </a:extLst>
            </p:cNvPr>
            <p:cNvSpPr/>
            <p:nvPr/>
          </p:nvSpPr>
          <p:spPr>
            <a:xfrm>
              <a:off x="5624248" y="2370666"/>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7.2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9" name="Rectangle: Rounded Corners 8">
              <a:extLst>
                <a:ext uri="{FF2B5EF4-FFF2-40B4-BE49-F238E27FC236}">
                  <a16:creationId xmlns:a16="http://schemas.microsoft.com/office/drawing/2014/main" id="{8F61958B-6C68-80F3-5E4F-AFA7493A4A24}"/>
                </a:ext>
              </a:extLst>
            </p:cNvPr>
            <p:cNvSpPr/>
            <p:nvPr/>
          </p:nvSpPr>
          <p:spPr>
            <a:xfrm>
              <a:off x="5624248" y="2695765"/>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7.3</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10" name="Rectangle: Rounded Corners 9">
              <a:extLst>
                <a:ext uri="{FF2B5EF4-FFF2-40B4-BE49-F238E27FC236}">
                  <a16:creationId xmlns:a16="http://schemas.microsoft.com/office/drawing/2014/main" id="{5CF93BDC-E7E9-5FEE-D9FF-B9D21D418234}"/>
                </a:ext>
              </a:extLst>
            </p:cNvPr>
            <p:cNvSpPr/>
            <p:nvPr/>
          </p:nvSpPr>
          <p:spPr>
            <a:xfrm>
              <a:off x="5624248" y="3345965"/>
              <a:ext cx="394569"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70E0F"/>
                  </a:solidFill>
                  <a:effectLst/>
                  <a:uLnTx/>
                  <a:uFillTx/>
                  <a:latin typeface="Lusail" pitchFamily="50" charset="-78"/>
                  <a:ea typeface="+mn-ea"/>
                  <a:cs typeface="Lusail"/>
                </a:rPr>
                <a:t>08</a:t>
              </a:r>
              <a:endParaRPr kumimoji="0" lang="ar-SA" sz="1400" b="0" i="0" u="none" strike="noStrike" kern="1200" cap="none" spc="0" normalizeH="0" baseline="0" noProof="0">
                <a:ln>
                  <a:noFill/>
                </a:ln>
                <a:solidFill>
                  <a:srgbClr val="670E0F"/>
                </a:solidFill>
                <a:effectLst/>
                <a:uLnTx/>
                <a:uFillTx/>
                <a:latin typeface="Lusail" pitchFamily="50" charset="-78"/>
                <a:ea typeface="+mn-ea"/>
                <a:cs typeface="Lusail"/>
              </a:endParaRPr>
            </a:p>
          </p:txBody>
        </p:sp>
        <p:sp>
          <p:nvSpPr>
            <p:cNvPr id="11" name="Rectangle: Rounded Corners 10">
              <a:extLst>
                <a:ext uri="{FF2B5EF4-FFF2-40B4-BE49-F238E27FC236}">
                  <a16:creationId xmlns:a16="http://schemas.microsoft.com/office/drawing/2014/main" id="{354A65D5-467B-12DC-8E8C-EEA57A724EA6}"/>
                </a:ext>
              </a:extLst>
            </p:cNvPr>
            <p:cNvSpPr/>
            <p:nvPr/>
          </p:nvSpPr>
          <p:spPr>
            <a:xfrm>
              <a:off x="3758284" y="1720466"/>
              <a:ext cx="1836269"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الموارد البشرية</a:t>
              </a:r>
              <a:endParaRPr kumimoji="0" lang="ar-SA"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12" name="Rectangle: Rounded Corners 11">
              <a:extLst>
                <a:ext uri="{FF2B5EF4-FFF2-40B4-BE49-F238E27FC236}">
                  <a16:creationId xmlns:a16="http://schemas.microsoft.com/office/drawing/2014/main" id="{07A5FF93-D7E8-BD37-659D-9D1A4614DDB3}"/>
                </a:ext>
              </a:extLst>
            </p:cNvPr>
            <p:cNvSpPr/>
            <p:nvPr/>
          </p:nvSpPr>
          <p:spPr>
            <a:xfrm>
              <a:off x="3758284" y="2045566"/>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تخطيط الموارد البشرية</a:t>
              </a:r>
            </a:p>
          </p:txBody>
        </p:sp>
        <p:sp>
          <p:nvSpPr>
            <p:cNvPr id="137" name="Rectangle: Rounded Corners 136">
              <a:extLst>
                <a:ext uri="{FF2B5EF4-FFF2-40B4-BE49-F238E27FC236}">
                  <a16:creationId xmlns:a16="http://schemas.microsoft.com/office/drawing/2014/main" id="{8D31888B-1025-CC37-1AC0-3AD1DF88AF89}"/>
                </a:ext>
              </a:extLst>
            </p:cNvPr>
            <p:cNvSpPr/>
            <p:nvPr/>
          </p:nvSpPr>
          <p:spPr>
            <a:xfrm>
              <a:off x="3758284" y="2370666"/>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تمكين الموارد البشرية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140" name="Rectangle: Rounded Corners 139">
              <a:extLst>
                <a:ext uri="{FF2B5EF4-FFF2-40B4-BE49-F238E27FC236}">
                  <a16:creationId xmlns:a16="http://schemas.microsoft.com/office/drawing/2014/main" id="{E87E42C9-5E2C-3B57-DB38-0C0EA1023433}"/>
                </a:ext>
              </a:extLst>
            </p:cNvPr>
            <p:cNvSpPr/>
            <p:nvPr/>
          </p:nvSpPr>
          <p:spPr>
            <a:xfrm>
              <a:off x="3758284" y="2695765"/>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تقييم الموارد البشرية</a:t>
              </a:r>
            </a:p>
          </p:txBody>
        </p:sp>
        <p:sp>
          <p:nvSpPr>
            <p:cNvPr id="141" name="Rectangle: Rounded Corners 140">
              <a:extLst>
                <a:ext uri="{FF2B5EF4-FFF2-40B4-BE49-F238E27FC236}">
                  <a16:creationId xmlns:a16="http://schemas.microsoft.com/office/drawing/2014/main" id="{45B9C65D-340F-47C5-B798-CF593E401391}"/>
                </a:ext>
              </a:extLst>
            </p:cNvPr>
            <p:cNvSpPr/>
            <p:nvPr/>
          </p:nvSpPr>
          <p:spPr>
            <a:xfrm>
              <a:off x="3758284" y="3345965"/>
              <a:ext cx="1836269"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400" b="1" i="0" u="none" strike="noStrike" kern="0" cap="none" spc="0" normalizeH="0" baseline="0" noProof="0">
                  <a:ln>
                    <a:noFill/>
                  </a:ln>
                  <a:solidFill>
                    <a:srgbClr val="034261"/>
                  </a:solidFill>
                  <a:effectLst/>
                  <a:uLnTx/>
                  <a:uFillTx/>
                  <a:latin typeface="Lusail" pitchFamily="50" charset="-78"/>
                  <a:ea typeface="+mn-ea"/>
                  <a:cs typeface="Lusail"/>
                </a:rPr>
                <a:t>الموارد والمعرفة</a:t>
              </a:r>
              <a:endParaRPr kumimoji="0" lang="en-US"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142" name="Rectangle: Rounded Corners 141">
              <a:extLst>
                <a:ext uri="{FF2B5EF4-FFF2-40B4-BE49-F238E27FC236}">
                  <a16:creationId xmlns:a16="http://schemas.microsoft.com/office/drawing/2014/main" id="{92E9A9AD-14FF-B343-9851-499B20A50F77}"/>
                </a:ext>
              </a:extLst>
            </p:cNvPr>
            <p:cNvSpPr/>
            <p:nvPr/>
          </p:nvSpPr>
          <p:spPr>
            <a:xfrm>
              <a:off x="5630961" y="3020865"/>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7.4</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143" name="Rectangle: Rounded Corners 142">
              <a:extLst>
                <a:ext uri="{FF2B5EF4-FFF2-40B4-BE49-F238E27FC236}">
                  <a16:creationId xmlns:a16="http://schemas.microsoft.com/office/drawing/2014/main" id="{DC83C370-3D80-479C-597A-AB462039A23B}"/>
                </a:ext>
              </a:extLst>
            </p:cNvPr>
            <p:cNvSpPr/>
            <p:nvPr/>
          </p:nvSpPr>
          <p:spPr>
            <a:xfrm>
              <a:off x="5637674" y="3671064"/>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8.1</a:t>
              </a:r>
            </a:p>
          </p:txBody>
        </p:sp>
        <p:sp>
          <p:nvSpPr>
            <p:cNvPr id="155" name="Rectangle: Rounded Corners 154">
              <a:extLst>
                <a:ext uri="{FF2B5EF4-FFF2-40B4-BE49-F238E27FC236}">
                  <a16:creationId xmlns:a16="http://schemas.microsoft.com/office/drawing/2014/main" id="{1B486F27-F27F-0A10-261C-0D7672CDB61A}"/>
                </a:ext>
              </a:extLst>
            </p:cNvPr>
            <p:cNvSpPr/>
            <p:nvPr/>
          </p:nvSpPr>
          <p:spPr>
            <a:xfrm>
              <a:off x="3764997" y="3020865"/>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تحفيز الموارد البشرية</a:t>
              </a:r>
            </a:p>
          </p:txBody>
        </p:sp>
        <p:sp>
          <p:nvSpPr>
            <p:cNvPr id="160" name="Rectangle: Rounded Corners 159">
              <a:extLst>
                <a:ext uri="{FF2B5EF4-FFF2-40B4-BE49-F238E27FC236}">
                  <a16:creationId xmlns:a16="http://schemas.microsoft.com/office/drawing/2014/main" id="{09421888-B03E-18E2-A2A1-24F46D910688}"/>
                </a:ext>
              </a:extLst>
            </p:cNvPr>
            <p:cNvSpPr/>
            <p:nvPr/>
          </p:nvSpPr>
          <p:spPr>
            <a:xfrm>
              <a:off x="3771710" y="3671064"/>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إدارة الموارد المالية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161" name="Rectangle: Rounded Corners 160">
              <a:extLst>
                <a:ext uri="{FF2B5EF4-FFF2-40B4-BE49-F238E27FC236}">
                  <a16:creationId xmlns:a16="http://schemas.microsoft.com/office/drawing/2014/main" id="{20C44719-0A58-9E72-A6B7-5FDE5FBD6DA3}"/>
                </a:ext>
              </a:extLst>
            </p:cNvPr>
            <p:cNvSpPr/>
            <p:nvPr/>
          </p:nvSpPr>
          <p:spPr>
            <a:xfrm>
              <a:off x="5637674" y="3996164"/>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8.2</a:t>
              </a:r>
            </a:p>
          </p:txBody>
        </p:sp>
        <p:sp>
          <p:nvSpPr>
            <p:cNvPr id="162" name="Rectangle: Rounded Corners 161">
              <a:extLst>
                <a:ext uri="{FF2B5EF4-FFF2-40B4-BE49-F238E27FC236}">
                  <a16:creationId xmlns:a16="http://schemas.microsoft.com/office/drawing/2014/main" id="{C89483DC-33ED-E975-B374-74E41FC7ECED}"/>
                </a:ext>
              </a:extLst>
            </p:cNvPr>
            <p:cNvSpPr/>
            <p:nvPr/>
          </p:nvSpPr>
          <p:spPr>
            <a:xfrm>
              <a:off x="3771710" y="3996164"/>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إدارة الأصول والممتلكات</a:t>
              </a:r>
            </a:p>
          </p:txBody>
        </p:sp>
        <p:sp>
          <p:nvSpPr>
            <p:cNvPr id="167" name="Rectangle: Rounded Corners 166">
              <a:extLst>
                <a:ext uri="{FF2B5EF4-FFF2-40B4-BE49-F238E27FC236}">
                  <a16:creationId xmlns:a16="http://schemas.microsoft.com/office/drawing/2014/main" id="{0E734F35-E2F8-CA25-9676-8721D474DBFF}"/>
                </a:ext>
              </a:extLst>
            </p:cNvPr>
            <p:cNvSpPr/>
            <p:nvPr/>
          </p:nvSpPr>
          <p:spPr>
            <a:xfrm>
              <a:off x="3771710" y="4321264"/>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Tx/>
                <a:buNone/>
                <a:tabLst/>
                <a:defRPr/>
              </a:pPr>
              <a:r>
                <a:rPr kumimoji="0" lang="ar-QA" sz="1200" b="0" i="0" u="none" strike="noStrike" kern="1200" cap="none" spc="0" normalizeH="0" baseline="0" noProof="0">
                  <a:ln>
                    <a:noFill/>
                  </a:ln>
                  <a:solidFill>
                    <a:srgbClr val="000000"/>
                  </a:solidFill>
                  <a:effectLst/>
                  <a:uLnTx/>
                  <a:uFillTx/>
                  <a:latin typeface="Calibri" panose="020F0502020204030204"/>
                  <a:ea typeface="+mn-ea"/>
                  <a:cs typeface="Lusail"/>
                </a:rPr>
                <a:t>إدارة الموردين</a:t>
              </a:r>
              <a:r>
                <a:rPr kumimoji="0" lang="ar-SA" sz="1200" b="0" i="0" u="none" strike="noStrike" kern="1200" cap="none" spc="0" normalizeH="0" baseline="0" noProof="0">
                  <a:ln>
                    <a:noFill/>
                  </a:ln>
                  <a:solidFill>
                    <a:srgbClr val="000000"/>
                  </a:solidFill>
                  <a:effectLst/>
                  <a:uLnTx/>
                  <a:uFillTx/>
                  <a:latin typeface="Calibri" panose="020F0502020204030204"/>
                  <a:ea typeface="+mn-ea"/>
                  <a:cs typeface="Lusail"/>
                </a:rPr>
                <a:t> والشركاء</a:t>
              </a:r>
              <a:endParaRPr kumimoji="0" lang="ar-QA" sz="1200" b="0" i="0" u="none" strike="sngStrike" kern="1200" cap="none" spc="0" normalizeH="0" baseline="0" noProof="0">
                <a:ln>
                  <a:noFill/>
                </a:ln>
                <a:solidFill>
                  <a:srgbClr val="000000"/>
                </a:solidFill>
                <a:effectLst/>
                <a:uLnTx/>
                <a:uFillTx/>
                <a:latin typeface="Calibri" panose="020F0502020204030204"/>
                <a:ea typeface="+mn-ea"/>
                <a:cs typeface="Lusail" pitchFamily="50" charset="-78"/>
                <a:sym typeface="Arial"/>
              </a:endParaRPr>
            </a:p>
          </p:txBody>
        </p:sp>
        <p:sp>
          <p:nvSpPr>
            <p:cNvPr id="174" name="Rectangle: Rounded Corners 173">
              <a:extLst>
                <a:ext uri="{FF2B5EF4-FFF2-40B4-BE49-F238E27FC236}">
                  <a16:creationId xmlns:a16="http://schemas.microsoft.com/office/drawing/2014/main" id="{C69633B9-410A-7027-7D0C-E0D67A5DD41D}"/>
                </a:ext>
              </a:extLst>
            </p:cNvPr>
            <p:cNvSpPr/>
            <p:nvPr/>
          </p:nvSpPr>
          <p:spPr>
            <a:xfrm>
              <a:off x="5637674" y="4321264"/>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8.3</a:t>
              </a:r>
            </a:p>
          </p:txBody>
        </p:sp>
        <p:sp>
          <p:nvSpPr>
            <p:cNvPr id="175" name="Rectangle: Rounded Corners 174">
              <a:extLst>
                <a:ext uri="{FF2B5EF4-FFF2-40B4-BE49-F238E27FC236}">
                  <a16:creationId xmlns:a16="http://schemas.microsoft.com/office/drawing/2014/main" id="{C53C5383-91BD-E32B-CEA1-9363F8B2759D}"/>
                </a:ext>
              </a:extLst>
            </p:cNvPr>
            <p:cNvSpPr/>
            <p:nvPr/>
          </p:nvSpPr>
          <p:spPr>
            <a:xfrm>
              <a:off x="3758283" y="4646363"/>
              <a:ext cx="18362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إدارة المعرفة</a:t>
              </a:r>
            </a:p>
          </p:txBody>
        </p:sp>
        <p:sp>
          <p:nvSpPr>
            <p:cNvPr id="176" name="Rectangle: Rounded Corners 175">
              <a:extLst>
                <a:ext uri="{FF2B5EF4-FFF2-40B4-BE49-F238E27FC236}">
                  <a16:creationId xmlns:a16="http://schemas.microsoft.com/office/drawing/2014/main" id="{42103A8D-FC23-1F25-BA46-A4584811452A}"/>
                </a:ext>
              </a:extLst>
            </p:cNvPr>
            <p:cNvSpPr/>
            <p:nvPr/>
          </p:nvSpPr>
          <p:spPr>
            <a:xfrm>
              <a:off x="5624248" y="4646363"/>
              <a:ext cx="394569"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8.4</a:t>
              </a:r>
              <a:endParaRPr kumimoji="0" lang="en-US"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77" name="Rectangle: Top Corners Rounded 176">
              <a:extLst>
                <a:ext uri="{FF2B5EF4-FFF2-40B4-BE49-F238E27FC236}">
                  <a16:creationId xmlns:a16="http://schemas.microsoft.com/office/drawing/2014/main" id="{801C8292-959E-982B-680C-57D27664B8BF}"/>
                </a:ext>
              </a:extLst>
            </p:cNvPr>
            <p:cNvSpPr/>
            <p:nvPr/>
          </p:nvSpPr>
          <p:spPr>
            <a:xfrm>
              <a:off x="6209236" y="1209202"/>
              <a:ext cx="2679192" cy="398655"/>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a:ln>
                    <a:noFill/>
                  </a:ln>
                  <a:solidFill>
                    <a:srgbClr val="670E0F"/>
                  </a:solidFill>
                  <a:effectLst/>
                  <a:uLnTx/>
                  <a:uFillTx/>
                  <a:latin typeface="Lusail" pitchFamily="50" charset="-78"/>
                  <a:ea typeface="+mn-ea"/>
                  <a:cs typeface="Lusail"/>
                </a:rPr>
                <a:t>القيمة النوعية</a:t>
              </a:r>
              <a:endParaRPr kumimoji="0" lang="ar-SA" sz="1600" b="1" i="0" u="none" strike="noStrike" kern="1200" cap="none" spc="0" normalizeH="0" baseline="0" noProof="0">
                <a:ln>
                  <a:noFill/>
                </a:ln>
                <a:solidFill>
                  <a:srgbClr val="670E0F"/>
                </a:solidFill>
                <a:effectLst/>
                <a:uLnTx/>
                <a:uFillTx/>
                <a:latin typeface="Lusail" pitchFamily="50" charset="-78"/>
                <a:ea typeface="+mn-ea"/>
                <a:cs typeface="Lusail" pitchFamily="50" charset="-78"/>
              </a:endParaRPr>
            </a:p>
          </p:txBody>
        </p:sp>
        <p:sp>
          <p:nvSpPr>
            <p:cNvPr id="178" name="Rectangle: Rounded Corners 177">
              <a:extLst>
                <a:ext uri="{FF2B5EF4-FFF2-40B4-BE49-F238E27FC236}">
                  <a16:creationId xmlns:a16="http://schemas.microsoft.com/office/drawing/2014/main" id="{91CDCBD1-BAF2-CD33-D364-61EC1FD6E2DC}"/>
                </a:ext>
              </a:extLst>
            </p:cNvPr>
            <p:cNvSpPr/>
            <p:nvPr/>
          </p:nvSpPr>
          <p:spPr>
            <a:xfrm>
              <a:off x="8515084" y="1720466"/>
              <a:ext cx="396913"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04</a:t>
              </a:r>
            </a:p>
          </p:txBody>
        </p:sp>
        <p:sp>
          <p:nvSpPr>
            <p:cNvPr id="179" name="Rectangle: Rounded Corners 178">
              <a:extLst>
                <a:ext uri="{FF2B5EF4-FFF2-40B4-BE49-F238E27FC236}">
                  <a16:creationId xmlns:a16="http://schemas.microsoft.com/office/drawing/2014/main" id="{3E5AABAA-31E8-9E7C-EACB-B07FA7EC3757}"/>
                </a:ext>
              </a:extLst>
            </p:cNvPr>
            <p:cNvSpPr/>
            <p:nvPr/>
          </p:nvSpPr>
          <p:spPr>
            <a:xfrm>
              <a:off x="8515084" y="2045566"/>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4.1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80" name="Rectangle: Rounded Corners 179">
              <a:extLst>
                <a:ext uri="{FF2B5EF4-FFF2-40B4-BE49-F238E27FC236}">
                  <a16:creationId xmlns:a16="http://schemas.microsoft.com/office/drawing/2014/main" id="{9A4DACD9-6740-E57B-01FA-8D745A2F9252}"/>
                </a:ext>
              </a:extLst>
            </p:cNvPr>
            <p:cNvSpPr/>
            <p:nvPr/>
          </p:nvSpPr>
          <p:spPr>
            <a:xfrm>
              <a:off x="8515084" y="2370666"/>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4.2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81" name="Rectangle: Rounded Corners 180">
              <a:extLst>
                <a:ext uri="{FF2B5EF4-FFF2-40B4-BE49-F238E27FC236}">
                  <a16:creationId xmlns:a16="http://schemas.microsoft.com/office/drawing/2014/main" id="{E6DAD5B2-180F-C12A-9907-3BFD9669CFD7}"/>
                </a:ext>
              </a:extLst>
            </p:cNvPr>
            <p:cNvSpPr/>
            <p:nvPr/>
          </p:nvSpPr>
          <p:spPr>
            <a:xfrm>
              <a:off x="8515084" y="2695765"/>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4.3</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82" name="Rectangle: Rounded Corners 181">
              <a:extLst>
                <a:ext uri="{FF2B5EF4-FFF2-40B4-BE49-F238E27FC236}">
                  <a16:creationId xmlns:a16="http://schemas.microsoft.com/office/drawing/2014/main" id="{31A8517F-FC5A-0A7B-0560-0D2B3FB34668}"/>
                </a:ext>
              </a:extLst>
            </p:cNvPr>
            <p:cNvSpPr/>
            <p:nvPr/>
          </p:nvSpPr>
          <p:spPr>
            <a:xfrm>
              <a:off x="8515084" y="3020865"/>
              <a:ext cx="396913"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70E0F"/>
                  </a:solidFill>
                  <a:effectLst/>
                  <a:uLnTx/>
                  <a:uFillTx/>
                  <a:latin typeface="Lusail" pitchFamily="50" charset="-78"/>
                  <a:ea typeface="+mn-ea"/>
                  <a:cs typeface="Lusail"/>
                </a:rPr>
                <a:t>05</a:t>
              </a:r>
              <a:endParaRPr kumimoji="0" lang="ar-SA" sz="1400" b="0" i="0" u="none" strike="noStrike" kern="1200" cap="none" spc="0" normalizeH="0" baseline="0" noProof="0">
                <a:ln>
                  <a:noFill/>
                </a:ln>
                <a:solidFill>
                  <a:srgbClr val="670E0F"/>
                </a:solidFill>
                <a:effectLst/>
                <a:uLnTx/>
                <a:uFillTx/>
                <a:latin typeface="Lusail" pitchFamily="50" charset="-78"/>
                <a:ea typeface="+mn-ea"/>
                <a:cs typeface="Lusail"/>
              </a:endParaRPr>
            </a:p>
          </p:txBody>
        </p:sp>
        <p:sp>
          <p:nvSpPr>
            <p:cNvPr id="183" name="Rectangle: Rounded Corners 182">
              <a:extLst>
                <a:ext uri="{FF2B5EF4-FFF2-40B4-BE49-F238E27FC236}">
                  <a16:creationId xmlns:a16="http://schemas.microsoft.com/office/drawing/2014/main" id="{21259199-B565-0D8D-13D4-6B3B91149161}"/>
                </a:ext>
              </a:extLst>
            </p:cNvPr>
            <p:cNvSpPr/>
            <p:nvPr/>
          </p:nvSpPr>
          <p:spPr>
            <a:xfrm>
              <a:off x="6638037" y="1720466"/>
              <a:ext cx="1847176"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العمليات</a:t>
              </a:r>
              <a:endParaRPr kumimoji="0" lang="ar-SA"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184" name="Rectangle: Rounded Corners 183">
              <a:extLst>
                <a:ext uri="{FF2B5EF4-FFF2-40B4-BE49-F238E27FC236}">
                  <a16:creationId xmlns:a16="http://schemas.microsoft.com/office/drawing/2014/main" id="{E49C6F81-BAFC-86BB-0F6C-A8F91325F211}"/>
                </a:ext>
              </a:extLst>
            </p:cNvPr>
            <p:cNvSpPr/>
            <p:nvPr/>
          </p:nvSpPr>
          <p:spPr>
            <a:xfrm>
              <a:off x="6638037" y="2045566"/>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تصميم </a:t>
              </a: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العمليات</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85" name="Rectangle: Rounded Corners 184">
              <a:extLst>
                <a:ext uri="{FF2B5EF4-FFF2-40B4-BE49-F238E27FC236}">
                  <a16:creationId xmlns:a16="http://schemas.microsoft.com/office/drawing/2014/main" id="{9F4D7797-0C41-8AD3-6218-1A1EFDFA4E4D}"/>
                </a:ext>
              </a:extLst>
            </p:cNvPr>
            <p:cNvSpPr/>
            <p:nvPr/>
          </p:nvSpPr>
          <p:spPr>
            <a:xfrm>
              <a:off x="6638037" y="2370666"/>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تطوير ومتابعة العمليات</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86" name="Rectangle: Rounded Corners 185">
              <a:extLst>
                <a:ext uri="{FF2B5EF4-FFF2-40B4-BE49-F238E27FC236}">
                  <a16:creationId xmlns:a16="http://schemas.microsoft.com/office/drawing/2014/main" id="{BEADE871-3E50-C4AA-C524-8BC1CD111787}"/>
                </a:ext>
              </a:extLst>
            </p:cNvPr>
            <p:cNvSpPr/>
            <p:nvPr/>
          </p:nvSpPr>
          <p:spPr>
            <a:xfrm>
              <a:off x="6638037" y="2695765"/>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كفاءة العمليات</a:t>
              </a:r>
            </a:p>
          </p:txBody>
        </p:sp>
        <p:sp>
          <p:nvSpPr>
            <p:cNvPr id="187" name="Rectangle: Rounded Corners 186">
              <a:extLst>
                <a:ext uri="{FF2B5EF4-FFF2-40B4-BE49-F238E27FC236}">
                  <a16:creationId xmlns:a16="http://schemas.microsoft.com/office/drawing/2014/main" id="{3C05983C-9241-AEF5-5448-A0F1DC54DA23}"/>
                </a:ext>
              </a:extLst>
            </p:cNvPr>
            <p:cNvSpPr/>
            <p:nvPr/>
          </p:nvSpPr>
          <p:spPr>
            <a:xfrm>
              <a:off x="6638037" y="3020865"/>
              <a:ext cx="1847176"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الخدمات</a:t>
              </a:r>
              <a:endParaRPr kumimoji="0" lang="ar-SA"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188" name="Rectangle: Rounded Corners 187">
              <a:extLst>
                <a:ext uri="{FF2B5EF4-FFF2-40B4-BE49-F238E27FC236}">
                  <a16:creationId xmlns:a16="http://schemas.microsoft.com/office/drawing/2014/main" id="{6730FE6A-ECA5-3DCB-E547-15636E2647D6}"/>
                </a:ext>
              </a:extLst>
            </p:cNvPr>
            <p:cNvSpPr/>
            <p:nvPr/>
          </p:nvSpPr>
          <p:spPr>
            <a:xfrm>
              <a:off x="8515084" y="3345965"/>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5.1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89" name="Rectangle: Rounded Corners 188">
              <a:extLst>
                <a:ext uri="{FF2B5EF4-FFF2-40B4-BE49-F238E27FC236}">
                  <a16:creationId xmlns:a16="http://schemas.microsoft.com/office/drawing/2014/main" id="{1B55FF9F-6870-8798-0A9A-245B84DC73CD}"/>
                </a:ext>
              </a:extLst>
            </p:cNvPr>
            <p:cNvSpPr/>
            <p:nvPr/>
          </p:nvSpPr>
          <p:spPr>
            <a:xfrm>
              <a:off x="8515084" y="3671064"/>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5.2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90" name="Rectangle: Rounded Corners 189">
              <a:extLst>
                <a:ext uri="{FF2B5EF4-FFF2-40B4-BE49-F238E27FC236}">
                  <a16:creationId xmlns:a16="http://schemas.microsoft.com/office/drawing/2014/main" id="{DAF64EAC-51DE-3C8E-DF30-2A4834822010}"/>
                </a:ext>
              </a:extLst>
            </p:cNvPr>
            <p:cNvSpPr/>
            <p:nvPr/>
          </p:nvSpPr>
          <p:spPr>
            <a:xfrm>
              <a:off x="8515084" y="3996164"/>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5.3</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91" name="Rectangle: Rounded Corners 190">
              <a:extLst>
                <a:ext uri="{FF2B5EF4-FFF2-40B4-BE49-F238E27FC236}">
                  <a16:creationId xmlns:a16="http://schemas.microsoft.com/office/drawing/2014/main" id="{6271503A-436E-05B0-2F49-671DB2479E12}"/>
                </a:ext>
              </a:extLst>
            </p:cNvPr>
            <p:cNvSpPr/>
            <p:nvPr/>
          </p:nvSpPr>
          <p:spPr>
            <a:xfrm>
              <a:off x="8515084" y="4321264"/>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5.4</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92" name="Rectangle: Rounded Corners 191">
              <a:extLst>
                <a:ext uri="{FF2B5EF4-FFF2-40B4-BE49-F238E27FC236}">
                  <a16:creationId xmlns:a16="http://schemas.microsoft.com/office/drawing/2014/main" id="{504C3E79-1FCC-1DA6-5138-37AF8A263B06}"/>
                </a:ext>
              </a:extLst>
            </p:cNvPr>
            <p:cNvSpPr/>
            <p:nvPr/>
          </p:nvSpPr>
          <p:spPr>
            <a:xfrm>
              <a:off x="6638037" y="4321264"/>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تجربة المتعامل</a:t>
              </a:r>
            </a:p>
          </p:txBody>
        </p:sp>
        <p:sp>
          <p:nvSpPr>
            <p:cNvPr id="193" name="Rectangle: Rounded Corners 192">
              <a:extLst>
                <a:ext uri="{FF2B5EF4-FFF2-40B4-BE49-F238E27FC236}">
                  <a16:creationId xmlns:a16="http://schemas.microsoft.com/office/drawing/2014/main" id="{F2D073FF-C3A4-8CE9-0DF8-1DFA679A6ACA}"/>
                </a:ext>
              </a:extLst>
            </p:cNvPr>
            <p:cNvSpPr/>
            <p:nvPr/>
          </p:nvSpPr>
          <p:spPr>
            <a:xfrm>
              <a:off x="6638037" y="3345965"/>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تصنيف وتوثيق الخدمات</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94" name="Rectangle: Rounded Corners 193">
              <a:extLst>
                <a:ext uri="{FF2B5EF4-FFF2-40B4-BE49-F238E27FC236}">
                  <a16:creationId xmlns:a16="http://schemas.microsoft.com/office/drawing/2014/main" id="{AF4CF54A-9DA5-BD78-2B02-F4A9D969667D}"/>
                </a:ext>
              </a:extLst>
            </p:cNvPr>
            <p:cNvSpPr/>
            <p:nvPr/>
          </p:nvSpPr>
          <p:spPr>
            <a:xfrm>
              <a:off x="6638037" y="3671064"/>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تطوير وتقديم الخدمات</a:t>
              </a:r>
            </a:p>
          </p:txBody>
        </p:sp>
        <p:sp>
          <p:nvSpPr>
            <p:cNvPr id="195" name="Rectangle: Rounded Corners 194">
              <a:extLst>
                <a:ext uri="{FF2B5EF4-FFF2-40B4-BE49-F238E27FC236}">
                  <a16:creationId xmlns:a16="http://schemas.microsoft.com/office/drawing/2014/main" id="{A006B52D-FA29-07F4-EF5D-94E2C18AA2EA}"/>
                </a:ext>
              </a:extLst>
            </p:cNvPr>
            <p:cNvSpPr/>
            <p:nvPr/>
          </p:nvSpPr>
          <p:spPr>
            <a:xfrm>
              <a:off x="6638037" y="3996164"/>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عرض وتسويق القيمة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96" name="Rectangle: Rounded Corners 195">
              <a:extLst>
                <a:ext uri="{FF2B5EF4-FFF2-40B4-BE49-F238E27FC236}">
                  <a16:creationId xmlns:a16="http://schemas.microsoft.com/office/drawing/2014/main" id="{B85A988B-F0BE-F8F7-585F-C187F8066CA9}"/>
                </a:ext>
              </a:extLst>
            </p:cNvPr>
            <p:cNvSpPr/>
            <p:nvPr/>
          </p:nvSpPr>
          <p:spPr>
            <a:xfrm>
              <a:off x="8515084" y="4646363"/>
              <a:ext cx="396913"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70E0F"/>
                  </a:solidFill>
                  <a:effectLst/>
                  <a:uLnTx/>
                  <a:uFillTx/>
                  <a:latin typeface="Lusail" pitchFamily="50" charset="-78"/>
                  <a:ea typeface="+mn-ea"/>
                  <a:cs typeface="Lusail"/>
                </a:rPr>
                <a:t>06</a:t>
              </a:r>
              <a:endParaRPr kumimoji="0" lang="ar-SA" sz="1400" b="0" i="0" u="none" strike="noStrike" kern="1200" cap="none" spc="0" normalizeH="0" baseline="0" noProof="0">
                <a:ln>
                  <a:noFill/>
                </a:ln>
                <a:solidFill>
                  <a:srgbClr val="670E0F"/>
                </a:solidFill>
                <a:effectLst/>
                <a:uLnTx/>
                <a:uFillTx/>
                <a:latin typeface="Lusail" pitchFamily="50" charset="-78"/>
                <a:ea typeface="+mn-ea"/>
                <a:cs typeface="Lusail"/>
              </a:endParaRPr>
            </a:p>
          </p:txBody>
        </p:sp>
        <p:sp>
          <p:nvSpPr>
            <p:cNvPr id="197" name="Rectangle: Rounded Corners 196">
              <a:extLst>
                <a:ext uri="{FF2B5EF4-FFF2-40B4-BE49-F238E27FC236}">
                  <a16:creationId xmlns:a16="http://schemas.microsoft.com/office/drawing/2014/main" id="{615822E4-4ED4-6030-A317-F1BED2EEF4FB}"/>
                </a:ext>
              </a:extLst>
            </p:cNvPr>
            <p:cNvSpPr/>
            <p:nvPr/>
          </p:nvSpPr>
          <p:spPr>
            <a:xfrm>
              <a:off x="8515084" y="4971463"/>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6.1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198" name="Rectangle: Rounded Corners 197">
              <a:extLst>
                <a:ext uri="{FF2B5EF4-FFF2-40B4-BE49-F238E27FC236}">
                  <a16:creationId xmlns:a16="http://schemas.microsoft.com/office/drawing/2014/main" id="{DB5783E3-BCDB-F6B0-EF99-4D81AC2D7D1C}"/>
                </a:ext>
              </a:extLst>
            </p:cNvPr>
            <p:cNvSpPr/>
            <p:nvPr/>
          </p:nvSpPr>
          <p:spPr>
            <a:xfrm>
              <a:off x="6638037" y="4646363"/>
              <a:ext cx="1847176"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التحول الرقمي</a:t>
              </a:r>
              <a:endParaRPr kumimoji="0" lang="ar-SA"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199" name="Rectangle: Rounded Corners 198">
              <a:extLst>
                <a:ext uri="{FF2B5EF4-FFF2-40B4-BE49-F238E27FC236}">
                  <a16:creationId xmlns:a16="http://schemas.microsoft.com/office/drawing/2014/main" id="{BD8FDBB5-E8F5-C0B1-DD90-795259740C81}"/>
                </a:ext>
              </a:extLst>
            </p:cNvPr>
            <p:cNvSpPr/>
            <p:nvPr/>
          </p:nvSpPr>
          <p:spPr>
            <a:xfrm>
              <a:off x="6638037" y="4971463"/>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البنية التحتية الرقمية</a:t>
              </a:r>
            </a:p>
          </p:txBody>
        </p:sp>
        <p:sp>
          <p:nvSpPr>
            <p:cNvPr id="200" name="Rectangle: Rounded Corners 199">
              <a:extLst>
                <a:ext uri="{FF2B5EF4-FFF2-40B4-BE49-F238E27FC236}">
                  <a16:creationId xmlns:a16="http://schemas.microsoft.com/office/drawing/2014/main" id="{150A6A58-6B7A-599E-75CB-D73A576F947D}"/>
                </a:ext>
              </a:extLst>
            </p:cNvPr>
            <p:cNvSpPr/>
            <p:nvPr/>
          </p:nvSpPr>
          <p:spPr>
            <a:xfrm>
              <a:off x="6638037" y="5296563"/>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التكامل والتطوير التقني</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01" name="Rectangle: Rounded Corners 200">
              <a:extLst>
                <a:ext uri="{FF2B5EF4-FFF2-40B4-BE49-F238E27FC236}">
                  <a16:creationId xmlns:a16="http://schemas.microsoft.com/office/drawing/2014/main" id="{ACA5479E-8835-FF4A-59AF-50FA6F4B74E2}"/>
                </a:ext>
              </a:extLst>
            </p:cNvPr>
            <p:cNvSpPr/>
            <p:nvPr/>
          </p:nvSpPr>
          <p:spPr>
            <a:xfrm>
              <a:off x="8515084" y="5296563"/>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6.2</a:t>
              </a:r>
            </a:p>
          </p:txBody>
        </p:sp>
        <p:sp>
          <p:nvSpPr>
            <p:cNvPr id="202" name="Rectangle: Rounded Corners 201">
              <a:extLst>
                <a:ext uri="{FF2B5EF4-FFF2-40B4-BE49-F238E27FC236}">
                  <a16:creationId xmlns:a16="http://schemas.microsoft.com/office/drawing/2014/main" id="{5A040690-66CD-3953-C68C-CD194292781F}"/>
                </a:ext>
              </a:extLst>
            </p:cNvPr>
            <p:cNvSpPr/>
            <p:nvPr/>
          </p:nvSpPr>
          <p:spPr>
            <a:xfrm>
              <a:off x="6638037" y="5621659"/>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حوكمة التقنيات والمعلومات</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03" name="Rectangle: Rounded Corners 202">
              <a:extLst>
                <a:ext uri="{FF2B5EF4-FFF2-40B4-BE49-F238E27FC236}">
                  <a16:creationId xmlns:a16="http://schemas.microsoft.com/office/drawing/2014/main" id="{B7CD11DF-57E7-CF3C-FF96-4562F1BD91AA}"/>
                </a:ext>
              </a:extLst>
            </p:cNvPr>
            <p:cNvSpPr/>
            <p:nvPr/>
          </p:nvSpPr>
          <p:spPr>
            <a:xfrm>
              <a:off x="8515084" y="5621659"/>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6.3</a:t>
              </a:r>
            </a:p>
          </p:txBody>
        </p:sp>
        <p:sp>
          <p:nvSpPr>
            <p:cNvPr id="204" name="Rectangle: Top Corners Rounded 203">
              <a:extLst>
                <a:ext uri="{FF2B5EF4-FFF2-40B4-BE49-F238E27FC236}">
                  <a16:creationId xmlns:a16="http://schemas.microsoft.com/office/drawing/2014/main" id="{E20D1845-E7FE-2D85-81FC-4736A560A054}"/>
                </a:ext>
              </a:extLst>
            </p:cNvPr>
            <p:cNvSpPr/>
            <p:nvPr/>
          </p:nvSpPr>
          <p:spPr>
            <a:xfrm>
              <a:off x="9114896" y="1209202"/>
              <a:ext cx="2676855" cy="398655"/>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a:ln>
                    <a:noFill/>
                  </a:ln>
                  <a:solidFill>
                    <a:srgbClr val="034261"/>
                  </a:solidFill>
                  <a:effectLst/>
                  <a:uLnTx/>
                  <a:uFillTx/>
                  <a:latin typeface="Lusail" pitchFamily="50" charset="-78"/>
                  <a:ea typeface="+mn-ea"/>
                  <a:cs typeface="Lusail"/>
                </a:rPr>
                <a:t>التوجه الريادي</a:t>
              </a:r>
            </a:p>
          </p:txBody>
        </p:sp>
        <p:sp>
          <p:nvSpPr>
            <p:cNvPr id="205" name="Rectangle: Rounded Corners 204">
              <a:extLst>
                <a:ext uri="{FF2B5EF4-FFF2-40B4-BE49-F238E27FC236}">
                  <a16:creationId xmlns:a16="http://schemas.microsoft.com/office/drawing/2014/main" id="{2B6D8E73-400D-F84F-256E-16A5F60FC348}"/>
                </a:ext>
              </a:extLst>
            </p:cNvPr>
            <p:cNvSpPr/>
            <p:nvPr/>
          </p:nvSpPr>
          <p:spPr>
            <a:xfrm>
              <a:off x="11395570" y="2045515"/>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1.1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06" name="Rectangle: Rounded Corners 205">
              <a:extLst>
                <a:ext uri="{FF2B5EF4-FFF2-40B4-BE49-F238E27FC236}">
                  <a16:creationId xmlns:a16="http://schemas.microsoft.com/office/drawing/2014/main" id="{4112D6AA-CC12-57E5-339F-20CEF1F29F9D}"/>
                </a:ext>
              </a:extLst>
            </p:cNvPr>
            <p:cNvSpPr/>
            <p:nvPr/>
          </p:nvSpPr>
          <p:spPr>
            <a:xfrm>
              <a:off x="11395570" y="23705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1.2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07" name="Rectangle: Rounded Corners 206">
              <a:extLst>
                <a:ext uri="{FF2B5EF4-FFF2-40B4-BE49-F238E27FC236}">
                  <a16:creationId xmlns:a16="http://schemas.microsoft.com/office/drawing/2014/main" id="{115FC573-3ED5-0FF8-9093-B3DB10298EC8}"/>
                </a:ext>
              </a:extLst>
            </p:cNvPr>
            <p:cNvSpPr/>
            <p:nvPr/>
          </p:nvSpPr>
          <p:spPr>
            <a:xfrm>
              <a:off x="11395570" y="269561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1.3</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08" name="Rectangle: Rounded Corners 207">
              <a:extLst>
                <a:ext uri="{FF2B5EF4-FFF2-40B4-BE49-F238E27FC236}">
                  <a16:creationId xmlns:a16="http://schemas.microsoft.com/office/drawing/2014/main" id="{C6597E7B-3E3A-F694-373C-CCB84BB71E00}"/>
                </a:ext>
              </a:extLst>
            </p:cNvPr>
            <p:cNvSpPr/>
            <p:nvPr/>
          </p:nvSpPr>
          <p:spPr>
            <a:xfrm>
              <a:off x="11395570" y="3020662"/>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1.4</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09" name="Rectangle: Rounded Corners 208">
              <a:extLst>
                <a:ext uri="{FF2B5EF4-FFF2-40B4-BE49-F238E27FC236}">
                  <a16:creationId xmlns:a16="http://schemas.microsoft.com/office/drawing/2014/main" id="{8E80EEFD-CDBC-86C3-1780-A36C681AE73F}"/>
                </a:ext>
              </a:extLst>
            </p:cNvPr>
            <p:cNvSpPr/>
            <p:nvPr/>
          </p:nvSpPr>
          <p:spPr>
            <a:xfrm>
              <a:off x="11395570" y="3345711"/>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70E0F"/>
                  </a:solidFill>
                  <a:effectLst/>
                  <a:uLnTx/>
                  <a:uFillTx/>
                  <a:latin typeface="Lusail" pitchFamily="50" charset="-78"/>
                  <a:ea typeface="+mn-ea"/>
                  <a:cs typeface="Lusail"/>
                </a:rPr>
                <a:t>02</a:t>
              </a:r>
              <a:endParaRPr kumimoji="0" lang="ar-SA" sz="1400" b="0" i="0" u="none" strike="noStrike" kern="1200" cap="none" spc="0" normalizeH="0" baseline="0" noProof="0">
                <a:ln>
                  <a:noFill/>
                </a:ln>
                <a:solidFill>
                  <a:srgbClr val="670E0F"/>
                </a:solidFill>
                <a:effectLst/>
                <a:uLnTx/>
                <a:uFillTx/>
                <a:latin typeface="Lusail" pitchFamily="50" charset="-78"/>
                <a:ea typeface="+mn-ea"/>
                <a:cs typeface="Lusail"/>
              </a:endParaRPr>
            </a:p>
          </p:txBody>
        </p:sp>
        <p:sp>
          <p:nvSpPr>
            <p:cNvPr id="210" name="Rectangle: Rounded Corners 209">
              <a:extLst>
                <a:ext uri="{FF2B5EF4-FFF2-40B4-BE49-F238E27FC236}">
                  <a16:creationId xmlns:a16="http://schemas.microsoft.com/office/drawing/2014/main" id="{2D06D2C1-D475-6370-4E21-D9EA44ADEB76}"/>
                </a:ext>
              </a:extLst>
            </p:cNvPr>
            <p:cNvSpPr/>
            <p:nvPr/>
          </p:nvSpPr>
          <p:spPr>
            <a:xfrm>
              <a:off x="11395570" y="3670760"/>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2.1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11" name="Rectangle: Rounded Corners 210">
              <a:extLst>
                <a:ext uri="{FF2B5EF4-FFF2-40B4-BE49-F238E27FC236}">
                  <a16:creationId xmlns:a16="http://schemas.microsoft.com/office/drawing/2014/main" id="{7B41BFE7-B5CD-01EF-9778-3339926FC418}"/>
                </a:ext>
              </a:extLst>
            </p:cNvPr>
            <p:cNvSpPr/>
            <p:nvPr/>
          </p:nvSpPr>
          <p:spPr>
            <a:xfrm>
              <a:off x="11395570" y="3995808"/>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2.2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12" name="Rectangle: Rounded Corners 211">
              <a:extLst>
                <a:ext uri="{FF2B5EF4-FFF2-40B4-BE49-F238E27FC236}">
                  <a16:creationId xmlns:a16="http://schemas.microsoft.com/office/drawing/2014/main" id="{E6920E6A-DAD8-5E5E-958F-A1949993B230}"/>
                </a:ext>
              </a:extLst>
            </p:cNvPr>
            <p:cNvSpPr/>
            <p:nvPr/>
          </p:nvSpPr>
          <p:spPr>
            <a:xfrm>
              <a:off x="11395570" y="4320857"/>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2.3</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13" name="Rectangle: Rounded Corners 212">
              <a:extLst>
                <a:ext uri="{FF2B5EF4-FFF2-40B4-BE49-F238E27FC236}">
                  <a16:creationId xmlns:a16="http://schemas.microsoft.com/office/drawing/2014/main" id="{EB310604-7813-5EDC-16B7-C9BC124DD6B6}"/>
                </a:ext>
              </a:extLst>
            </p:cNvPr>
            <p:cNvSpPr/>
            <p:nvPr/>
          </p:nvSpPr>
          <p:spPr>
            <a:xfrm>
              <a:off x="11395570" y="4645906"/>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2.4</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14" name="Rectangle: Rounded Corners 213">
              <a:extLst>
                <a:ext uri="{FF2B5EF4-FFF2-40B4-BE49-F238E27FC236}">
                  <a16:creationId xmlns:a16="http://schemas.microsoft.com/office/drawing/2014/main" id="{38764D4E-BA4E-7731-9129-DC81CF76FA34}"/>
                </a:ext>
              </a:extLst>
            </p:cNvPr>
            <p:cNvSpPr/>
            <p:nvPr/>
          </p:nvSpPr>
          <p:spPr>
            <a:xfrm>
              <a:off x="11395570" y="4970955"/>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15" name="Rectangle: Rounded Corners 214">
              <a:extLst>
                <a:ext uri="{FF2B5EF4-FFF2-40B4-BE49-F238E27FC236}">
                  <a16:creationId xmlns:a16="http://schemas.microsoft.com/office/drawing/2014/main" id="{91DB60EA-3D1D-5F19-5C44-7F45693CB68A}"/>
                </a:ext>
              </a:extLst>
            </p:cNvPr>
            <p:cNvSpPr/>
            <p:nvPr/>
          </p:nvSpPr>
          <p:spPr>
            <a:xfrm>
              <a:off x="11395570" y="5296004"/>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70E0F"/>
                  </a:solidFill>
                  <a:effectLst/>
                  <a:uLnTx/>
                  <a:uFillTx/>
                  <a:latin typeface="Lusail" pitchFamily="50" charset="-78"/>
                  <a:ea typeface="+mn-ea"/>
                  <a:cs typeface="Lusail"/>
                </a:rPr>
                <a:t>03</a:t>
              </a:r>
              <a:endParaRPr kumimoji="0" lang="ar-SA" sz="1400" b="0" i="0" u="none" strike="noStrike" kern="1200" cap="none" spc="0" normalizeH="0" baseline="0" noProof="0">
                <a:ln>
                  <a:noFill/>
                </a:ln>
                <a:solidFill>
                  <a:srgbClr val="670E0F"/>
                </a:solidFill>
                <a:effectLst/>
                <a:uLnTx/>
                <a:uFillTx/>
                <a:latin typeface="Lusail" pitchFamily="50" charset="-78"/>
                <a:ea typeface="+mn-ea"/>
                <a:cs typeface="Lusail"/>
              </a:endParaRPr>
            </a:p>
          </p:txBody>
        </p:sp>
        <p:sp>
          <p:nvSpPr>
            <p:cNvPr id="216" name="Rectangle: Rounded Corners 215">
              <a:extLst>
                <a:ext uri="{FF2B5EF4-FFF2-40B4-BE49-F238E27FC236}">
                  <a16:creationId xmlns:a16="http://schemas.microsoft.com/office/drawing/2014/main" id="{BBC8CBC3-E953-96EF-B212-A4C086EBB82C}"/>
                </a:ext>
              </a:extLst>
            </p:cNvPr>
            <p:cNvSpPr/>
            <p:nvPr/>
          </p:nvSpPr>
          <p:spPr>
            <a:xfrm>
              <a:off x="11395570" y="562105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3.1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17" name="Rectangle: Rounded Corners 216">
              <a:extLst>
                <a:ext uri="{FF2B5EF4-FFF2-40B4-BE49-F238E27FC236}">
                  <a16:creationId xmlns:a16="http://schemas.microsoft.com/office/drawing/2014/main" id="{F940EDFA-F78B-1148-601F-A562111FA30E}"/>
                </a:ext>
              </a:extLst>
            </p:cNvPr>
            <p:cNvSpPr/>
            <p:nvPr/>
          </p:nvSpPr>
          <p:spPr>
            <a:xfrm>
              <a:off x="9521985" y="2045515"/>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التوجيه والدعم</a:t>
              </a:r>
            </a:p>
          </p:txBody>
        </p:sp>
        <p:sp>
          <p:nvSpPr>
            <p:cNvPr id="218" name="Rectangle: Rounded Corners 217">
              <a:extLst>
                <a:ext uri="{FF2B5EF4-FFF2-40B4-BE49-F238E27FC236}">
                  <a16:creationId xmlns:a16="http://schemas.microsoft.com/office/drawing/2014/main" id="{7A817F6D-A852-2D62-7750-4E847CAFF4DA}"/>
                </a:ext>
              </a:extLst>
            </p:cNvPr>
            <p:cNvSpPr/>
            <p:nvPr/>
          </p:nvSpPr>
          <p:spPr>
            <a:xfrm>
              <a:off x="9521985" y="2370564"/>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الحوكمة المؤسسية</a:t>
              </a:r>
              <a:endParaRPr kumimoji="0" lang="en-US"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19" name="Rectangle: Rounded Corners 218">
              <a:extLst>
                <a:ext uri="{FF2B5EF4-FFF2-40B4-BE49-F238E27FC236}">
                  <a16:creationId xmlns:a16="http://schemas.microsoft.com/office/drawing/2014/main" id="{599FA961-6307-A00E-4745-312E172F128C}"/>
                </a:ext>
              </a:extLst>
            </p:cNvPr>
            <p:cNvSpPr/>
            <p:nvPr/>
          </p:nvSpPr>
          <p:spPr>
            <a:xfrm>
              <a:off x="9521985" y="2695613"/>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إدارة الإبداع والابتكار</a:t>
              </a:r>
            </a:p>
          </p:txBody>
        </p:sp>
        <p:sp>
          <p:nvSpPr>
            <p:cNvPr id="220" name="Rectangle: Rounded Corners 219">
              <a:extLst>
                <a:ext uri="{FF2B5EF4-FFF2-40B4-BE49-F238E27FC236}">
                  <a16:creationId xmlns:a16="http://schemas.microsoft.com/office/drawing/2014/main" id="{0E74EA95-331E-4FAC-C82D-90F7DAB2FDA2}"/>
                </a:ext>
              </a:extLst>
            </p:cNvPr>
            <p:cNvSpPr/>
            <p:nvPr/>
          </p:nvSpPr>
          <p:spPr>
            <a:xfrm>
              <a:off x="9521985" y="3020662"/>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إدارة التغيير</a:t>
              </a:r>
              <a:endParaRPr kumimoji="0" lang="en-US"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21" name="Rectangle: Rounded Corners 220">
              <a:extLst>
                <a:ext uri="{FF2B5EF4-FFF2-40B4-BE49-F238E27FC236}">
                  <a16:creationId xmlns:a16="http://schemas.microsoft.com/office/drawing/2014/main" id="{6542BFE3-20E1-7B65-3491-E123ECAEAB82}"/>
                </a:ext>
              </a:extLst>
            </p:cNvPr>
            <p:cNvSpPr/>
            <p:nvPr/>
          </p:nvSpPr>
          <p:spPr>
            <a:xfrm>
              <a:off x="9521985" y="3345711"/>
              <a:ext cx="1843770"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الاستراتيجية</a:t>
              </a:r>
              <a:endParaRPr kumimoji="0" lang="en-US"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222" name="Rectangle: Rounded Corners 221">
              <a:extLst>
                <a:ext uri="{FF2B5EF4-FFF2-40B4-BE49-F238E27FC236}">
                  <a16:creationId xmlns:a16="http://schemas.microsoft.com/office/drawing/2014/main" id="{732952A8-E4FB-CD0A-B798-FBA24ADFA5EC}"/>
                </a:ext>
              </a:extLst>
            </p:cNvPr>
            <p:cNvSpPr/>
            <p:nvPr/>
          </p:nvSpPr>
          <p:spPr>
            <a:xfrm>
              <a:off x="9521985" y="3670760"/>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إعداد الاستراتيجية</a:t>
              </a:r>
            </a:p>
          </p:txBody>
        </p:sp>
        <p:sp>
          <p:nvSpPr>
            <p:cNvPr id="223" name="Rectangle: Rounded Corners 222">
              <a:extLst>
                <a:ext uri="{FF2B5EF4-FFF2-40B4-BE49-F238E27FC236}">
                  <a16:creationId xmlns:a16="http://schemas.microsoft.com/office/drawing/2014/main" id="{98CFC7FC-46A3-B125-5EBA-275FB6AFA348}"/>
                </a:ext>
              </a:extLst>
            </p:cNvPr>
            <p:cNvSpPr/>
            <p:nvPr/>
          </p:nvSpPr>
          <p:spPr>
            <a:xfrm>
              <a:off x="9521985" y="3995808"/>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Calibri" panose="020F0502020204030204"/>
                  <a:ea typeface="+mn-ea"/>
                  <a:cs typeface="Lusail" pitchFamily="50" charset="-78"/>
                  <a:sym typeface="Arial"/>
                </a:rPr>
                <a:t>تحقيق رؤية قطر</a:t>
              </a:r>
              <a:r>
                <a:rPr kumimoji="0" lang="ar-SA" sz="1200" b="0" i="0" u="none" strike="noStrike" kern="1200" cap="none" spc="0" normalizeH="0" baseline="0" noProof="0">
                  <a:ln>
                    <a:noFill/>
                  </a:ln>
                  <a:solidFill>
                    <a:srgbClr val="000000"/>
                  </a:solidFill>
                  <a:effectLst/>
                  <a:uLnTx/>
                  <a:uFillTx/>
                  <a:latin typeface="Calibri" panose="020F0502020204030204"/>
                  <a:ea typeface="+mn-ea"/>
                  <a:cs typeface="Lusail" pitchFamily="50" charset="-78"/>
                  <a:sym typeface="Arial"/>
                </a:rPr>
                <a:t> الوطنية</a:t>
              </a:r>
              <a:endParaRPr kumimoji="0" lang="ar-QA" sz="1200" b="0" i="0" u="none" strike="noStrike" kern="1200" cap="none" spc="0" normalizeH="0" baseline="0" noProof="0">
                <a:ln>
                  <a:noFill/>
                </a:ln>
                <a:solidFill>
                  <a:srgbClr val="000000"/>
                </a:solidFill>
                <a:effectLst/>
                <a:uLnTx/>
                <a:uFillTx/>
                <a:latin typeface="Calibri" panose="020F0502020204030204"/>
                <a:ea typeface="+mn-ea"/>
                <a:cs typeface="Lusail" pitchFamily="50" charset="-78"/>
                <a:sym typeface="Arial"/>
              </a:endParaRPr>
            </a:p>
          </p:txBody>
        </p:sp>
        <p:sp>
          <p:nvSpPr>
            <p:cNvPr id="224" name="Rectangle: Rounded Corners 223">
              <a:extLst>
                <a:ext uri="{FF2B5EF4-FFF2-40B4-BE49-F238E27FC236}">
                  <a16:creationId xmlns:a16="http://schemas.microsoft.com/office/drawing/2014/main" id="{20686CB2-10B2-8E6D-5932-D62AA0AA7D8B}"/>
                </a:ext>
              </a:extLst>
            </p:cNvPr>
            <p:cNvSpPr/>
            <p:nvPr/>
          </p:nvSpPr>
          <p:spPr>
            <a:xfrm>
              <a:off x="9521985" y="4320857"/>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Calibri" panose="020F0502020204030204"/>
                  <a:ea typeface="+mn-ea"/>
                  <a:cs typeface="Lusail"/>
                </a:rPr>
                <a:t>المخاطر</a:t>
              </a:r>
              <a:r>
                <a:rPr kumimoji="0" lang="ar-SA" sz="1200" b="0" i="0" u="none" strike="noStrike" kern="1200" cap="none" spc="0" normalizeH="0" baseline="0" noProof="0">
                  <a:ln>
                    <a:noFill/>
                  </a:ln>
                  <a:solidFill>
                    <a:srgbClr val="000000"/>
                  </a:solidFill>
                  <a:effectLst/>
                  <a:uLnTx/>
                  <a:uFillTx/>
                  <a:latin typeface="Calibri" panose="020F0502020204030204"/>
                  <a:ea typeface="+mn-ea"/>
                  <a:cs typeface="Lusail"/>
                </a:rPr>
                <a:t> واستمرارية الأعمال</a:t>
              </a:r>
              <a:endParaRPr kumimoji="0" lang="ar-QA" sz="1200" b="0" i="0" u="none" strike="noStrike" kern="1200" cap="none" spc="0" normalizeH="0" baseline="0" noProof="0">
                <a:ln>
                  <a:noFill/>
                </a:ln>
                <a:solidFill>
                  <a:srgbClr val="000000"/>
                </a:solidFill>
                <a:effectLst/>
                <a:uLnTx/>
                <a:uFillTx/>
                <a:latin typeface="Calibri" panose="020F0502020204030204"/>
                <a:ea typeface="+mn-ea"/>
                <a:cs typeface="Lusail"/>
              </a:endParaRPr>
            </a:p>
          </p:txBody>
        </p:sp>
        <p:sp>
          <p:nvSpPr>
            <p:cNvPr id="225" name="Rectangle: Rounded Corners 224">
              <a:extLst>
                <a:ext uri="{FF2B5EF4-FFF2-40B4-BE49-F238E27FC236}">
                  <a16:creationId xmlns:a16="http://schemas.microsoft.com/office/drawing/2014/main" id="{811FA120-7046-C54D-E5AB-A9C3300F3EBD}"/>
                </a:ext>
              </a:extLst>
            </p:cNvPr>
            <p:cNvSpPr/>
            <p:nvPr/>
          </p:nvSpPr>
          <p:spPr>
            <a:xfrm>
              <a:off x="9521985" y="4645906"/>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إدارة الأداء</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26" name="Rectangle: Rounded Corners 225">
              <a:extLst>
                <a:ext uri="{FF2B5EF4-FFF2-40B4-BE49-F238E27FC236}">
                  <a16:creationId xmlns:a16="http://schemas.microsoft.com/office/drawing/2014/main" id="{75F901C9-9784-881A-FB4E-F718253628B9}"/>
                </a:ext>
              </a:extLst>
            </p:cNvPr>
            <p:cNvSpPr/>
            <p:nvPr/>
          </p:nvSpPr>
          <p:spPr>
            <a:xfrm>
              <a:off x="9521985" y="4970955"/>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الخطط التنفيذية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27" name="Rectangle: Rounded Corners 226">
              <a:extLst>
                <a:ext uri="{FF2B5EF4-FFF2-40B4-BE49-F238E27FC236}">
                  <a16:creationId xmlns:a16="http://schemas.microsoft.com/office/drawing/2014/main" id="{71EBD345-460C-B6E8-5F5C-09095C08D8D7}"/>
                </a:ext>
              </a:extLst>
            </p:cNvPr>
            <p:cNvSpPr/>
            <p:nvPr/>
          </p:nvSpPr>
          <p:spPr>
            <a:xfrm>
              <a:off x="9521985" y="5296004"/>
              <a:ext cx="1843770"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الثقافة المؤسسية</a:t>
              </a:r>
              <a:endParaRPr kumimoji="0" lang="ar-SA"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228" name="Rectangle: Rounded Corners 227">
              <a:extLst>
                <a:ext uri="{FF2B5EF4-FFF2-40B4-BE49-F238E27FC236}">
                  <a16:creationId xmlns:a16="http://schemas.microsoft.com/office/drawing/2014/main" id="{F990C17D-0A25-C652-6C7C-3A11D947DD38}"/>
                </a:ext>
              </a:extLst>
            </p:cNvPr>
            <p:cNvSpPr/>
            <p:nvPr/>
          </p:nvSpPr>
          <p:spPr>
            <a:xfrm>
              <a:off x="9521985" y="5621053"/>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rPr>
                <a:t>القيم المؤسسية</a:t>
              </a:r>
            </a:p>
          </p:txBody>
        </p:sp>
        <p:sp>
          <p:nvSpPr>
            <p:cNvPr id="229" name="Rectangle: Rounded Corners 228">
              <a:extLst>
                <a:ext uri="{FF2B5EF4-FFF2-40B4-BE49-F238E27FC236}">
                  <a16:creationId xmlns:a16="http://schemas.microsoft.com/office/drawing/2014/main" id="{15A31D1A-91B6-0B63-1BB3-9D620D0A2996}"/>
                </a:ext>
              </a:extLst>
            </p:cNvPr>
            <p:cNvSpPr/>
            <p:nvPr/>
          </p:nvSpPr>
          <p:spPr>
            <a:xfrm>
              <a:off x="9521985" y="5946103"/>
              <a:ext cx="1843770"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Q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التواصل المؤسسي</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30" name="Rectangle: Rounded Corners 229">
              <a:extLst>
                <a:ext uri="{FF2B5EF4-FFF2-40B4-BE49-F238E27FC236}">
                  <a16:creationId xmlns:a16="http://schemas.microsoft.com/office/drawing/2014/main" id="{3C5AF55B-7D35-B872-0867-93CC58AB5C7B}"/>
                </a:ext>
              </a:extLst>
            </p:cNvPr>
            <p:cNvSpPr/>
            <p:nvPr/>
          </p:nvSpPr>
          <p:spPr>
            <a:xfrm>
              <a:off x="11395570" y="594610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3.2</a:t>
              </a:r>
            </a:p>
          </p:txBody>
        </p:sp>
        <p:sp>
          <p:nvSpPr>
            <p:cNvPr id="231" name="Rectangle: Rounded Corners 230">
              <a:extLst>
                <a:ext uri="{FF2B5EF4-FFF2-40B4-BE49-F238E27FC236}">
                  <a16:creationId xmlns:a16="http://schemas.microsoft.com/office/drawing/2014/main" id="{812CAEFF-12BD-4AAB-4BF3-EB7B5EE15B7F}"/>
                </a:ext>
              </a:extLst>
            </p:cNvPr>
            <p:cNvSpPr/>
            <p:nvPr/>
          </p:nvSpPr>
          <p:spPr>
            <a:xfrm>
              <a:off x="11395570" y="1720466"/>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01</a:t>
              </a:r>
            </a:p>
          </p:txBody>
        </p:sp>
        <p:sp>
          <p:nvSpPr>
            <p:cNvPr id="232" name="Rectangle: Rounded Corners 231">
              <a:extLst>
                <a:ext uri="{FF2B5EF4-FFF2-40B4-BE49-F238E27FC236}">
                  <a16:creationId xmlns:a16="http://schemas.microsoft.com/office/drawing/2014/main" id="{F5ADEC7C-1976-BE07-7208-DC229494BD10}"/>
                </a:ext>
              </a:extLst>
            </p:cNvPr>
            <p:cNvSpPr/>
            <p:nvPr/>
          </p:nvSpPr>
          <p:spPr>
            <a:xfrm>
              <a:off x="9521985" y="1720466"/>
              <a:ext cx="1843770"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القيادة</a:t>
              </a:r>
              <a:endParaRPr kumimoji="0" lang="en-US"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233" name="Rectangle: Rounded Corners 232">
              <a:extLst>
                <a:ext uri="{FF2B5EF4-FFF2-40B4-BE49-F238E27FC236}">
                  <a16:creationId xmlns:a16="http://schemas.microsoft.com/office/drawing/2014/main" id="{CF9EF27B-87A6-3527-3231-CB539CD716BC}"/>
                </a:ext>
              </a:extLst>
            </p:cNvPr>
            <p:cNvSpPr/>
            <p:nvPr/>
          </p:nvSpPr>
          <p:spPr>
            <a:xfrm>
              <a:off x="9114896" y="1720466"/>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10%</a:t>
              </a:r>
              <a:endParaRPr kumimoji="0" lang="ar-SA" sz="1400" b="0" i="0" u="none" strike="noStrike" kern="1200" cap="none" spc="0" normalizeH="0" baseline="0" noProof="0">
                <a:ln>
                  <a:noFill/>
                </a:ln>
                <a:solidFill>
                  <a:srgbClr val="670E0F"/>
                </a:solidFill>
                <a:effectLst/>
                <a:uLnTx/>
                <a:uFillTx/>
                <a:latin typeface="Lusail" pitchFamily="50" charset="-78"/>
                <a:ea typeface="+mn-ea"/>
                <a:cs typeface="Lusail" pitchFamily="50" charset="-78"/>
              </a:endParaRPr>
            </a:p>
          </p:txBody>
        </p:sp>
        <p:sp>
          <p:nvSpPr>
            <p:cNvPr id="234" name="Rectangle: Rounded Corners 233">
              <a:extLst>
                <a:ext uri="{FF2B5EF4-FFF2-40B4-BE49-F238E27FC236}">
                  <a16:creationId xmlns:a16="http://schemas.microsoft.com/office/drawing/2014/main" id="{E2A71ADB-0AC4-D4CB-FBC7-A9D9314D434E}"/>
                </a:ext>
              </a:extLst>
            </p:cNvPr>
            <p:cNvSpPr/>
            <p:nvPr/>
          </p:nvSpPr>
          <p:spPr>
            <a:xfrm>
              <a:off x="9114896" y="2045515"/>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35" name="Rectangle: Rounded Corners 234">
              <a:extLst>
                <a:ext uri="{FF2B5EF4-FFF2-40B4-BE49-F238E27FC236}">
                  <a16:creationId xmlns:a16="http://schemas.microsoft.com/office/drawing/2014/main" id="{AF428B44-3E80-CD02-BF0D-B6D2873D19CF}"/>
                </a:ext>
              </a:extLst>
            </p:cNvPr>
            <p:cNvSpPr/>
            <p:nvPr/>
          </p:nvSpPr>
          <p:spPr>
            <a:xfrm>
              <a:off x="9114896" y="23705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p>
          </p:txBody>
        </p:sp>
        <p:sp>
          <p:nvSpPr>
            <p:cNvPr id="236" name="Rectangle: Rounded Corners 235">
              <a:extLst>
                <a:ext uri="{FF2B5EF4-FFF2-40B4-BE49-F238E27FC236}">
                  <a16:creationId xmlns:a16="http://schemas.microsoft.com/office/drawing/2014/main" id="{3DD1C418-CAE4-FE0F-ECBF-311B9B6A2B1E}"/>
                </a:ext>
              </a:extLst>
            </p:cNvPr>
            <p:cNvSpPr/>
            <p:nvPr/>
          </p:nvSpPr>
          <p:spPr>
            <a:xfrm>
              <a:off x="9114896" y="269561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37" name="Rectangle: Rounded Corners 236">
              <a:extLst>
                <a:ext uri="{FF2B5EF4-FFF2-40B4-BE49-F238E27FC236}">
                  <a16:creationId xmlns:a16="http://schemas.microsoft.com/office/drawing/2014/main" id="{7784EC67-6554-0FA4-9457-E1F0A6E9C706}"/>
                </a:ext>
              </a:extLst>
            </p:cNvPr>
            <p:cNvSpPr/>
            <p:nvPr/>
          </p:nvSpPr>
          <p:spPr>
            <a:xfrm>
              <a:off x="9114896" y="3020662"/>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p>
          </p:txBody>
        </p:sp>
        <p:sp>
          <p:nvSpPr>
            <p:cNvPr id="238" name="Rectangle: Rounded Corners 237">
              <a:extLst>
                <a:ext uri="{FF2B5EF4-FFF2-40B4-BE49-F238E27FC236}">
                  <a16:creationId xmlns:a16="http://schemas.microsoft.com/office/drawing/2014/main" id="{C46C5909-A917-D85B-C9E5-430481EC40AF}"/>
                </a:ext>
              </a:extLst>
            </p:cNvPr>
            <p:cNvSpPr/>
            <p:nvPr/>
          </p:nvSpPr>
          <p:spPr>
            <a:xfrm>
              <a:off x="9114896" y="3345711"/>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10%</a:t>
              </a:r>
            </a:p>
          </p:txBody>
        </p:sp>
        <p:sp>
          <p:nvSpPr>
            <p:cNvPr id="239" name="Rectangle: Rounded Corners 238">
              <a:extLst>
                <a:ext uri="{FF2B5EF4-FFF2-40B4-BE49-F238E27FC236}">
                  <a16:creationId xmlns:a16="http://schemas.microsoft.com/office/drawing/2014/main" id="{663A3FD6-41CB-6FBD-D933-941E49FA4100}"/>
                </a:ext>
              </a:extLst>
            </p:cNvPr>
            <p:cNvSpPr/>
            <p:nvPr/>
          </p:nvSpPr>
          <p:spPr>
            <a:xfrm>
              <a:off x="9114896" y="3670760"/>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0" name="Rectangle: Rounded Corners 239">
              <a:extLst>
                <a:ext uri="{FF2B5EF4-FFF2-40B4-BE49-F238E27FC236}">
                  <a16:creationId xmlns:a16="http://schemas.microsoft.com/office/drawing/2014/main" id="{54558066-E464-CCAB-1094-F70E687BF02F}"/>
                </a:ext>
              </a:extLst>
            </p:cNvPr>
            <p:cNvSpPr/>
            <p:nvPr/>
          </p:nvSpPr>
          <p:spPr>
            <a:xfrm>
              <a:off x="9114896" y="3995808"/>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1" name="Rectangle: Rounded Corners 240">
              <a:extLst>
                <a:ext uri="{FF2B5EF4-FFF2-40B4-BE49-F238E27FC236}">
                  <a16:creationId xmlns:a16="http://schemas.microsoft.com/office/drawing/2014/main" id="{B4501218-48BE-4296-568B-69C051B92405}"/>
                </a:ext>
              </a:extLst>
            </p:cNvPr>
            <p:cNvSpPr/>
            <p:nvPr/>
          </p:nvSpPr>
          <p:spPr>
            <a:xfrm>
              <a:off x="9114896" y="4320857"/>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2" name="Rectangle: Rounded Corners 241">
              <a:extLst>
                <a:ext uri="{FF2B5EF4-FFF2-40B4-BE49-F238E27FC236}">
                  <a16:creationId xmlns:a16="http://schemas.microsoft.com/office/drawing/2014/main" id="{6A197481-08A8-4C47-D830-672D2B682BBE}"/>
                </a:ext>
              </a:extLst>
            </p:cNvPr>
            <p:cNvSpPr/>
            <p:nvPr/>
          </p:nvSpPr>
          <p:spPr>
            <a:xfrm>
              <a:off x="9114896" y="4645906"/>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3" name="Rectangle: Rounded Corners 242">
              <a:extLst>
                <a:ext uri="{FF2B5EF4-FFF2-40B4-BE49-F238E27FC236}">
                  <a16:creationId xmlns:a16="http://schemas.microsoft.com/office/drawing/2014/main" id="{DB9E277A-1E52-22F7-0583-214B3928580F}"/>
                </a:ext>
              </a:extLst>
            </p:cNvPr>
            <p:cNvSpPr/>
            <p:nvPr/>
          </p:nvSpPr>
          <p:spPr>
            <a:xfrm>
              <a:off x="9114896" y="4970955"/>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4" name="Rectangle: Rounded Corners 243">
              <a:extLst>
                <a:ext uri="{FF2B5EF4-FFF2-40B4-BE49-F238E27FC236}">
                  <a16:creationId xmlns:a16="http://schemas.microsoft.com/office/drawing/2014/main" id="{E33470E7-2A89-65A5-02A0-B91059399C87}"/>
                </a:ext>
              </a:extLst>
            </p:cNvPr>
            <p:cNvSpPr/>
            <p:nvPr/>
          </p:nvSpPr>
          <p:spPr>
            <a:xfrm>
              <a:off x="9114896" y="5296004"/>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5%</a:t>
              </a:r>
            </a:p>
          </p:txBody>
        </p:sp>
        <p:sp>
          <p:nvSpPr>
            <p:cNvPr id="245" name="Rectangle: Rounded Corners 244">
              <a:extLst>
                <a:ext uri="{FF2B5EF4-FFF2-40B4-BE49-F238E27FC236}">
                  <a16:creationId xmlns:a16="http://schemas.microsoft.com/office/drawing/2014/main" id="{4732B996-EEA9-189B-8DE4-1F205CF7B9BA}"/>
                </a:ext>
              </a:extLst>
            </p:cNvPr>
            <p:cNvSpPr/>
            <p:nvPr/>
          </p:nvSpPr>
          <p:spPr>
            <a:xfrm>
              <a:off x="9114896" y="5621659"/>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6" name="Rectangle: Rounded Corners 245">
              <a:extLst>
                <a:ext uri="{FF2B5EF4-FFF2-40B4-BE49-F238E27FC236}">
                  <a16:creationId xmlns:a16="http://schemas.microsoft.com/office/drawing/2014/main" id="{97E27F82-793A-5A22-122C-650CC96D4881}"/>
                </a:ext>
              </a:extLst>
            </p:cNvPr>
            <p:cNvSpPr/>
            <p:nvPr/>
          </p:nvSpPr>
          <p:spPr>
            <a:xfrm>
              <a:off x="9114896" y="594610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en-US"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7" name="Rectangle: Rounded Corners 246">
              <a:extLst>
                <a:ext uri="{FF2B5EF4-FFF2-40B4-BE49-F238E27FC236}">
                  <a16:creationId xmlns:a16="http://schemas.microsoft.com/office/drawing/2014/main" id="{844520C8-6BCF-8E6A-66E7-F1104909A0FD}"/>
                </a:ext>
              </a:extLst>
            </p:cNvPr>
            <p:cNvSpPr/>
            <p:nvPr/>
          </p:nvSpPr>
          <p:spPr>
            <a:xfrm>
              <a:off x="6207059" y="1720466"/>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7%</a:t>
              </a:r>
            </a:p>
          </p:txBody>
        </p:sp>
        <p:sp>
          <p:nvSpPr>
            <p:cNvPr id="248" name="Rectangle: Rounded Corners 247">
              <a:extLst>
                <a:ext uri="{FF2B5EF4-FFF2-40B4-BE49-F238E27FC236}">
                  <a16:creationId xmlns:a16="http://schemas.microsoft.com/office/drawing/2014/main" id="{D85F1177-112F-B60A-B047-B715C6E476C2}"/>
                </a:ext>
              </a:extLst>
            </p:cNvPr>
            <p:cNvSpPr/>
            <p:nvPr/>
          </p:nvSpPr>
          <p:spPr>
            <a:xfrm>
              <a:off x="6207059" y="2045566"/>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49" name="Rectangle: Rounded Corners 248">
              <a:extLst>
                <a:ext uri="{FF2B5EF4-FFF2-40B4-BE49-F238E27FC236}">
                  <a16:creationId xmlns:a16="http://schemas.microsoft.com/office/drawing/2014/main" id="{9870FA51-2E1C-49FC-EF8B-D077EECCAD4A}"/>
                </a:ext>
              </a:extLst>
            </p:cNvPr>
            <p:cNvSpPr/>
            <p:nvPr/>
          </p:nvSpPr>
          <p:spPr>
            <a:xfrm>
              <a:off x="6207058" y="2370666"/>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50" name="Rectangle: Rounded Corners 249">
              <a:extLst>
                <a:ext uri="{FF2B5EF4-FFF2-40B4-BE49-F238E27FC236}">
                  <a16:creationId xmlns:a16="http://schemas.microsoft.com/office/drawing/2014/main" id="{8A3460B7-6E9C-9D85-B984-E6C2DCF4AE1B}"/>
                </a:ext>
              </a:extLst>
            </p:cNvPr>
            <p:cNvSpPr/>
            <p:nvPr/>
          </p:nvSpPr>
          <p:spPr>
            <a:xfrm>
              <a:off x="6207059" y="2695765"/>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51" name="Rectangle: Rounded Corners 250">
              <a:extLst>
                <a:ext uri="{FF2B5EF4-FFF2-40B4-BE49-F238E27FC236}">
                  <a16:creationId xmlns:a16="http://schemas.microsoft.com/office/drawing/2014/main" id="{B3722400-3A65-4E77-438D-2DC84BF304F7}"/>
                </a:ext>
              </a:extLst>
            </p:cNvPr>
            <p:cNvSpPr/>
            <p:nvPr/>
          </p:nvSpPr>
          <p:spPr>
            <a:xfrm>
              <a:off x="6207059" y="3345965"/>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52" name="Rectangle: Rounded Corners 251">
              <a:extLst>
                <a:ext uri="{FF2B5EF4-FFF2-40B4-BE49-F238E27FC236}">
                  <a16:creationId xmlns:a16="http://schemas.microsoft.com/office/drawing/2014/main" id="{9E6193E6-5175-EE58-FF20-CB0037F84093}"/>
                </a:ext>
              </a:extLst>
            </p:cNvPr>
            <p:cNvSpPr/>
            <p:nvPr/>
          </p:nvSpPr>
          <p:spPr>
            <a:xfrm>
              <a:off x="6207059" y="3020865"/>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8%</a:t>
              </a:r>
            </a:p>
          </p:txBody>
        </p:sp>
        <p:sp>
          <p:nvSpPr>
            <p:cNvPr id="253" name="Rectangle: Rounded Corners 252">
              <a:extLst>
                <a:ext uri="{FF2B5EF4-FFF2-40B4-BE49-F238E27FC236}">
                  <a16:creationId xmlns:a16="http://schemas.microsoft.com/office/drawing/2014/main" id="{CB3D3A6D-2093-1E1F-9F52-2EC82BE26505}"/>
                </a:ext>
              </a:extLst>
            </p:cNvPr>
            <p:cNvSpPr/>
            <p:nvPr/>
          </p:nvSpPr>
          <p:spPr>
            <a:xfrm>
              <a:off x="6207059" y="36710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54" name="Rectangle: Rounded Corners 253">
              <a:extLst>
                <a:ext uri="{FF2B5EF4-FFF2-40B4-BE49-F238E27FC236}">
                  <a16:creationId xmlns:a16="http://schemas.microsoft.com/office/drawing/2014/main" id="{38DB7602-29B9-EB2B-BFE6-6F4357DD1700}"/>
                </a:ext>
              </a:extLst>
            </p:cNvPr>
            <p:cNvSpPr/>
            <p:nvPr/>
          </p:nvSpPr>
          <p:spPr>
            <a:xfrm>
              <a:off x="6207059" y="39961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55" name="Rectangle: Rounded Corners 254">
              <a:extLst>
                <a:ext uri="{FF2B5EF4-FFF2-40B4-BE49-F238E27FC236}">
                  <a16:creationId xmlns:a16="http://schemas.microsoft.com/office/drawing/2014/main" id="{D40ED5C7-6BEC-4C33-D6C6-1FEC9801259E}"/>
                </a:ext>
              </a:extLst>
            </p:cNvPr>
            <p:cNvSpPr/>
            <p:nvPr/>
          </p:nvSpPr>
          <p:spPr>
            <a:xfrm>
              <a:off x="6207059" y="43212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56" name="Rectangle: Rounded Corners 255">
              <a:extLst>
                <a:ext uri="{FF2B5EF4-FFF2-40B4-BE49-F238E27FC236}">
                  <a16:creationId xmlns:a16="http://schemas.microsoft.com/office/drawing/2014/main" id="{CECF27A7-F9C9-C3F5-0AF6-AFACC54799BC}"/>
                </a:ext>
              </a:extLst>
            </p:cNvPr>
            <p:cNvSpPr/>
            <p:nvPr/>
          </p:nvSpPr>
          <p:spPr>
            <a:xfrm>
              <a:off x="6207059" y="529656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p>
          </p:txBody>
        </p:sp>
        <p:sp>
          <p:nvSpPr>
            <p:cNvPr id="257" name="Rectangle: Rounded Corners 256">
              <a:extLst>
                <a:ext uri="{FF2B5EF4-FFF2-40B4-BE49-F238E27FC236}">
                  <a16:creationId xmlns:a16="http://schemas.microsoft.com/office/drawing/2014/main" id="{314B644B-2318-BE85-DE02-A861182EA488}"/>
                </a:ext>
              </a:extLst>
            </p:cNvPr>
            <p:cNvSpPr/>
            <p:nvPr/>
          </p:nvSpPr>
          <p:spPr>
            <a:xfrm>
              <a:off x="6207059" y="497146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58" name="Rectangle: Rounded Corners 257">
              <a:extLst>
                <a:ext uri="{FF2B5EF4-FFF2-40B4-BE49-F238E27FC236}">
                  <a16:creationId xmlns:a16="http://schemas.microsoft.com/office/drawing/2014/main" id="{072C535F-6AA5-BD32-67E9-C8624C18910F}"/>
                </a:ext>
              </a:extLst>
            </p:cNvPr>
            <p:cNvSpPr/>
            <p:nvPr/>
          </p:nvSpPr>
          <p:spPr>
            <a:xfrm>
              <a:off x="6207059" y="4646363"/>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10%</a:t>
              </a:r>
            </a:p>
          </p:txBody>
        </p:sp>
        <p:sp>
          <p:nvSpPr>
            <p:cNvPr id="259" name="Rectangle: Rounded Corners 258">
              <a:extLst>
                <a:ext uri="{FF2B5EF4-FFF2-40B4-BE49-F238E27FC236}">
                  <a16:creationId xmlns:a16="http://schemas.microsoft.com/office/drawing/2014/main" id="{AC0C2D76-60CC-B0A9-559F-F12BAE0982E5}"/>
                </a:ext>
              </a:extLst>
            </p:cNvPr>
            <p:cNvSpPr/>
            <p:nvPr/>
          </p:nvSpPr>
          <p:spPr>
            <a:xfrm>
              <a:off x="6207059" y="5621659"/>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p>
          </p:txBody>
        </p:sp>
        <p:sp>
          <p:nvSpPr>
            <p:cNvPr id="260" name="Rectangle: Rounded Corners 259">
              <a:extLst>
                <a:ext uri="{FF2B5EF4-FFF2-40B4-BE49-F238E27FC236}">
                  <a16:creationId xmlns:a16="http://schemas.microsoft.com/office/drawing/2014/main" id="{4C5320DE-D146-0EEB-43DC-FB3BFD7ADF62}"/>
                </a:ext>
              </a:extLst>
            </p:cNvPr>
            <p:cNvSpPr/>
            <p:nvPr/>
          </p:nvSpPr>
          <p:spPr>
            <a:xfrm>
              <a:off x="3337352" y="1720466"/>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10%</a:t>
              </a:r>
            </a:p>
          </p:txBody>
        </p:sp>
        <p:sp>
          <p:nvSpPr>
            <p:cNvPr id="261" name="Rectangle: Rounded Corners 260">
              <a:extLst>
                <a:ext uri="{FF2B5EF4-FFF2-40B4-BE49-F238E27FC236}">
                  <a16:creationId xmlns:a16="http://schemas.microsoft.com/office/drawing/2014/main" id="{3FD7E010-E2B4-CBBF-F335-2A5F1459C31C}"/>
                </a:ext>
              </a:extLst>
            </p:cNvPr>
            <p:cNvSpPr/>
            <p:nvPr/>
          </p:nvSpPr>
          <p:spPr>
            <a:xfrm>
              <a:off x="3337352" y="2045566"/>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p>
          </p:txBody>
        </p:sp>
        <p:sp>
          <p:nvSpPr>
            <p:cNvPr id="262" name="Rectangle: Rounded Corners 261">
              <a:extLst>
                <a:ext uri="{FF2B5EF4-FFF2-40B4-BE49-F238E27FC236}">
                  <a16:creationId xmlns:a16="http://schemas.microsoft.com/office/drawing/2014/main" id="{50216A18-1954-B0F7-9C26-13D1AD874AC4}"/>
                </a:ext>
              </a:extLst>
            </p:cNvPr>
            <p:cNvSpPr/>
            <p:nvPr/>
          </p:nvSpPr>
          <p:spPr>
            <a:xfrm>
              <a:off x="3337352" y="2370666"/>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63" name="Rectangle: Rounded Corners 262">
              <a:extLst>
                <a:ext uri="{FF2B5EF4-FFF2-40B4-BE49-F238E27FC236}">
                  <a16:creationId xmlns:a16="http://schemas.microsoft.com/office/drawing/2014/main" id="{6844606B-67EF-2BE2-2376-39A4A0DF1207}"/>
                </a:ext>
              </a:extLst>
            </p:cNvPr>
            <p:cNvSpPr/>
            <p:nvPr/>
          </p:nvSpPr>
          <p:spPr>
            <a:xfrm>
              <a:off x="3337352" y="2701618"/>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64" name="Rectangle: Rounded Corners 263">
              <a:extLst>
                <a:ext uri="{FF2B5EF4-FFF2-40B4-BE49-F238E27FC236}">
                  <a16:creationId xmlns:a16="http://schemas.microsoft.com/office/drawing/2014/main" id="{749F8C6F-E233-9DC6-FA51-9605AC94777B}"/>
                </a:ext>
              </a:extLst>
            </p:cNvPr>
            <p:cNvSpPr/>
            <p:nvPr/>
          </p:nvSpPr>
          <p:spPr>
            <a:xfrm>
              <a:off x="3337352" y="3020865"/>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65" name="Rectangle: Rounded Corners 264">
              <a:extLst>
                <a:ext uri="{FF2B5EF4-FFF2-40B4-BE49-F238E27FC236}">
                  <a16:creationId xmlns:a16="http://schemas.microsoft.com/office/drawing/2014/main" id="{26D0C586-EB99-716F-00D0-67A16A59E173}"/>
                </a:ext>
              </a:extLst>
            </p:cNvPr>
            <p:cNvSpPr/>
            <p:nvPr/>
          </p:nvSpPr>
          <p:spPr>
            <a:xfrm>
              <a:off x="3337352" y="3345965"/>
              <a:ext cx="396181" cy="242655"/>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10%</a:t>
              </a:r>
            </a:p>
          </p:txBody>
        </p:sp>
        <p:sp>
          <p:nvSpPr>
            <p:cNvPr id="266" name="Rectangle: Rounded Corners 265">
              <a:extLst>
                <a:ext uri="{FF2B5EF4-FFF2-40B4-BE49-F238E27FC236}">
                  <a16:creationId xmlns:a16="http://schemas.microsoft.com/office/drawing/2014/main" id="{30BC65E8-73FA-866C-7CF6-37F33330E026}"/>
                </a:ext>
              </a:extLst>
            </p:cNvPr>
            <p:cNvSpPr/>
            <p:nvPr/>
          </p:nvSpPr>
          <p:spPr>
            <a:xfrm>
              <a:off x="3337352" y="36710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67" name="Rectangle: Rounded Corners 266">
              <a:extLst>
                <a:ext uri="{FF2B5EF4-FFF2-40B4-BE49-F238E27FC236}">
                  <a16:creationId xmlns:a16="http://schemas.microsoft.com/office/drawing/2014/main" id="{8D701C77-258A-AF20-27DD-9FE946823100}"/>
                </a:ext>
              </a:extLst>
            </p:cNvPr>
            <p:cNvSpPr/>
            <p:nvPr/>
          </p:nvSpPr>
          <p:spPr>
            <a:xfrm>
              <a:off x="3337352" y="39961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68" name="Rectangle: Rounded Corners 267">
              <a:extLst>
                <a:ext uri="{FF2B5EF4-FFF2-40B4-BE49-F238E27FC236}">
                  <a16:creationId xmlns:a16="http://schemas.microsoft.com/office/drawing/2014/main" id="{81111906-DA6A-9E6F-199D-BAC753BB9D53}"/>
                </a:ext>
              </a:extLst>
            </p:cNvPr>
            <p:cNvSpPr/>
            <p:nvPr/>
          </p:nvSpPr>
          <p:spPr>
            <a:xfrm>
              <a:off x="3337352" y="4321264"/>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pitchFamily="50" charset="-78"/>
              </a:endParaRPr>
            </a:p>
          </p:txBody>
        </p:sp>
        <p:sp>
          <p:nvSpPr>
            <p:cNvPr id="269" name="Rectangle: Rounded Corners 268">
              <a:extLst>
                <a:ext uri="{FF2B5EF4-FFF2-40B4-BE49-F238E27FC236}">
                  <a16:creationId xmlns:a16="http://schemas.microsoft.com/office/drawing/2014/main" id="{54ED7F9C-1E4A-590D-3328-27B2A7735B9F}"/>
                </a:ext>
              </a:extLst>
            </p:cNvPr>
            <p:cNvSpPr/>
            <p:nvPr/>
          </p:nvSpPr>
          <p:spPr>
            <a:xfrm>
              <a:off x="3337352" y="464636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p>
          </p:txBody>
        </p:sp>
        <p:sp>
          <p:nvSpPr>
            <p:cNvPr id="270" name="Rectangle: Rounded Corners 269">
              <a:extLst>
                <a:ext uri="{FF2B5EF4-FFF2-40B4-BE49-F238E27FC236}">
                  <a16:creationId xmlns:a16="http://schemas.microsoft.com/office/drawing/2014/main" id="{4D7C7774-3980-E1C3-7623-461CED492680}"/>
                </a:ext>
              </a:extLst>
            </p:cNvPr>
            <p:cNvSpPr/>
            <p:nvPr/>
          </p:nvSpPr>
          <p:spPr>
            <a:xfrm>
              <a:off x="3337352" y="1305009"/>
              <a:ext cx="396181" cy="221934"/>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0294D"/>
                  </a:solidFill>
                  <a:effectLst/>
                  <a:uLnTx/>
                  <a:uFillTx/>
                  <a:latin typeface="Lusail" pitchFamily="50" charset="-78"/>
                  <a:ea typeface="+mn-ea"/>
                  <a:cs typeface="Lusail"/>
                </a:rPr>
                <a:t>20</a:t>
              </a:r>
              <a:r>
                <a:rPr kumimoji="0" lang="ar-SA" sz="1600" b="1" i="0" u="none" strike="noStrike" kern="1200" cap="none" spc="0" normalizeH="0" baseline="0" noProof="0">
                  <a:ln>
                    <a:noFill/>
                  </a:ln>
                  <a:solidFill>
                    <a:srgbClr val="50294D"/>
                  </a:solidFill>
                  <a:effectLst/>
                  <a:uLnTx/>
                  <a:uFillTx/>
                  <a:latin typeface="Lusail" pitchFamily="50" charset="-78"/>
                  <a:ea typeface="+mn-ea"/>
                  <a:cs typeface="Lusail"/>
                </a:rPr>
                <a:t>%</a:t>
              </a:r>
            </a:p>
          </p:txBody>
        </p:sp>
        <p:sp>
          <p:nvSpPr>
            <p:cNvPr id="271" name="Rectangle: Rounded Corners 270">
              <a:extLst>
                <a:ext uri="{FF2B5EF4-FFF2-40B4-BE49-F238E27FC236}">
                  <a16:creationId xmlns:a16="http://schemas.microsoft.com/office/drawing/2014/main" id="{855634F5-9F79-3271-15C0-E79A2B90A447}"/>
                </a:ext>
              </a:extLst>
            </p:cNvPr>
            <p:cNvSpPr/>
            <p:nvPr/>
          </p:nvSpPr>
          <p:spPr>
            <a:xfrm>
              <a:off x="6207058" y="1305009"/>
              <a:ext cx="396181" cy="221934"/>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70E0F"/>
                  </a:solidFill>
                  <a:effectLst/>
                  <a:uLnTx/>
                  <a:uFillTx/>
                  <a:latin typeface="Lusail" pitchFamily="50" charset="-78"/>
                  <a:ea typeface="+mn-ea"/>
                  <a:cs typeface="Lusail"/>
                </a:rPr>
                <a:t>25</a:t>
              </a:r>
              <a:r>
                <a:rPr kumimoji="0" lang="ar-SA" sz="1600" b="1" i="0" u="none" strike="noStrike" kern="1200" cap="none" spc="0" normalizeH="0" baseline="0" noProof="0">
                  <a:ln>
                    <a:noFill/>
                  </a:ln>
                  <a:solidFill>
                    <a:srgbClr val="670E0F"/>
                  </a:solidFill>
                  <a:effectLst/>
                  <a:uLnTx/>
                  <a:uFillTx/>
                  <a:latin typeface="Lusail" pitchFamily="50" charset="-78"/>
                  <a:ea typeface="+mn-ea"/>
                  <a:cs typeface="Lusail"/>
                </a:rPr>
                <a:t>%</a:t>
              </a:r>
            </a:p>
          </p:txBody>
        </p:sp>
        <p:sp>
          <p:nvSpPr>
            <p:cNvPr id="272" name="Rectangle: Rounded Corners 271">
              <a:extLst>
                <a:ext uri="{FF2B5EF4-FFF2-40B4-BE49-F238E27FC236}">
                  <a16:creationId xmlns:a16="http://schemas.microsoft.com/office/drawing/2014/main" id="{6DBAF926-B154-487E-7669-173E3B6F32DD}"/>
                </a:ext>
              </a:extLst>
            </p:cNvPr>
            <p:cNvSpPr/>
            <p:nvPr/>
          </p:nvSpPr>
          <p:spPr>
            <a:xfrm>
              <a:off x="9114896" y="1305009"/>
              <a:ext cx="396181" cy="221934"/>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34261"/>
                  </a:solidFill>
                  <a:effectLst/>
                  <a:uLnTx/>
                  <a:uFillTx/>
                  <a:latin typeface="Lusail" pitchFamily="50" charset="-78"/>
                  <a:ea typeface="+mn-ea"/>
                  <a:cs typeface="Lusail"/>
                </a:rPr>
                <a:t>25%</a:t>
              </a:r>
            </a:p>
          </p:txBody>
        </p:sp>
        <p:sp>
          <p:nvSpPr>
            <p:cNvPr id="273" name="Rectangle: Rounded Corners 272">
              <a:extLst>
                <a:ext uri="{FF2B5EF4-FFF2-40B4-BE49-F238E27FC236}">
                  <a16:creationId xmlns:a16="http://schemas.microsoft.com/office/drawing/2014/main" id="{EF0F1A9B-F84E-2785-E53E-355A16505FF5}"/>
                </a:ext>
              </a:extLst>
            </p:cNvPr>
            <p:cNvSpPr/>
            <p:nvPr/>
          </p:nvSpPr>
          <p:spPr>
            <a:xfrm>
              <a:off x="6638037" y="5946103"/>
              <a:ext cx="1847176"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ctr" latinLnBrk="0" hangingPunct="1">
                <a:lnSpc>
                  <a:spcPct val="100000"/>
                </a:lnSpc>
                <a:spcBef>
                  <a:spcPts val="0"/>
                </a:spcBef>
                <a:spcAft>
                  <a:spcPts val="0"/>
                </a:spcAft>
                <a:buClr>
                  <a:srgbClr val="000000"/>
                </a:buClr>
                <a:buSzTx/>
                <a:buFont typeface="Arial"/>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sym typeface="Arial"/>
                </a:rPr>
                <a:t>البيانات الضخمة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74" name="Rectangle: Rounded Corners 273">
              <a:extLst>
                <a:ext uri="{FF2B5EF4-FFF2-40B4-BE49-F238E27FC236}">
                  <a16:creationId xmlns:a16="http://schemas.microsoft.com/office/drawing/2014/main" id="{A0643E4F-B491-601D-DB16-A2ADAB542053}"/>
                </a:ext>
              </a:extLst>
            </p:cNvPr>
            <p:cNvSpPr/>
            <p:nvPr/>
          </p:nvSpPr>
          <p:spPr>
            <a:xfrm>
              <a:off x="8515084" y="5946103"/>
              <a:ext cx="396913"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6.4</a:t>
              </a:r>
            </a:p>
          </p:txBody>
        </p:sp>
        <p:sp>
          <p:nvSpPr>
            <p:cNvPr id="275" name="Rectangle: Rounded Corners 274">
              <a:extLst>
                <a:ext uri="{FF2B5EF4-FFF2-40B4-BE49-F238E27FC236}">
                  <a16:creationId xmlns:a16="http://schemas.microsoft.com/office/drawing/2014/main" id="{70D177E0-2C92-D329-3782-6A4F10AAFDBB}"/>
                </a:ext>
              </a:extLst>
            </p:cNvPr>
            <p:cNvSpPr/>
            <p:nvPr/>
          </p:nvSpPr>
          <p:spPr>
            <a:xfrm>
              <a:off x="6207059" y="5946103"/>
              <a:ext cx="396181" cy="242655"/>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2.5%</a:t>
              </a:r>
            </a:p>
          </p:txBody>
        </p:sp>
        <p:sp>
          <p:nvSpPr>
            <p:cNvPr id="276" name="Rectangle: Top Corners Rounded 275">
              <a:extLst>
                <a:ext uri="{FF2B5EF4-FFF2-40B4-BE49-F238E27FC236}">
                  <a16:creationId xmlns:a16="http://schemas.microsoft.com/office/drawing/2014/main" id="{3C0519C9-0938-8E78-CC5C-7B70F69618D2}"/>
                </a:ext>
              </a:extLst>
            </p:cNvPr>
            <p:cNvSpPr/>
            <p:nvPr/>
          </p:nvSpPr>
          <p:spPr>
            <a:xfrm>
              <a:off x="400250" y="1209202"/>
              <a:ext cx="2679192" cy="408093"/>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a:ln>
                    <a:noFill/>
                  </a:ln>
                  <a:solidFill>
                    <a:srgbClr val="B6A584"/>
                  </a:solidFill>
                  <a:effectLst/>
                  <a:uLnTx/>
                  <a:uFillTx/>
                  <a:latin typeface="Lusail" pitchFamily="50" charset="-78"/>
                  <a:ea typeface="+mn-ea"/>
                  <a:cs typeface="Lusail"/>
                </a:rPr>
                <a:t>النتائج والأثر</a:t>
              </a:r>
            </a:p>
          </p:txBody>
        </p:sp>
        <p:sp>
          <p:nvSpPr>
            <p:cNvPr id="277" name="Rectangle: Rounded Corners 276">
              <a:extLst>
                <a:ext uri="{FF2B5EF4-FFF2-40B4-BE49-F238E27FC236}">
                  <a16:creationId xmlns:a16="http://schemas.microsoft.com/office/drawing/2014/main" id="{5B321AF1-5818-32E3-FB56-4484503BEA84}"/>
                </a:ext>
              </a:extLst>
            </p:cNvPr>
            <p:cNvSpPr/>
            <p:nvPr/>
          </p:nvSpPr>
          <p:spPr>
            <a:xfrm>
              <a:off x="2750862" y="1720466"/>
              <a:ext cx="401628" cy="248400"/>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09</a:t>
              </a:r>
              <a:endParaRPr kumimoji="0" lang="en-US" sz="1400" b="0" i="0" u="none" strike="noStrike" kern="1200" cap="none" spc="0" normalizeH="0" baseline="0" noProof="0">
                <a:ln>
                  <a:noFill/>
                </a:ln>
                <a:solidFill>
                  <a:srgbClr val="670E0F"/>
                </a:solidFill>
                <a:effectLst/>
                <a:uLnTx/>
                <a:uFillTx/>
                <a:latin typeface="Lusail" pitchFamily="50" charset="-78"/>
                <a:ea typeface="+mn-ea"/>
                <a:cs typeface="Lusail"/>
              </a:endParaRPr>
            </a:p>
          </p:txBody>
        </p:sp>
        <p:sp>
          <p:nvSpPr>
            <p:cNvPr id="278" name="Rectangle: Rounded Corners 277">
              <a:extLst>
                <a:ext uri="{FF2B5EF4-FFF2-40B4-BE49-F238E27FC236}">
                  <a16:creationId xmlns:a16="http://schemas.microsoft.com/office/drawing/2014/main" id="{DA2AF453-9356-4604-803C-2821BFE9F9F4}"/>
                </a:ext>
              </a:extLst>
            </p:cNvPr>
            <p:cNvSpPr/>
            <p:nvPr/>
          </p:nvSpPr>
          <p:spPr>
            <a:xfrm>
              <a:off x="2750862" y="2045566"/>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9.1</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79" name="Rectangle: Rounded Corners 278">
              <a:extLst>
                <a:ext uri="{FF2B5EF4-FFF2-40B4-BE49-F238E27FC236}">
                  <a16:creationId xmlns:a16="http://schemas.microsoft.com/office/drawing/2014/main" id="{05917D16-4FDE-BC8B-162F-F2C277363016}"/>
                </a:ext>
              </a:extLst>
            </p:cNvPr>
            <p:cNvSpPr/>
            <p:nvPr/>
          </p:nvSpPr>
          <p:spPr>
            <a:xfrm>
              <a:off x="851517" y="1720466"/>
              <a:ext cx="1869118" cy="248400"/>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النتائج</a:t>
              </a:r>
              <a:endParaRPr kumimoji="0" lang="ar-SA"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280" name="Rectangle: Rounded Corners 279">
              <a:extLst>
                <a:ext uri="{FF2B5EF4-FFF2-40B4-BE49-F238E27FC236}">
                  <a16:creationId xmlns:a16="http://schemas.microsoft.com/office/drawing/2014/main" id="{24A4FD15-BD5A-C408-3AA2-8E3D37FC6651}"/>
                </a:ext>
              </a:extLst>
            </p:cNvPr>
            <p:cNvSpPr/>
            <p:nvPr/>
          </p:nvSpPr>
          <p:spPr>
            <a:xfrm>
              <a:off x="851517" y="2045566"/>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نتائج التوجه الريادي</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81" name="Rectangle: Rounded Corners 280">
              <a:extLst>
                <a:ext uri="{FF2B5EF4-FFF2-40B4-BE49-F238E27FC236}">
                  <a16:creationId xmlns:a16="http://schemas.microsoft.com/office/drawing/2014/main" id="{9BB2122E-2E92-69B3-B8FC-88C4619DEEA0}"/>
                </a:ext>
              </a:extLst>
            </p:cNvPr>
            <p:cNvSpPr/>
            <p:nvPr/>
          </p:nvSpPr>
          <p:spPr>
            <a:xfrm>
              <a:off x="2750862" y="2370666"/>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9.2</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82" name="Rectangle: Rounded Corners 281">
              <a:extLst>
                <a:ext uri="{FF2B5EF4-FFF2-40B4-BE49-F238E27FC236}">
                  <a16:creationId xmlns:a16="http://schemas.microsoft.com/office/drawing/2014/main" id="{1773D453-8998-F019-7AA9-20BBA4379301}"/>
                </a:ext>
              </a:extLst>
            </p:cNvPr>
            <p:cNvSpPr/>
            <p:nvPr/>
          </p:nvSpPr>
          <p:spPr>
            <a:xfrm>
              <a:off x="851517" y="2370666"/>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نتائج القيمة النوعية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83" name="Rectangle: Rounded Corners 282">
              <a:extLst>
                <a:ext uri="{FF2B5EF4-FFF2-40B4-BE49-F238E27FC236}">
                  <a16:creationId xmlns:a16="http://schemas.microsoft.com/office/drawing/2014/main" id="{C0F456E1-CE76-482A-107C-50BC438745C0}"/>
                </a:ext>
              </a:extLst>
            </p:cNvPr>
            <p:cNvSpPr/>
            <p:nvPr/>
          </p:nvSpPr>
          <p:spPr>
            <a:xfrm>
              <a:off x="2750862" y="2695766"/>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Lusail" pitchFamily="50" charset="-78"/>
                  <a:ea typeface="+mn-ea"/>
                  <a:cs typeface="Lusail"/>
                </a:rPr>
                <a:t>9.3</a:t>
              </a:r>
              <a:endParaRPr kumimoji="0" lang="ar-S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84" name="Rectangle: Rounded Corners 283">
              <a:extLst>
                <a:ext uri="{FF2B5EF4-FFF2-40B4-BE49-F238E27FC236}">
                  <a16:creationId xmlns:a16="http://schemas.microsoft.com/office/drawing/2014/main" id="{12FBDEA8-47D7-EA34-FF2E-4B34207734C9}"/>
                </a:ext>
              </a:extLst>
            </p:cNvPr>
            <p:cNvSpPr/>
            <p:nvPr/>
          </p:nvSpPr>
          <p:spPr>
            <a:xfrm>
              <a:off x="851517" y="2695766"/>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نتائج الموارد المؤسسية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85" name="Rectangle: Rounded Corners 284">
              <a:extLst>
                <a:ext uri="{FF2B5EF4-FFF2-40B4-BE49-F238E27FC236}">
                  <a16:creationId xmlns:a16="http://schemas.microsoft.com/office/drawing/2014/main" id="{8BBB9BBC-B6D2-5A85-5D55-6AC52B48F789}"/>
                </a:ext>
              </a:extLst>
            </p:cNvPr>
            <p:cNvSpPr/>
            <p:nvPr/>
          </p:nvSpPr>
          <p:spPr>
            <a:xfrm>
              <a:off x="400250" y="1720466"/>
              <a:ext cx="396181" cy="248400"/>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15%</a:t>
              </a:r>
            </a:p>
          </p:txBody>
        </p:sp>
        <p:sp>
          <p:nvSpPr>
            <p:cNvPr id="286" name="Rectangle: Rounded Corners 285">
              <a:extLst>
                <a:ext uri="{FF2B5EF4-FFF2-40B4-BE49-F238E27FC236}">
                  <a16:creationId xmlns:a16="http://schemas.microsoft.com/office/drawing/2014/main" id="{B553A06B-E051-A633-E61D-165C038CEB7B}"/>
                </a:ext>
              </a:extLst>
            </p:cNvPr>
            <p:cNvSpPr/>
            <p:nvPr/>
          </p:nvSpPr>
          <p:spPr>
            <a:xfrm>
              <a:off x="400250" y="2045566"/>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5%</a:t>
              </a:r>
            </a:p>
          </p:txBody>
        </p:sp>
        <p:sp>
          <p:nvSpPr>
            <p:cNvPr id="287" name="Rectangle: Rounded Corners 286">
              <a:extLst>
                <a:ext uri="{FF2B5EF4-FFF2-40B4-BE49-F238E27FC236}">
                  <a16:creationId xmlns:a16="http://schemas.microsoft.com/office/drawing/2014/main" id="{3DF01DF8-095C-D3A6-ACE9-60A554CAFA96}"/>
                </a:ext>
              </a:extLst>
            </p:cNvPr>
            <p:cNvSpPr/>
            <p:nvPr/>
          </p:nvSpPr>
          <p:spPr>
            <a:xfrm>
              <a:off x="400250" y="2370666"/>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5%</a:t>
              </a:r>
            </a:p>
          </p:txBody>
        </p:sp>
        <p:sp>
          <p:nvSpPr>
            <p:cNvPr id="288" name="Rectangle: Rounded Corners 287">
              <a:extLst>
                <a:ext uri="{FF2B5EF4-FFF2-40B4-BE49-F238E27FC236}">
                  <a16:creationId xmlns:a16="http://schemas.microsoft.com/office/drawing/2014/main" id="{8C95387E-82B5-945A-1770-0D5B39E92566}"/>
                </a:ext>
              </a:extLst>
            </p:cNvPr>
            <p:cNvSpPr/>
            <p:nvPr/>
          </p:nvSpPr>
          <p:spPr>
            <a:xfrm>
              <a:off x="400250" y="2695766"/>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5%</a:t>
              </a:r>
            </a:p>
          </p:txBody>
        </p:sp>
        <p:sp>
          <p:nvSpPr>
            <p:cNvPr id="289" name="Rectangle: Rounded Corners 288">
              <a:extLst>
                <a:ext uri="{FF2B5EF4-FFF2-40B4-BE49-F238E27FC236}">
                  <a16:creationId xmlns:a16="http://schemas.microsoft.com/office/drawing/2014/main" id="{B8FF1E4E-DF3E-EE3E-0C4D-931BDA091903}"/>
                </a:ext>
              </a:extLst>
            </p:cNvPr>
            <p:cNvSpPr/>
            <p:nvPr/>
          </p:nvSpPr>
          <p:spPr>
            <a:xfrm>
              <a:off x="2730316" y="3020866"/>
              <a:ext cx="401628" cy="248400"/>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10</a:t>
              </a:r>
              <a:endParaRPr kumimoji="0" lang="en-US" sz="1400" b="0" i="0" u="none" strike="noStrike" kern="1200" cap="none" spc="0" normalizeH="0" baseline="0" noProof="0">
                <a:ln>
                  <a:noFill/>
                </a:ln>
                <a:solidFill>
                  <a:srgbClr val="670E0F"/>
                </a:solidFill>
                <a:effectLst/>
                <a:uLnTx/>
                <a:uFillTx/>
                <a:latin typeface="Lusail" pitchFamily="50" charset="-78"/>
                <a:ea typeface="+mn-ea"/>
                <a:cs typeface="Lusail"/>
              </a:endParaRPr>
            </a:p>
          </p:txBody>
        </p:sp>
        <p:sp>
          <p:nvSpPr>
            <p:cNvPr id="290" name="Rectangle: Rounded Corners 289">
              <a:extLst>
                <a:ext uri="{FF2B5EF4-FFF2-40B4-BE49-F238E27FC236}">
                  <a16:creationId xmlns:a16="http://schemas.microsoft.com/office/drawing/2014/main" id="{87EFFD6D-D823-AC18-5FB6-6DFD9879E29B}"/>
                </a:ext>
              </a:extLst>
            </p:cNvPr>
            <p:cNvSpPr/>
            <p:nvPr/>
          </p:nvSpPr>
          <p:spPr>
            <a:xfrm>
              <a:off x="830971" y="3020866"/>
              <a:ext cx="1869118" cy="248400"/>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a:ln>
                    <a:noFill/>
                  </a:ln>
                  <a:solidFill>
                    <a:srgbClr val="034261"/>
                  </a:solidFill>
                  <a:effectLst/>
                  <a:uLnTx/>
                  <a:uFillTx/>
                  <a:latin typeface="Lusail" pitchFamily="50" charset="-78"/>
                  <a:ea typeface="+mn-ea"/>
                  <a:cs typeface="Lusail"/>
                  <a:sym typeface="Arial"/>
                </a:rPr>
                <a:t>الانطباعات</a:t>
              </a:r>
              <a:endParaRPr kumimoji="0" lang="ar-SA" sz="1400" b="1" i="0" u="none" strike="noStrike" kern="0" cap="none" spc="0" normalizeH="0" baseline="0" noProof="0">
                <a:ln>
                  <a:noFill/>
                </a:ln>
                <a:solidFill>
                  <a:srgbClr val="034261"/>
                </a:solidFill>
                <a:effectLst/>
                <a:uLnTx/>
                <a:uFillTx/>
                <a:latin typeface="Lusail" pitchFamily="50" charset="-78"/>
                <a:ea typeface="+mn-ea"/>
                <a:cs typeface="Lusail"/>
              </a:endParaRPr>
            </a:p>
          </p:txBody>
        </p:sp>
        <p:sp>
          <p:nvSpPr>
            <p:cNvPr id="291" name="Rectangle: Rounded Corners 290">
              <a:extLst>
                <a:ext uri="{FF2B5EF4-FFF2-40B4-BE49-F238E27FC236}">
                  <a16:creationId xmlns:a16="http://schemas.microsoft.com/office/drawing/2014/main" id="{B9D7A30C-A073-3B51-137B-BE7B5FB5FAE1}"/>
                </a:ext>
              </a:extLst>
            </p:cNvPr>
            <p:cNvSpPr/>
            <p:nvPr/>
          </p:nvSpPr>
          <p:spPr>
            <a:xfrm>
              <a:off x="830971" y="3345966"/>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انطباعات الموارد البشرية</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92" name="Rectangle: Rounded Corners 291">
              <a:extLst>
                <a:ext uri="{FF2B5EF4-FFF2-40B4-BE49-F238E27FC236}">
                  <a16:creationId xmlns:a16="http://schemas.microsoft.com/office/drawing/2014/main" id="{6C3BB62E-5CDB-A626-7412-0DC50157E215}"/>
                </a:ext>
              </a:extLst>
            </p:cNvPr>
            <p:cNvSpPr/>
            <p:nvPr/>
          </p:nvSpPr>
          <p:spPr>
            <a:xfrm>
              <a:off x="830971" y="3671066"/>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انطباعات المتعاملين</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93" name="Rectangle: Rounded Corners 292">
              <a:extLst>
                <a:ext uri="{FF2B5EF4-FFF2-40B4-BE49-F238E27FC236}">
                  <a16:creationId xmlns:a16="http://schemas.microsoft.com/office/drawing/2014/main" id="{5C52848F-4C10-8C7B-0BD1-22995DB7FEFC}"/>
                </a:ext>
              </a:extLst>
            </p:cNvPr>
            <p:cNvSpPr/>
            <p:nvPr/>
          </p:nvSpPr>
          <p:spPr>
            <a:xfrm>
              <a:off x="830971" y="3996164"/>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انطباعات الشركاء</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294" name="Rectangle: Rounded Corners 293">
              <a:extLst>
                <a:ext uri="{FF2B5EF4-FFF2-40B4-BE49-F238E27FC236}">
                  <a16:creationId xmlns:a16="http://schemas.microsoft.com/office/drawing/2014/main" id="{25E114DB-6040-9F11-B42C-F84C784E04DA}"/>
                </a:ext>
              </a:extLst>
            </p:cNvPr>
            <p:cNvSpPr/>
            <p:nvPr/>
          </p:nvSpPr>
          <p:spPr>
            <a:xfrm>
              <a:off x="400250" y="3020866"/>
              <a:ext cx="396181" cy="248400"/>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a:ln>
                    <a:noFill/>
                  </a:ln>
                  <a:solidFill>
                    <a:srgbClr val="670E0F"/>
                  </a:solidFill>
                  <a:effectLst/>
                  <a:uLnTx/>
                  <a:uFillTx/>
                  <a:latin typeface="Lusail" pitchFamily="50" charset="-78"/>
                  <a:ea typeface="+mn-ea"/>
                  <a:cs typeface="Lusail"/>
                </a:rPr>
                <a:t>15%</a:t>
              </a:r>
            </a:p>
          </p:txBody>
        </p:sp>
        <p:sp>
          <p:nvSpPr>
            <p:cNvPr id="295" name="Rectangle: Rounded Corners 294">
              <a:extLst>
                <a:ext uri="{FF2B5EF4-FFF2-40B4-BE49-F238E27FC236}">
                  <a16:creationId xmlns:a16="http://schemas.microsoft.com/office/drawing/2014/main" id="{876C231C-4D60-19A4-B625-26EAD2C3BBC0}"/>
                </a:ext>
              </a:extLst>
            </p:cNvPr>
            <p:cNvSpPr/>
            <p:nvPr/>
          </p:nvSpPr>
          <p:spPr>
            <a:xfrm>
              <a:off x="2715822" y="3345966"/>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10.1</a:t>
              </a:r>
            </a:p>
          </p:txBody>
        </p:sp>
        <p:sp>
          <p:nvSpPr>
            <p:cNvPr id="296" name="Rectangle: Rounded Corners 295">
              <a:extLst>
                <a:ext uri="{FF2B5EF4-FFF2-40B4-BE49-F238E27FC236}">
                  <a16:creationId xmlns:a16="http://schemas.microsoft.com/office/drawing/2014/main" id="{38633C46-5D31-6AEA-A633-6DD4FEA0BE7A}"/>
                </a:ext>
              </a:extLst>
            </p:cNvPr>
            <p:cNvSpPr/>
            <p:nvPr/>
          </p:nvSpPr>
          <p:spPr>
            <a:xfrm>
              <a:off x="2715822" y="3669629"/>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10.2</a:t>
              </a:r>
            </a:p>
          </p:txBody>
        </p:sp>
        <p:sp>
          <p:nvSpPr>
            <p:cNvPr id="297" name="Rectangle: Rounded Corners 296">
              <a:extLst>
                <a:ext uri="{FF2B5EF4-FFF2-40B4-BE49-F238E27FC236}">
                  <a16:creationId xmlns:a16="http://schemas.microsoft.com/office/drawing/2014/main" id="{80BD0C89-355F-5BFD-6C59-9DB4CD0B4A21}"/>
                </a:ext>
              </a:extLst>
            </p:cNvPr>
            <p:cNvSpPr/>
            <p:nvPr/>
          </p:nvSpPr>
          <p:spPr>
            <a:xfrm>
              <a:off x="2715822" y="3993292"/>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10.3</a:t>
              </a:r>
            </a:p>
          </p:txBody>
        </p:sp>
        <p:sp>
          <p:nvSpPr>
            <p:cNvPr id="298" name="Rectangle: Rounded Corners 297">
              <a:extLst>
                <a:ext uri="{FF2B5EF4-FFF2-40B4-BE49-F238E27FC236}">
                  <a16:creationId xmlns:a16="http://schemas.microsoft.com/office/drawing/2014/main" id="{ADCA5128-ABB0-5278-B7B7-FD070ECE0421}"/>
                </a:ext>
              </a:extLst>
            </p:cNvPr>
            <p:cNvSpPr/>
            <p:nvPr/>
          </p:nvSpPr>
          <p:spPr>
            <a:xfrm>
              <a:off x="400250" y="1305009"/>
              <a:ext cx="396181" cy="221934"/>
            </a:xfrm>
            <a:prstGeom prst="roundRect">
              <a:avLst>
                <a:gd name="adj" fmla="val 3095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B6A584"/>
                  </a:solidFill>
                  <a:effectLst/>
                  <a:uLnTx/>
                  <a:uFillTx/>
                  <a:latin typeface="Lusail" pitchFamily="50" charset="-78"/>
                  <a:ea typeface="+mn-ea"/>
                  <a:cs typeface="Lusail"/>
                </a:rPr>
                <a:t>30</a:t>
              </a:r>
              <a:r>
                <a:rPr kumimoji="0" lang="ar-SA" sz="1600" b="1" i="0" u="none" strike="noStrike" kern="1200" cap="none" spc="0" normalizeH="0" baseline="0" noProof="0">
                  <a:ln>
                    <a:noFill/>
                  </a:ln>
                  <a:solidFill>
                    <a:srgbClr val="B6A584"/>
                  </a:solidFill>
                  <a:effectLst/>
                  <a:uLnTx/>
                  <a:uFillTx/>
                  <a:latin typeface="Lusail" pitchFamily="50" charset="-78"/>
                  <a:ea typeface="+mn-ea"/>
                  <a:cs typeface="Lusail"/>
                </a:rPr>
                <a:t>%</a:t>
              </a:r>
            </a:p>
          </p:txBody>
        </p:sp>
        <p:sp>
          <p:nvSpPr>
            <p:cNvPr id="299" name="Rectangle: Rounded Corners 298">
              <a:extLst>
                <a:ext uri="{FF2B5EF4-FFF2-40B4-BE49-F238E27FC236}">
                  <a16:creationId xmlns:a16="http://schemas.microsoft.com/office/drawing/2014/main" id="{DCB60CB4-3C15-E6E0-674A-4FFC424AF826}"/>
                </a:ext>
              </a:extLst>
            </p:cNvPr>
            <p:cNvSpPr/>
            <p:nvPr/>
          </p:nvSpPr>
          <p:spPr>
            <a:xfrm>
              <a:off x="400250" y="3345966"/>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3%</a:t>
              </a:r>
            </a:p>
          </p:txBody>
        </p:sp>
        <p:sp>
          <p:nvSpPr>
            <p:cNvPr id="300" name="Rectangle: Rounded Corners 299">
              <a:extLst>
                <a:ext uri="{FF2B5EF4-FFF2-40B4-BE49-F238E27FC236}">
                  <a16:creationId xmlns:a16="http://schemas.microsoft.com/office/drawing/2014/main" id="{491F76C3-9C83-EC77-0B8F-C3316AC80513}"/>
                </a:ext>
              </a:extLst>
            </p:cNvPr>
            <p:cNvSpPr/>
            <p:nvPr/>
          </p:nvSpPr>
          <p:spPr>
            <a:xfrm>
              <a:off x="400250" y="3669629"/>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3%</a:t>
              </a:r>
            </a:p>
          </p:txBody>
        </p:sp>
        <p:sp>
          <p:nvSpPr>
            <p:cNvPr id="301" name="Rectangle: Rounded Corners 300">
              <a:extLst>
                <a:ext uri="{FF2B5EF4-FFF2-40B4-BE49-F238E27FC236}">
                  <a16:creationId xmlns:a16="http://schemas.microsoft.com/office/drawing/2014/main" id="{47561201-11BE-58BC-02B7-52DB9B6635AC}"/>
                </a:ext>
              </a:extLst>
            </p:cNvPr>
            <p:cNvSpPr/>
            <p:nvPr/>
          </p:nvSpPr>
          <p:spPr>
            <a:xfrm>
              <a:off x="400250" y="3993292"/>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3%</a:t>
              </a:r>
            </a:p>
          </p:txBody>
        </p:sp>
        <p:sp>
          <p:nvSpPr>
            <p:cNvPr id="302" name="Rectangle: Rounded Corners 301">
              <a:extLst>
                <a:ext uri="{FF2B5EF4-FFF2-40B4-BE49-F238E27FC236}">
                  <a16:creationId xmlns:a16="http://schemas.microsoft.com/office/drawing/2014/main" id="{5AD2BF06-5B43-3782-E271-777345820A2B}"/>
                </a:ext>
              </a:extLst>
            </p:cNvPr>
            <p:cNvSpPr/>
            <p:nvPr/>
          </p:nvSpPr>
          <p:spPr>
            <a:xfrm>
              <a:off x="830971" y="4320857"/>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انطباعات الموردين</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303" name="Rectangle: Rounded Corners 302">
              <a:extLst>
                <a:ext uri="{FF2B5EF4-FFF2-40B4-BE49-F238E27FC236}">
                  <a16:creationId xmlns:a16="http://schemas.microsoft.com/office/drawing/2014/main" id="{D74B5FAE-DAA2-AF08-39F8-0915281E376D}"/>
                </a:ext>
              </a:extLst>
            </p:cNvPr>
            <p:cNvSpPr/>
            <p:nvPr/>
          </p:nvSpPr>
          <p:spPr>
            <a:xfrm>
              <a:off x="2715822" y="4316955"/>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10.4</a:t>
              </a:r>
            </a:p>
          </p:txBody>
        </p:sp>
        <p:sp>
          <p:nvSpPr>
            <p:cNvPr id="304" name="Rectangle: Rounded Corners 303">
              <a:extLst>
                <a:ext uri="{FF2B5EF4-FFF2-40B4-BE49-F238E27FC236}">
                  <a16:creationId xmlns:a16="http://schemas.microsoft.com/office/drawing/2014/main" id="{C7733AC1-016C-0F9F-1D94-83B70B77045F}"/>
                </a:ext>
              </a:extLst>
            </p:cNvPr>
            <p:cNvSpPr/>
            <p:nvPr/>
          </p:nvSpPr>
          <p:spPr>
            <a:xfrm>
              <a:off x="400250" y="4316955"/>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3%</a:t>
              </a:r>
            </a:p>
          </p:txBody>
        </p:sp>
        <p:sp>
          <p:nvSpPr>
            <p:cNvPr id="305" name="Rectangle: Rounded Corners 304">
              <a:extLst>
                <a:ext uri="{FF2B5EF4-FFF2-40B4-BE49-F238E27FC236}">
                  <a16:creationId xmlns:a16="http://schemas.microsoft.com/office/drawing/2014/main" id="{5019994A-AB65-98E7-C306-EFB4CF9E276E}"/>
                </a:ext>
              </a:extLst>
            </p:cNvPr>
            <p:cNvSpPr/>
            <p:nvPr/>
          </p:nvSpPr>
          <p:spPr>
            <a:xfrm>
              <a:off x="830971" y="4640618"/>
              <a:ext cx="186911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انطباعات المجتمع</a:t>
              </a:r>
              <a:endParaRPr kumimoji="0" lang="ar-QA" sz="1200" b="0" i="0" u="none" strike="noStrike" kern="1200" cap="none" spc="0" normalizeH="0" baseline="0" noProof="0">
                <a:ln>
                  <a:noFill/>
                </a:ln>
                <a:solidFill>
                  <a:srgbClr val="000000"/>
                </a:solidFill>
                <a:effectLst/>
                <a:uLnTx/>
                <a:uFillTx/>
                <a:latin typeface="Lusail" pitchFamily="50" charset="-78"/>
                <a:ea typeface="+mn-ea"/>
                <a:cs typeface="Lusail"/>
              </a:endParaRPr>
            </a:p>
          </p:txBody>
        </p:sp>
        <p:sp>
          <p:nvSpPr>
            <p:cNvPr id="306" name="Rectangle: Rounded Corners 305">
              <a:extLst>
                <a:ext uri="{FF2B5EF4-FFF2-40B4-BE49-F238E27FC236}">
                  <a16:creationId xmlns:a16="http://schemas.microsoft.com/office/drawing/2014/main" id="{833D5086-7AB6-AC60-6A3A-E174FA74CA0F}"/>
                </a:ext>
              </a:extLst>
            </p:cNvPr>
            <p:cNvSpPr/>
            <p:nvPr/>
          </p:nvSpPr>
          <p:spPr>
            <a:xfrm>
              <a:off x="2715822" y="4640618"/>
              <a:ext cx="401628"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10.5</a:t>
              </a:r>
            </a:p>
          </p:txBody>
        </p:sp>
        <p:sp>
          <p:nvSpPr>
            <p:cNvPr id="307" name="Rectangle: Rounded Corners 306">
              <a:extLst>
                <a:ext uri="{FF2B5EF4-FFF2-40B4-BE49-F238E27FC236}">
                  <a16:creationId xmlns:a16="http://schemas.microsoft.com/office/drawing/2014/main" id="{832DA2F1-5BAE-A05D-A09B-EEE6A233C097}"/>
                </a:ext>
              </a:extLst>
            </p:cNvPr>
            <p:cNvSpPr/>
            <p:nvPr/>
          </p:nvSpPr>
          <p:spPr>
            <a:xfrm>
              <a:off x="400250" y="4640618"/>
              <a:ext cx="396181" cy="248400"/>
            </a:xfrm>
            <a:prstGeom prst="roundRect">
              <a:avLst>
                <a:gd name="adj" fmla="val 3095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srgbClr val="000000"/>
                  </a:solidFill>
                  <a:effectLst/>
                  <a:uLnTx/>
                  <a:uFillTx/>
                  <a:latin typeface="Lusail" pitchFamily="50" charset="-78"/>
                  <a:ea typeface="+mn-ea"/>
                  <a:cs typeface="Lusail"/>
                </a:rPr>
                <a:t>3%</a:t>
              </a:r>
            </a:p>
          </p:txBody>
        </p:sp>
        <p:cxnSp>
          <p:nvCxnSpPr>
            <p:cNvPr id="308" name="Straight Connector 307">
              <a:extLst>
                <a:ext uri="{FF2B5EF4-FFF2-40B4-BE49-F238E27FC236}">
                  <a16:creationId xmlns:a16="http://schemas.microsoft.com/office/drawing/2014/main" id="{B22A2A63-D0C5-F924-395C-B5D0702D384F}"/>
                </a:ext>
              </a:extLst>
            </p:cNvPr>
            <p:cNvCxnSpPr>
              <a:cxnSpLocks/>
            </p:cNvCxnSpPr>
            <p:nvPr/>
          </p:nvCxnSpPr>
          <p:spPr>
            <a:xfrm flipH="1">
              <a:off x="9114896" y="1603323"/>
              <a:ext cx="2676855" cy="0"/>
            </a:xfrm>
            <a:prstGeom prst="line">
              <a:avLst/>
            </a:prstGeom>
            <a:ln w="28575">
              <a:solidFill>
                <a:srgbClr val="03426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7961AA5E-2C27-3E09-6D73-39DBD342F263}"/>
                </a:ext>
              </a:extLst>
            </p:cNvPr>
            <p:cNvCxnSpPr>
              <a:cxnSpLocks/>
            </p:cNvCxnSpPr>
            <p:nvPr/>
          </p:nvCxnSpPr>
          <p:spPr>
            <a:xfrm flipH="1">
              <a:off x="6210014" y="1603323"/>
              <a:ext cx="2676855" cy="0"/>
            </a:xfrm>
            <a:prstGeom prst="line">
              <a:avLst/>
            </a:prstGeom>
            <a:ln w="28575">
              <a:solidFill>
                <a:srgbClr val="670E0F"/>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C1724656-1C14-F496-1CE1-7534BA254CC5}"/>
                </a:ext>
              </a:extLst>
            </p:cNvPr>
            <p:cNvCxnSpPr>
              <a:cxnSpLocks/>
            </p:cNvCxnSpPr>
            <p:nvPr/>
          </p:nvCxnSpPr>
          <p:spPr>
            <a:xfrm flipH="1">
              <a:off x="3305132" y="1603323"/>
              <a:ext cx="2676855" cy="0"/>
            </a:xfrm>
            <a:prstGeom prst="line">
              <a:avLst/>
            </a:prstGeom>
            <a:ln w="28575">
              <a:solidFill>
                <a:srgbClr val="50294D"/>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8842E77D-9A2D-1330-13A2-8C6B7CE9B35A}"/>
                </a:ext>
              </a:extLst>
            </p:cNvPr>
            <p:cNvCxnSpPr>
              <a:cxnSpLocks/>
            </p:cNvCxnSpPr>
            <p:nvPr/>
          </p:nvCxnSpPr>
          <p:spPr>
            <a:xfrm flipH="1">
              <a:off x="400250" y="1603323"/>
              <a:ext cx="2676855" cy="0"/>
            </a:xfrm>
            <a:prstGeom prst="line">
              <a:avLst/>
            </a:prstGeom>
            <a:ln w="28575">
              <a:solidFill>
                <a:srgbClr val="B6A584"/>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D1D241F-2D42-B8AE-07ED-4B55BB9D9A32}"/>
                </a:ext>
              </a:extLst>
            </p:cNvPr>
            <p:cNvCxnSpPr>
              <a:cxnSpLocks/>
            </p:cNvCxnSpPr>
            <p:nvPr/>
          </p:nvCxnSpPr>
          <p:spPr>
            <a:xfrm flipH="1">
              <a:off x="9511077" y="1958309"/>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AE89C4A0-8216-20C2-9831-CF97B45E8133}"/>
                </a:ext>
              </a:extLst>
            </p:cNvPr>
            <p:cNvCxnSpPr>
              <a:cxnSpLocks/>
            </p:cNvCxnSpPr>
            <p:nvPr/>
          </p:nvCxnSpPr>
          <p:spPr>
            <a:xfrm flipH="1">
              <a:off x="9511077" y="3603575"/>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87C70079-A0FC-86A0-F714-BDD89349C65F}"/>
                </a:ext>
              </a:extLst>
            </p:cNvPr>
            <p:cNvCxnSpPr>
              <a:cxnSpLocks/>
            </p:cNvCxnSpPr>
            <p:nvPr/>
          </p:nvCxnSpPr>
          <p:spPr>
            <a:xfrm flipH="1">
              <a:off x="9511077" y="5548184"/>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B855E702-18A3-F959-0A89-C2E299F66A89}"/>
                </a:ext>
              </a:extLst>
            </p:cNvPr>
            <p:cNvCxnSpPr>
              <a:cxnSpLocks/>
            </p:cNvCxnSpPr>
            <p:nvPr/>
          </p:nvCxnSpPr>
          <p:spPr>
            <a:xfrm flipH="1">
              <a:off x="6638037" y="1958309"/>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E4C76EBE-5852-F687-F380-37675190DE24}"/>
                </a:ext>
              </a:extLst>
            </p:cNvPr>
            <p:cNvCxnSpPr>
              <a:cxnSpLocks/>
            </p:cNvCxnSpPr>
            <p:nvPr/>
          </p:nvCxnSpPr>
          <p:spPr>
            <a:xfrm flipH="1">
              <a:off x="3724557" y="1958309"/>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8CFE7A94-122D-090A-F803-3371BD2F41D0}"/>
                </a:ext>
              </a:extLst>
            </p:cNvPr>
            <p:cNvCxnSpPr>
              <a:cxnSpLocks/>
            </p:cNvCxnSpPr>
            <p:nvPr/>
          </p:nvCxnSpPr>
          <p:spPr>
            <a:xfrm flipH="1">
              <a:off x="851517" y="1958309"/>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D6F0BC7A-1C44-B0C2-004C-B397E77B5927}"/>
                </a:ext>
              </a:extLst>
            </p:cNvPr>
            <p:cNvCxnSpPr>
              <a:cxnSpLocks/>
            </p:cNvCxnSpPr>
            <p:nvPr/>
          </p:nvCxnSpPr>
          <p:spPr>
            <a:xfrm flipH="1">
              <a:off x="3771710" y="3603575"/>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4C894A27-7444-BAEA-7D8B-11B0F33D7C1F}"/>
                </a:ext>
              </a:extLst>
            </p:cNvPr>
            <p:cNvCxnSpPr>
              <a:cxnSpLocks/>
            </p:cNvCxnSpPr>
            <p:nvPr/>
          </p:nvCxnSpPr>
          <p:spPr>
            <a:xfrm flipH="1">
              <a:off x="6638037" y="3260675"/>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6BF8D11D-8100-8146-1D3E-8CB73EA7B021}"/>
                </a:ext>
              </a:extLst>
            </p:cNvPr>
            <p:cNvCxnSpPr>
              <a:cxnSpLocks/>
            </p:cNvCxnSpPr>
            <p:nvPr/>
          </p:nvCxnSpPr>
          <p:spPr>
            <a:xfrm flipH="1">
              <a:off x="830971" y="3260675"/>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FBD58DA5-E77E-9D44-8174-63AB3EC4A4E0}"/>
                </a:ext>
              </a:extLst>
            </p:cNvPr>
            <p:cNvCxnSpPr>
              <a:cxnSpLocks/>
            </p:cNvCxnSpPr>
            <p:nvPr/>
          </p:nvCxnSpPr>
          <p:spPr>
            <a:xfrm flipH="1">
              <a:off x="6638037" y="4907611"/>
              <a:ext cx="184377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10451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ADE735-8C57-44D0-8462-C64657E63455}"/>
              </a:ext>
            </a:extLst>
          </p:cNvPr>
          <p:cNvSpPr>
            <a:spLocks noGrp="1"/>
          </p:cNvSpPr>
          <p:nvPr>
            <p:ph type="body" sz="quarter" idx="15"/>
          </p:nvPr>
        </p:nvSpPr>
        <p:spPr/>
        <p:txBody>
          <a:bodyPr/>
          <a:lstStyle/>
          <a:p>
            <a:pPr marL="0" indent="0" algn="r" rtl="1">
              <a:buNone/>
            </a:pPr>
            <a:r>
              <a:rPr lang="ar-SA" dirty="0"/>
              <a:t>تم تصميم </a:t>
            </a:r>
            <a:r>
              <a:rPr lang="ar-QA" dirty="0"/>
              <a:t>أداة التقييم "ارتقاء"</a:t>
            </a:r>
            <a:r>
              <a:rPr lang="ar-SA" dirty="0"/>
              <a:t> لتتناسب مع قدرات ونتائج نموذج قطر للتميز الحكومي</a:t>
            </a:r>
            <a:endParaRPr lang="ar-QA" dirty="0"/>
          </a:p>
        </p:txBody>
      </p:sp>
      <p:grpSp>
        <p:nvGrpSpPr>
          <p:cNvPr id="31" name="Group 30">
            <a:extLst>
              <a:ext uri="{FF2B5EF4-FFF2-40B4-BE49-F238E27FC236}">
                <a16:creationId xmlns:a16="http://schemas.microsoft.com/office/drawing/2014/main" id="{6E22E73E-7940-DFAE-B7C3-8079AA406865}"/>
              </a:ext>
            </a:extLst>
          </p:cNvPr>
          <p:cNvGrpSpPr/>
          <p:nvPr/>
        </p:nvGrpSpPr>
        <p:grpSpPr>
          <a:xfrm>
            <a:off x="1516312" y="1298927"/>
            <a:ext cx="9159377" cy="1272762"/>
            <a:chOff x="1343987" y="1235289"/>
            <a:chExt cx="8978901" cy="1400038"/>
          </a:xfrm>
        </p:grpSpPr>
        <p:sp>
          <p:nvSpPr>
            <p:cNvPr id="183" name="TextBox 182">
              <a:extLst>
                <a:ext uri="{FF2B5EF4-FFF2-40B4-BE49-F238E27FC236}">
                  <a16:creationId xmlns:a16="http://schemas.microsoft.com/office/drawing/2014/main" id="{646D78DA-8BAB-4487-0DCC-1C912A23AEDD}"/>
                </a:ext>
              </a:extLst>
            </p:cNvPr>
            <p:cNvSpPr txBox="1"/>
            <p:nvPr/>
          </p:nvSpPr>
          <p:spPr>
            <a:xfrm>
              <a:off x="1343988" y="1711997"/>
              <a:ext cx="8978900" cy="923330"/>
            </a:xfrm>
            <a:prstGeom prst="rect">
              <a:avLst/>
            </a:prstGeom>
            <a:solidFill>
              <a:srgbClr val="B6A584">
                <a:alpha val="38000"/>
              </a:srgbClr>
            </a:solidFill>
          </p:spPr>
          <p:txBody>
            <a:bodyPr wrap="square" lIns="91440" tIns="45720" rIns="91440" bIns="45720" rtlCol="0" anchor="t">
              <a:noAutofit/>
            </a:bodyPr>
            <a:lstStyle/>
            <a:p>
              <a:pPr algn="r" rtl="1"/>
              <a:r>
                <a:rPr lang="ar-QA" sz="1400" b="1" dirty="0">
                  <a:latin typeface="Lusail" pitchFamily="50" charset="-78"/>
                  <a:cs typeface="Lusail" pitchFamily="50" charset="-78"/>
                </a:rPr>
                <a:t>مسمى العناصر</a:t>
              </a:r>
            </a:p>
            <a:p>
              <a:pPr marL="742950" lvl="1" indent="-285750" algn="r" rtl="1">
                <a:buFont typeface="Arial" panose="020B0604020202020204" pitchFamily="34" charset="0"/>
                <a:buChar char="•"/>
              </a:pPr>
              <a:r>
                <a:rPr lang="ar-QA" sz="1400" dirty="0">
                  <a:latin typeface="Lusail" pitchFamily="50" charset="-78"/>
                  <a:cs typeface="Lusail" pitchFamily="50" charset="-78"/>
                </a:rPr>
                <a:t>يدل على استمرار العمل للوصول إلى مراحل أعلى دوما كما هي حالة رحلة التميز المستمرة</a:t>
              </a:r>
            </a:p>
            <a:p>
              <a:pPr marL="742950" lvl="1" indent="-285750" algn="r" rtl="1">
                <a:buFont typeface="Arial" panose="020B0604020202020204" pitchFamily="34" charset="0"/>
                <a:buChar char="•"/>
              </a:pPr>
              <a:r>
                <a:rPr lang="ar-QA" sz="1400" dirty="0">
                  <a:latin typeface="Lusail" pitchFamily="50" charset="-78"/>
                  <a:cs typeface="Lusail" pitchFamily="50" charset="-78"/>
                </a:rPr>
                <a:t>يوفر ارتباط ذهني لمستخدمي الأداة</a:t>
              </a:r>
            </a:p>
          </p:txBody>
        </p:sp>
        <p:sp>
          <p:nvSpPr>
            <p:cNvPr id="184" name="Rectangle 183">
              <a:extLst>
                <a:ext uri="{FF2B5EF4-FFF2-40B4-BE49-F238E27FC236}">
                  <a16:creationId xmlns:a16="http://schemas.microsoft.com/office/drawing/2014/main" id="{6F848F07-BEC7-3A4C-706A-3FB57A6FC1AB}"/>
                </a:ext>
              </a:extLst>
            </p:cNvPr>
            <p:cNvSpPr>
              <a:spLocks/>
            </p:cNvSpPr>
            <p:nvPr/>
          </p:nvSpPr>
          <p:spPr>
            <a:xfrm>
              <a:off x="1343987" y="1235289"/>
              <a:ext cx="8978900" cy="425915"/>
            </a:xfrm>
            <a:prstGeom prst="rect">
              <a:avLst/>
            </a:prstGeom>
            <a:solidFill>
              <a:srgbClr val="034261">
                <a:alpha val="56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QA" b="1" kern="0">
                  <a:solidFill>
                    <a:schemeClr val="bg1"/>
                  </a:solidFill>
                  <a:latin typeface="Lusail" pitchFamily="50" charset="-78"/>
                  <a:cs typeface="Lusail" pitchFamily="50" charset="-78"/>
                  <a:sym typeface="Sakkal Majalla"/>
                </a:rPr>
                <a:t>(ارتقاء)</a:t>
              </a:r>
              <a:r>
                <a:rPr lang="en-US" b="1" kern="0">
                  <a:solidFill>
                    <a:schemeClr val="bg1"/>
                  </a:solidFill>
                  <a:latin typeface="Lusail" pitchFamily="50" charset="-78"/>
                  <a:cs typeface="Lusail" pitchFamily="50" charset="-78"/>
                  <a:sym typeface="Sakkal Majalla"/>
                </a:rPr>
                <a:t> </a:t>
              </a:r>
              <a:r>
                <a:rPr lang="ar-QA" b="1" kern="0">
                  <a:solidFill>
                    <a:schemeClr val="bg1"/>
                  </a:solidFill>
                  <a:latin typeface="Lusail" pitchFamily="50" charset="-78"/>
                  <a:cs typeface="Lusail" pitchFamily="50" charset="-78"/>
                  <a:sym typeface="Sakkal Majalla"/>
                </a:rPr>
                <a:t>هو اختصار لعناصر أداة تقييم نموذج قطر للتميز الحكومي</a:t>
              </a:r>
              <a:endParaRPr kumimoji="0" lang="ar-JO" b="1" i="0" u="none" strike="noStrike" kern="0" cap="none" spc="0" normalizeH="0" baseline="0" noProof="0">
                <a:ln>
                  <a:noFill/>
                </a:ln>
                <a:solidFill>
                  <a:schemeClr val="bg1"/>
                </a:solidFill>
                <a:effectLst/>
                <a:uLnTx/>
                <a:uFillTx/>
                <a:latin typeface="Lusail" pitchFamily="50" charset="-78"/>
                <a:cs typeface="Lusail" pitchFamily="50" charset="-78"/>
                <a:sym typeface="Sakkal Majalla"/>
              </a:endParaRPr>
            </a:p>
          </p:txBody>
        </p:sp>
      </p:grpSp>
      <p:grpSp>
        <p:nvGrpSpPr>
          <p:cNvPr id="3" name="Group 2">
            <a:extLst>
              <a:ext uri="{FF2B5EF4-FFF2-40B4-BE49-F238E27FC236}">
                <a16:creationId xmlns:a16="http://schemas.microsoft.com/office/drawing/2014/main" id="{5A2177B1-EAB6-C4DD-4390-12F89E841B3D}"/>
              </a:ext>
            </a:extLst>
          </p:cNvPr>
          <p:cNvGrpSpPr/>
          <p:nvPr/>
        </p:nvGrpSpPr>
        <p:grpSpPr>
          <a:xfrm>
            <a:off x="1402005" y="2803512"/>
            <a:ext cx="9387990" cy="3601902"/>
            <a:chOff x="2569332" y="3302888"/>
            <a:chExt cx="7053336" cy="3084686"/>
          </a:xfrm>
        </p:grpSpPr>
        <p:sp>
          <p:nvSpPr>
            <p:cNvPr id="5" name="Rectangle 4">
              <a:extLst>
                <a:ext uri="{FF2B5EF4-FFF2-40B4-BE49-F238E27FC236}">
                  <a16:creationId xmlns:a16="http://schemas.microsoft.com/office/drawing/2014/main" id="{CC041A90-15CD-E4CF-88E1-D7CE54DBDDA7}"/>
                </a:ext>
              </a:extLst>
            </p:cNvPr>
            <p:cNvSpPr/>
            <p:nvPr/>
          </p:nvSpPr>
          <p:spPr>
            <a:xfrm>
              <a:off x="5201314" y="4315811"/>
              <a:ext cx="325023" cy="438174"/>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3200" b="1">
                <a:solidFill>
                  <a:srgbClr val="B6A584"/>
                </a:solidFill>
                <a:latin typeface="Lusail" pitchFamily="50" charset="-78"/>
                <a:cs typeface="Lusail" pitchFamily="50" charset="-78"/>
              </a:endParaRPr>
            </a:p>
          </p:txBody>
        </p:sp>
        <p:grpSp>
          <p:nvGrpSpPr>
            <p:cNvPr id="6" name="Group 5">
              <a:extLst>
                <a:ext uri="{FF2B5EF4-FFF2-40B4-BE49-F238E27FC236}">
                  <a16:creationId xmlns:a16="http://schemas.microsoft.com/office/drawing/2014/main" id="{564A21E2-6A2F-652A-1F22-C991D931B9D0}"/>
                </a:ext>
              </a:extLst>
            </p:cNvPr>
            <p:cNvGrpSpPr/>
            <p:nvPr/>
          </p:nvGrpSpPr>
          <p:grpSpPr>
            <a:xfrm>
              <a:off x="2569332" y="5119039"/>
              <a:ext cx="1737360" cy="1207482"/>
              <a:chOff x="2692488" y="5119039"/>
              <a:chExt cx="1737360" cy="1207482"/>
            </a:xfrm>
          </p:grpSpPr>
          <p:sp>
            <p:nvSpPr>
              <p:cNvPr id="29" name="Rectangle 28">
                <a:extLst>
                  <a:ext uri="{FF2B5EF4-FFF2-40B4-BE49-F238E27FC236}">
                    <a16:creationId xmlns:a16="http://schemas.microsoft.com/office/drawing/2014/main" id="{85D956E4-CF4C-2760-C7CA-FED424B1E63C}"/>
                  </a:ext>
                </a:extLst>
              </p:cNvPr>
              <p:cNvSpPr/>
              <p:nvPr/>
            </p:nvSpPr>
            <p:spPr>
              <a:xfrm>
                <a:off x="2805518" y="5119039"/>
                <a:ext cx="1511300" cy="513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QA" sz="3200" b="1" dirty="0">
                    <a:solidFill>
                      <a:srgbClr val="B6A584"/>
                    </a:solidFill>
                    <a:latin typeface="Lusail Light" pitchFamily="50" charset="-78"/>
                    <a:cs typeface="Lusail Light" pitchFamily="50" charset="-78"/>
                  </a:rPr>
                  <a:t>قياس</a:t>
                </a:r>
                <a:endParaRPr lang="en-US" sz="3200" b="1" dirty="0">
                  <a:solidFill>
                    <a:srgbClr val="B6A584"/>
                  </a:solidFill>
                  <a:latin typeface="Lusail Light" pitchFamily="50" charset="-78"/>
                  <a:cs typeface="Lusail Light" pitchFamily="50" charset="-78"/>
                </a:endParaRPr>
              </a:p>
            </p:txBody>
          </p:sp>
          <p:sp>
            <p:nvSpPr>
              <p:cNvPr id="30" name="TextBox 29">
                <a:extLst>
                  <a:ext uri="{FF2B5EF4-FFF2-40B4-BE49-F238E27FC236}">
                    <a16:creationId xmlns:a16="http://schemas.microsoft.com/office/drawing/2014/main" id="{7B4D66C7-6795-00FC-6F9F-DFFB5A016DC4}"/>
                  </a:ext>
                </a:extLst>
              </p:cNvPr>
              <p:cNvSpPr txBox="1"/>
              <p:nvPr/>
            </p:nvSpPr>
            <p:spPr>
              <a:xfrm>
                <a:off x="2692488" y="5585955"/>
                <a:ext cx="1737360" cy="740566"/>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lvl="0" algn="ctr" rtl="1">
                  <a:lnSpc>
                    <a:spcPct val="100000"/>
                  </a:lnSpc>
                  <a:spcBef>
                    <a:spcPts val="0"/>
                  </a:spcBef>
                  <a:spcAft>
                    <a:spcPts val="0"/>
                  </a:spcAft>
                  <a:buNone/>
                </a:pPr>
                <a:r>
                  <a:rPr lang="ar-QA" sz="1200" b="0" i="0" u="none" strike="noStrike" kern="1200" baseline="0" noProof="0">
                    <a:solidFill>
                      <a:srgbClr val="000000"/>
                    </a:solidFill>
                    <a:effectLst/>
                    <a:latin typeface="Lusail Light" pitchFamily="50" charset="-78"/>
                    <a:cs typeface="Lusail Light" pitchFamily="50" charset="-78"/>
                  </a:rPr>
                  <a:t>فاعلية وكفاءة القياس في الجهة ومدى مساهمته في اكتشاف فجوات الأداء وفي عملية التطوير والتحسين</a:t>
                </a:r>
              </a:p>
            </p:txBody>
          </p:sp>
        </p:grpSp>
        <p:grpSp>
          <p:nvGrpSpPr>
            <p:cNvPr id="7" name="Group 6">
              <a:extLst>
                <a:ext uri="{FF2B5EF4-FFF2-40B4-BE49-F238E27FC236}">
                  <a16:creationId xmlns:a16="http://schemas.microsoft.com/office/drawing/2014/main" id="{CF3517D8-961B-ED75-3F97-95DD662F471F}"/>
                </a:ext>
              </a:extLst>
            </p:cNvPr>
            <p:cNvGrpSpPr/>
            <p:nvPr/>
          </p:nvGrpSpPr>
          <p:grpSpPr>
            <a:xfrm>
              <a:off x="5323206" y="5106278"/>
              <a:ext cx="1737360" cy="1060756"/>
              <a:chOff x="5323206" y="5106278"/>
              <a:chExt cx="1737360" cy="1060756"/>
            </a:xfrm>
          </p:grpSpPr>
          <p:sp>
            <p:nvSpPr>
              <p:cNvPr id="27" name="Rectangle 26">
                <a:extLst>
                  <a:ext uri="{FF2B5EF4-FFF2-40B4-BE49-F238E27FC236}">
                    <a16:creationId xmlns:a16="http://schemas.microsoft.com/office/drawing/2014/main" id="{501F1B8A-9F63-B31A-94E6-E27964444D02}"/>
                  </a:ext>
                </a:extLst>
              </p:cNvPr>
              <p:cNvSpPr/>
              <p:nvPr/>
            </p:nvSpPr>
            <p:spPr>
              <a:xfrm>
                <a:off x="5436236" y="5106278"/>
                <a:ext cx="1511300" cy="513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QA" sz="3200" b="1" dirty="0">
                    <a:solidFill>
                      <a:srgbClr val="B6A584"/>
                    </a:solidFill>
                    <a:latin typeface="Lusail Light" pitchFamily="50" charset="-78"/>
                    <a:cs typeface="Lusail Light" pitchFamily="50" charset="-78"/>
                  </a:rPr>
                  <a:t>تنفيذ</a:t>
                </a:r>
                <a:endParaRPr lang="en-US" sz="3200" b="1" dirty="0">
                  <a:solidFill>
                    <a:srgbClr val="B6A584"/>
                  </a:solidFill>
                  <a:latin typeface="Lusail Light" pitchFamily="50" charset="-78"/>
                  <a:cs typeface="Lusail Light" pitchFamily="50" charset="-78"/>
                </a:endParaRPr>
              </a:p>
            </p:txBody>
          </p:sp>
          <p:sp>
            <p:nvSpPr>
              <p:cNvPr id="28" name="TextBox 27">
                <a:extLst>
                  <a:ext uri="{FF2B5EF4-FFF2-40B4-BE49-F238E27FC236}">
                    <a16:creationId xmlns:a16="http://schemas.microsoft.com/office/drawing/2014/main" id="{078A4B85-F92B-A591-AB0B-E80C2F2381AC}"/>
                  </a:ext>
                </a:extLst>
              </p:cNvPr>
              <p:cNvSpPr txBox="1"/>
              <p:nvPr/>
            </p:nvSpPr>
            <p:spPr>
              <a:xfrm>
                <a:off x="5323206" y="5591038"/>
                <a:ext cx="1737360" cy="575996"/>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rtl="1"/>
                <a:r>
                  <a:rPr lang="ar-AE" sz="1200" b="0" i="0" u="none" strike="noStrike" kern="1200" baseline="0" noProof="0" dirty="0">
                    <a:solidFill>
                      <a:schemeClr val="tx1"/>
                    </a:solidFill>
                    <a:effectLst/>
                    <a:latin typeface="Lusail Light" pitchFamily="50" charset="-78"/>
                    <a:cs typeface="Lusail Light" pitchFamily="50" charset="-78"/>
                  </a:rPr>
                  <a:t>تغطية نطاق التنفيذ المستهدف ضمن</a:t>
                </a:r>
                <a:r>
                  <a:rPr lang="ar-SA" sz="1200" b="0" i="0" u="none" strike="noStrike" kern="1200" baseline="0" noProof="0" dirty="0">
                    <a:solidFill>
                      <a:schemeClr val="tx1"/>
                    </a:solidFill>
                    <a:effectLst/>
                    <a:latin typeface="Lusail Light" pitchFamily="50" charset="-78"/>
                    <a:cs typeface="Lusail Light" pitchFamily="50" charset="-78"/>
                  </a:rPr>
                  <a:t> </a:t>
                </a:r>
                <a:r>
                  <a:rPr lang="ar-AE" sz="1200" b="0" i="0" u="none" strike="noStrike" kern="1200" baseline="0" noProof="0" dirty="0">
                    <a:solidFill>
                      <a:schemeClr val="tx1"/>
                    </a:solidFill>
                    <a:effectLst/>
                    <a:latin typeface="Lusail Light" pitchFamily="50" charset="-78"/>
                    <a:cs typeface="Lusail Light" pitchFamily="50" charset="-78"/>
                  </a:rPr>
                  <a:t>الوقت المناسب وبما</a:t>
                </a:r>
                <a:r>
                  <a:rPr lang="ar-SA" sz="1200" b="0" i="0" u="none" strike="noStrike" kern="1200" baseline="0" noProof="0" dirty="0">
                    <a:solidFill>
                      <a:schemeClr val="tx1"/>
                    </a:solidFill>
                    <a:effectLst/>
                    <a:latin typeface="Lusail Light" pitchFamily="50" charset="-78"/>
                    <a:cs typeface="Lusail Light" pitchFamily="50" charset="-78"/>
                  </a:rPr>
                  <a:t> </a:t>
                </a:r>
                <a:r>
                  <a:rPr lang="ar-AE" sz="1200" b="0" i="0" u="none" strike="noStrike" kern="1200" baseline="0" noProof="0" dirty="0">
                    <a:solidFill>
                      <a:schemeClr val="tx1"/>
                    </a:solidFill>
                    <a:effectLst/>
                    <a:latin typeface="Lusail Light" pitchFamily="50" charset="-78"/>
                    <a:cs typeface="Lusail Light" pitchFamily="50" charset="-78"/>
                  </a:rPr>
                  <a:t>يضمن</a:t>
                </a:r>
                <a:r>
                  <a:rPr lang="ar-SA" sz="1200" b="0" i="0" u="none" strike="noStrike" kern="1200" baseline="0" noProof="0" dirty="0">
                    <a:solidFill>
                      <a:schemeClr val="tx1"/>
                    </a:solidFill>
                    <a:effectLst/>
                    <a:latin typeface="Lusail Light" pitchFamily="50" charset="-78"/>
                    <a:cs typeface="Lusail Light" pitchFamily="50" charset="-78"/>
                  </a:rPr>
                  <a:t> </a:t>
                </a:r>
                <a:r>
                  <a:rPr lang="ar-AE" sz="1200" b="0" i="0" u="none" strike="noStrike" kern="1200" baseline="0" noProof="0" dirty="0">
                    <a:solidFill>
                      <a:schemeClr val="tx1"/>
                    </a:solidFill>
                    <a:effectLst/>
                    <a:latin typeface="Lusail Light" pitchFamily="50" charset="-78"/>
                    <a:cs typeface="Lusail Light" pitchFamily="50" charset="-78"/>
                  </a:rPr>
                  <a:t>المرونة في التنفيذ </a:t>
                </a:r>
                <a:endParaRPr lang="ar-QA" sz="1200" dirty="0">
                  <a:latin typeface="Lusail Light" pitchFamily="50" charset="-78"/>
                  <a:cs typeface="Lusail Light" pitchFamily="50" charset="-78"/>
                </a:endParaRPr>
              </a:p>
            </p:txBody>
          </p:sp>
        </p:grpSp>
        <p:grpSp>
          <p:nvGrpSpPr>
            <p:cNvPr id="8" name="Group 7">
              <a:extLst>
                <a:ext uri="{FF2B5EF4-FFF2-40B4-BE49-F238E27FC236}">
                  <a16:creationId xmlns:a16="http://schemas.microsoft.com/office/drawing/2014/main" id="{F80FDD32-CF62-18B2-0BC6-36D786423428}"/>
                </a:ext>
              </a:extLst>
            </p:cNvPr>
            <p:cNvGrpSpPr/>
            <p:nvPr/>
          </p:nvGrpSpPr>
          <p:grpSpPr>
            <a:xfrm>
              <a:off x="7869064" y="5099518"/>
              <a:ext cx="1753604" cy="1288056"/>
              <a:chOff x="7674632" y="5099518"/>
              <a:chExt cx="1753604" cy="1288056"/>
            </a:xfrm>
          </p:grpSpPr>
          <p:sp>
            <p:nvSpPr>
              <p:cNvPr id="25" name="Rectangle 24">
                <a:extLst>
                  <a:ext uri="{FF2B5EF4-FFF2-40B4-BE49-F238E27FC236}">
                    <a16:creationId xmlns:a16="http://schemas.microsoft.com/office/drawing/2014/main" id="{55FC000E-70DC-C93E-D97E-38ECAB4D359C}"/>
                  </a:ext>
                </a:extLst>
              </p:cNvPr>
              <p:cNvSpPr/>
              <p:nvPr/>
            </p:nvSpPr>
            <p:spPr>
              <a:xfrm>
                <a:off x="7795784" y="5099518"/>
                <a:ext cx="1511300" cy="513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QA" sz="3200" b="1" dirty="0">
                    <a:solidFill>
                      <a:srgbClr val="B6A584"/>
                    </a:solidFill>
                    <a:latin typeface="Lusail Light" pitchFamily="50" charset="-78"/>
                    <a:cs typeface="Lusail Light" pitchFamily="50" charset="-78"/>
                  </a:rPr>
                  <a:t>ربط</a:t>
                </a:r>
                <a:endParaRPr lang="en-US" sz="3200" b="1" dirty="0">
                  <a:solidFill>
                    <a:srgbClr val="B6A584"/>
                  </a:solidFill>
                  <a:latin typeface="Lusail Light" pitchFamily="50" charset="-78"/>
                  <a:cs typeface="Lusail Light" pitchFamily="50" charset="-78"/>
                </a:endParaRPr>
              </a:p>
            </p:txBody>
          </p:sp>
          <p:sp>
            <p:nvSpPr>
              <p:cNvPr id="26" name="TextBox 25">
                <a:extLst>
                  <a:ext uri="{FF2B5EF4-FFF2-40B4-BE49-F238E27FC236}">
                    <a16:creationId xmlns:a16="http://schemas.microsoft.com/office/drawing/2014/main" id="{89003A39-7770-6984-5187-ED0D2D8F0EB4}"/>
                  </a:ext>
                </a:extLst>
              </p:cNvPr>
              <p:cNvSpPr txBox="1"/>
              <p:nvPr/>
            </p:nvSpPr>
            <p:spPr>
              <a:xfrm>
                <a:off x="7674632" y="5482438"/>
                <a:ext cx="1753604" cy="905136"/>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rtl="1"/>
                <a:r>
                  <a:rPr lang="ar-QA" sz="1200" b="0" i="0" u="none" strike="noStrike" baseline="0" noProof="0" dirty="0">
                    <a:solidFill>
                      <a:srgbClr val="000000"/>
                    </a:solidFill>
                    <a:effectLst/>
                    <a:latin typeface="Lusail Light" pitchFamily="50" charset="-78"/>
                    <a:cs typeface="Lusail Light" pitchFamily="50" charset="-78"/>
                  </a:rPr>
                  <a:t>ربط مدروس ومتوازن بين مختلف آليات العمل المؤسسية، مما يلبي الاحتياجات الحالية والمستقبلية للجهة</a:t>
                </a:r>
                <a:r>
                  <a:rPr lang="ar-SA" sz="1200" b="0" i="0" u="none" strike="noStrike" baseline="0" noProof="0" dirty="0">
                    <a:solidFill>
                      <a:srgbClr val="000000"/>
                    </a:solidFill>
                    <a:effectLst/>
                    <a:latin typeface="Lusail Light" pitchFamily="50" charset="-78"/>
                    <a:cs typeface="Lusail Light" pitchFamily="50" charset="-78"/>
                  </a:rPr>
                  <a:t> </a:t>
                </a:r>
                <a:r>
                  <a:rPr lang="ar-QA" sz="1200" b="0" i="0" u="none" strike="noStrike" baseline="0" noProof="0" dirty="0">
                    <a:solidFill>
                      <a:srgbClr val="000000"/>
                    </a:solidFill>
                    <a:effectLst/>
                    <a:latin typeface="Lusail Light" pitchFamily="50" charset="-78"/>
                    <a:cs typeface="Lusail Light" pitchFamily="50" charset="-78"/>
                  </a:rPr>
                  <a:t>ويعمل على</a:t>
                </a:r>
                <a:r>
                  <a:rPr lang="ar-SA" sz="1200" dirty="0">
                    <a:solidFill>
                      <a:srgbClr val="000000"/>
                    </a:solidFill>
                    <a:latin typeface="Lusail Light" pitchFamily="50" charset="-78"/>
                    <a:cs typeface="Lusail Light" pitchFamily="50" charset="-78"/>
                  </a:rPr>
                  <a:t> </a:t>
                </a:r>
                <a:r>
                  <a:rPr lang="ar-QA" sz="1200" b="0" i="0" u="none" strike="noStrike" baseline="0" noProof="0" dirty="0">
                    <a:solidFill>
                      <a:srgbClr val="000000"/>
                    </a:solidFill>
                    <a:effectLst/>
                    <a:latin typeface="Lusail Light" pitchFamily="50" charset="-78"/>
                    <a:cs typeface="Lusail Light" pitchFamily="50" charset="-78"/>
                  </a:rPr>
                  <a:t>تحقيق توجهاتها الاستراتيجية</a:t>
                </a:r>
                <a:endParaRPr lang="ar-QA" sz="1200" dirty="0">
                  <a:latin typeface="Lusail Light" pitchFamily="50" charset="-78"/>
                  <a:cs typeface="Lusail Light" pitchFamily="50" charset="-78"/>
                </a:endParaRPr>
              </a:p>
            </p:txBody>
          </p:sp>
        </p:grpSp>
        <p:sp>
          <p:nvSpPr>
            <p:cNvPr id="9" name="Rectangle 8">
              <a:extLst>
                <a:ext uri="{FF2B5EF4-FFF2-40B4-BE49-F238E27FC236}">
                  <a16:creationId xmlns:a16="http://schemas.microsoft.com/office/drawing/2014/main" id="{70134A0D-C257-3996-A7E0-1B6077D9FC49}"/>
                </a:ext>
              </a:extLst>
            </p:cNvPr>
            <p:cNvSpPr/>
            <p:nvPr/>
          </p:nvSpPr>
          <p:spPr>
            <a:xfrm>
              <a:off x="5713791" y="4315811"/>
              <a:ext cx="325023" cy="438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3200" b="1">
                <a:solidFill>
                  <a:srgbClr val="B6A584"/>
                </a:solidFill>
                <a:latin typeface="Lusail" pitchFamily="50" charset="-78"/>
                <a:cs typeface="Lusail" pitchFamily="50" charset="-78"/>
              </a:endParaRPr>
            </a:p>
          </p:txBody>
        </p:sp>
        <p:sp>
          <p:nvSpPr>
            <p:cNvPr id="10" name="Rectangle 9">
              <a:extLst>
                <a:ext uri="{FF2B5EF4-FFF2-40B4-BE49-F238E27FC236}">
                  <a16:creationId xmlns:a16="http://schemas.microsoft.com/office/drawing/2014/main" id="{8F81C1C1-8A7C-F7E1-DB9E-D515E5441E6C}"/>
                </a:ext>
              </a:extLst>
            </p:cNvPr>
            <p:cNvSpPr/>
            <p:nvPr/>
          </p:nvSpPr>
          <p:spPr>
            <a:xfrm>
              <a:off x="6382870" y="4315811"/>
              <a:ext cx="325023" cy="438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3200" b="1">
                <a:solidFill>
                  <a:srgbClr val="B6A584"/>
                </a:solidFill>
                <a:latin typeface="Lusail" pitchFamily="50" charset="-78"/>
                <a:cs typeface="Lusail" pitchFamily="50" charset="-78"/>
              </a:endParaRPr>
            </a:p>
          </p:txBody>
        </p:sp>
        <p:sp>
          <p:nvSpPr>
            <p:cNvPr id="11" name="Rectangle 10">
              <a:extLst>
                <a:ext uri="{FF2B5EF4-FFF2-40B4-BE49-F238E27FC236}">
                  <a16:creationId xmlns:a16="http://schemas.microsoft.com/office/drawing/2014/main" id="{EA804CB7-05BB-7B7D-56C7-666BBEDA47B8}"/>
                </a:ext>
              </a:extLst>
            </p:cNvPr>
            <p:cNvSpPr/>
            <p:nvPr/>
          </p:nvSpPr>
          <p:spPr>
            <a:xfrm>
              <a:off x="6028153" y="4315811"/>
              <a:ext cx="325023" cy="438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3200" b="1">
                <a:solidFill>
                  <a:srgbClr val="B6A584"/>
                </a:solidFill>
                <a:latin typeface="Lusail" pitchFamily="50" charset="-78"/>
                <a:cs typeface="Lusail" pitchFamily="50" charset="-78"/>
              </a:endParaRPr>
            </a:p>
          </p:txBody>
        </p:sp>
        <p:sp>
          <p:nvSpPr>
            <p:cNvPr id="12" name="Rectangle 11">
              <a:extLst>
                <a:ext uri="{FF2B5EF4-FFF2-40B4-BE49-F238E27FC236}">
                  <a16:creationId xmlns:a16="http://schemas.microsoft.com/office/drawing/2014/main" id="{39098808-0D90-F167-B4FE-5AAC251D15F3}"/>
                </a:ext>
              </a:extLst>
            </p:cNvPr>
            <p:cNvSpPr/>
            <p:nvPr/>
          </p:nvSpPr>
          <p:spPr>
            <a:xfrm>
              <a:off x="6680438" y="4315811"/>
              <a:ext cx="325023" cy="438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3200" b="1">
                <a:solidFill>
                  <a:srgbClr val="B6A584"/>
                </a:solidFill>
                <a:latin typeface="Lusail" pitchFamily="50" charset="-78"/>
                <a:cs typeface="Lusail" pitchFamily="50" charset="-78"/>
              </a:endParaRPr>
            </a:p>
          </p:txBody>
        </p:sp>
        <p:cxnSp>
          <p:nvCxnSpPr>
            <p:cNvPr id="13" name="Connector: Elbow 12">
              <a:extLst>
                <a:ext uri="{FF2B5EF4-FFF2-40B4-BE49-F238E27FC236}">
                  <a16:creationId xmlns:a16="http://schemas.microsoft.com/office/drawing/2014/main" id="{F32D10F5-2163-0C06-E1EA-697624167AE7}"/>
                </a:ext>
              </a:extLst>
            </p:cNvPr>
            <p:cNvCxnSpPr>
              <a:stCxn id="9" idx="2"/>
              <a:endCxn id="29" idx="0"/>
            </p:cNvCxnSpPr>
            <p:nvPr/>
          </p:nvCxnSpPr>
          <p:spPr>
            <a:xfrm rot="5400000">
              <a:off x="4474631" y="3717367"/>
              <a:ext cx="365054" cy="2438291"/>
            </a:xfrm>
            <a:prstGeom prst="bentConnector3">
              <a:avLst/>
            </a:prstGeom>
            <a:ln>
              <a:solidFill>
                <a:schemeClr val="tx2"/>
              </a:solidFill>
              <a:headEnd type="diamond" w="med" len="med"/>
              <a:tailEnd type="diamond" w="med" len="med"/>
            </a:ln>
          </p:spPr>
          <p:style>
            <a:lnRef idx="1">
              <a:schemeClr val="dk1"/>
            </a:lnRef>
            <a:fillRef idx="0">
              <a:schemeClr val="dk1"/>
            </a:fillRef>
            <a:effectRef idx="0">
              <a:schemeClr val="dk1"/>
            </a:effectRef>
            <a:fontRef idx="minor">
              <a:schemeClr val="tx1"/>
            </a:fontRef>
          </p:style>
        </p:cxnSp>
        <p:cxnSp>
          <p:nvCxnSpPr>
            <p:cNvPr id="14" name="Connector: Elbow 13">
              <a:extLst>
                <a:ext uri="{FF2B5EF4-FFF2-40B4-BE49-F238E27FC236}">
                  <a16:creationId xmlns:a16="http://schemas.microsoft.com/office/drawing/2014/main" id="{7A15600D-95FE-D417-0932-8953A3B0612A}"/>
                </a:ext>
              </a:extLst>
            </p:cNvPr>
            <p:cNvCxnSpPr>
              <a:stCxn id="12" idx="0"/>
              <a:endCxn id="23" idx="1"/>
            </p:cNvCxnSpPr>
            <p:nvPr/>
          </p:nvCxnSpPr>
          <p:spPr>
            <a:xfrm rot="5400000" flipH="1" flipV="1">
              <a:off x="7082076" y="3320579"/>
              <a:ext cx="756106" cy="1234359"/>
            </a:xfrm>
            <a:prstGeom prst="bentConnector2">
              <a:avLst/>
            </a:prstGeom>
            <a:ln>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791B0EBC-20EB-0DAB-75FD-6D8C32635A7A}"/>
                </a:ext>
              </a:extLst>
            </p:cNvPr>
            <p:cNvCxnSpPr>
              <a:cxnSpLocks/>
              <a:stCxn id="5" idx="0"/>
              <a:endCxn id="21" idx="3"/>
            </p:cNvCxnSpPr>
            <p:nvPr/>
          </p:nvCxnSpPr>
          <p:spPr>
            <a:xfrm rot="16200000" flipV="1">
              <a:off x="4400691" y="3352676"/>
              <a:ext cx="756106" cy="1170164"/>
            </a:xfrm>
            <a:prstGeom prst="bentConnector2">
              <a:avLst/>
            </a:prstGeom>
            <a:ln>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2C15CAA5-EF76-EFAF-AFA8-5C10F439925E}"/>
                </a:ext>
              </a:extLst>
            </p:cNvPr>
            <p:cNvCxnSpPr>
              <a:cxnSpLocks/>
              <a:stCxn id="10" idx="2"/>
              <a:endCxn id="25" idx="0"/>
            </p:cNvCxnSpPr>
            <p:nvPr/>
          </p:nvCxnSpPr>
          <p:spPr>
            <a:xfrm rot="16200000" flipH="1">
              <a:off x="7472858" y="3826509"/>
              <a:ext cx="345533" cy="2200484"/>
            </a:xfrm>
            <a:prstGeom prst="bentConnector3">
              <a:avLst/>
            </a:prstGeom>
            <a:ln>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B2219609-5E28-22B1-FB47-C7DDE1588F8F}"/>
                </a:ext>
              </a:extLst>
            </p:cNvPr>
            <p:cNvCxnSpPr>
              <a:stCxn id="11" idx="2"/>
              <a:endCxn id="27" idx="0"/>
            </p:cNvCxnSpPr>
            <p:nvPr/>
          </p:nvCxnSpPr>
          <p:spPr>
            <a:xfrm rot="16200000" flipH="1">
              <a:off x="6015129" y="4929520"/>
              <a:ext cx="352293" cy="1221"/>
            </a:xfrm>
            <a:prstGeom prst="bentConnector3">
              <a:avLst/>
            </a:prstGeom>
            <a:ln>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431EF7C-1A9E-0646-19D1-BDCD8AA38199}"/>
                </a:ext>
              </a:extLst>
            </p:cNvPr>
            <p:cNvSpPr txBox="1"/>
            <p:nvPr/>
          </p:nvSpPr>
          <p:spPr>
            <a:xfrm>
              <a:off x="4683606" y="4243497"/>
              <a:ext cx="2824788" cy="523633"/>
            </a:xfrm>
            <a:prstGeom prst="rect">
              <a:avLst/>
            </a:prstGeom>
            <a:solidFill>
              <a:srgbClr val="FFFFFF"/>
            </a:solidFill>
          </p:spPr>
          <p:txBody>
            <a:bodyPr wrap="square" anchor="ctr">
              <a:spAutoFit/>
            </a:bodyPr>
            <a:lstStyle/>
            <a:p>
              <a:pPr algn="ctr"/>
              <a:r>
                <a:rPr lang="ar-QA" sz="3600" b="1" kern="0" spc="1500" dirty="0">
                  <a:latin typeface="Lusail Light" pitchFamily="50" charset="-78"/>
                  <a:cs typeface="Lusail Light" pitchFamily="50" charset="-78"/>
                  <a:sym typeface="Sakkal Majalla"/>
                </a:rPr>
                <a:t>"ارتقاء"</a:t>
              </a:r>
              <a:endParaRPr lang="en-US" sz="3600" spc="1500" dirty="0">
                <a:latin typeface="Lusail Light" pitchFamily="50" charset="-78"/>
                <a:cs typeface="Lusail Light" pitchFamily="50" charset="-78"/>
              </a:endParaRPr>
            </a:p>
          </p:txBody>
        </p:sp>
        <p:grpSp>
          <p:nvGrpSpPr>
            <p:cNvPr id="19" name="Group 18">
              <a:extLst>
                <a:ext uri="{FF2B5EF4-FFF2-40B4-BE49-F238E27FC236}">
                  <a16:creationId xmlns:a16="http://schemas.microsoft.com/office/drawing/2014/main" id="{0B2ED14C-2AF8-A6B0-2A25-13553B0F7617}"/>
                </a:ext>
              </a:extLst>
            </p:cNvPr>
            <p:cNvGrpSpPr/>
            <p:nvPr/>
          </p:nvGrpSpPr>
          <p:grpSpPr>
            <a:xfrm>
              <a:off x="8043250" y="3302888"/>
              <a:ext cx="1579418" cy="1050587"/>
              <a:chOff x="7848818" y="3302888"/>
              <a:chExt cx="1579418" cy="1050587"/>
            </a:xfrm>
          </p:grpSpPr>
          <p:sp>
            <p:nvSpPr>
              <p:cNvPr id="23" name="Rectangle 22">
                <a:extLst>
                  <a:ext uri="{FF2B5EF4-FFF2-40B4-BE49-F238E27FC236}">
                    <a16:creationId xmlns:a16="http://schemas.microsoft.com/office/drawing/2014/main" id="{ED3B20B3-5397-A14C-877D-2C73A21EDC24}"/>
                  </a:ext>
                </a:extLst>
              </p:cNvPr>
              <p:cNvSpPr/>
              <p:nvPr/>
            </p:nvSpPr>
            <p:spPr>
              <a:xfrm>
                <a:off x="7882877" y="3302888"/>
                <a:ext cx="1511300" cy="513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QA" sz="3200" b="1" dirty="0">
                    <a:solidFill>
                      <a:srgbClr val="B6A584"/>
                    </a:solidFill>
                    <a:latin typeface="Lusail Light" pitchFamily="50" charset="-78"/>
                    <a:cs typeface="Lusail Light" pitchFamily="50" charset="-78"/>
                  </a:rPr>
                  <a:t>اداء</a:t>
                </a:r>
                <a:endParaRPr lang="en-US" sz="3200" b="1" dirty="0">
                  <a:solidFill>
                    <a:srgbClr val="B6A584"/>
                  </a:solidFill>
                  <a:latin typeface="Lusail Light" pitchFamily="50" charset="-78"/>
                  <a:cs typeface="Lusail Light" pitchFamily="50" charset="-78"/>
                </a:endParaRPr>
              </a:p>
            </p:txBody>
          </p:sp>
          <p:sp>
            <p:nvSpPr>
              <p:cNvPr id="24" name="TextBox 23">
                <a:extLst>
                  <a:ext uri="{FF2B5EF4-FFF2-40B4-BE49-F238E27FC236}">
                    <a16:creationId xmlns:a16="http://schemas.microsoft.com/office/drawing/2014/main" id="{F8032BD7-CA4D-1647-750C-ADDB8FD09FF0}"/>
                  </a:ext>
                </a:extLst>
              </p:cNvPr>
              <p:cNvSpPr txBox="1"/>
              <p:nvPr/>
            </p:nvSpPr>
            <p:spPr>
              <a:xfrm>
                <a:off x="7848818" y="3777479"/>
                <a:ext cx="1579418" cy="575996"/>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rtl="1"/>
                <a:r>
                  <a:rPr lang="ar-QA" sz="1200" dirty="0">
                    <a:latin typeface="Lusail Light" pitchFamily="50" charset="-78"/>
                    <a:cs typeface="Lusail Light" pitchFamily="50" charset="-78"/>
                  </a:rPr>
                  <a:t>لرصد النتائج وتأكيد المواظبة على الوصول إلى مستويات إنجاز متطورة </a:t>
                </a:r>
                <a:endParaRPr lang="en-US" sz="1200" dirty="0">
                  <a:latin typeface="Lusail Light" pitchFamily="50" charset="-78"/>
                  <a:cs typeface="Lusail Light" pitchFamily="50" charset="-78"/>
                </a:endParaRPr>
              </a:p>
            </p:txBody>
          </p:sp>
        </p:grpSp>
        <p:grpSp>
          <p:nvGrpSpPr>
            <p:cNvPr id="20" name="Group 19">
              <a:extLst>
                <a:ext uri="{FF2B5EF4-FFF2-40B4-BE49-F238E27FC236}">
                  <a16:creationId xmlns:a16="http://schemas.microsoft.com/office/drawing/2014/main" id="{8F14BC08-99D6-60EB-FC42-C587782EE3B6}"/>
                </a:ext>
              </a:extLst>
            </p:cNvPr>
            <p:cNvGrpSpPr/>
            <p:nvPr/>
          </p:nvGrpSpPr>
          <p:grpSpPr>
            <a:xfrm>
              <a:off x="2569332" y="3302888"/>
              <a:ext cx="1737360" cy="1129282"/>
              <a:chOff x="1854288" y="3302888"/>
              <a:chExt cx="1737360" cy="1129282"/>
            </a:xfrm>
          </p:grpSpPr>
          <p:sp>
            <p:nvSpPr>
              <p:cNvPr id="21" name="Rectangle 20">
                <a:extLst>
                  <a:ext uri="{FF2B5EF4-FFF2-40B4-BE49-F238E27FC236}">
                    <a16:creationId xmlns:a16="http://schemas.microsoft.com/office/drawing/2014/main" id="{3BF81565-CEDA-D443-53B6-13D602D9D844}"/>
                  </a:ext>
                </a:extLst>
              </p:cNvPr>
              <p:cNvSpPr/>
              <p:nvPr/>
            </p:nvSpPr>
            <p:spPr>
              <a:xfrm>
                <a:off x="1967318" y="3302888"/>
                <a:ext cx="1511300" cy="513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QA" sz="3200" b="1">
                    <a:solidFill>
                      <a:srgbClr val="B6A584"/>
                    </a:solidFill>
                    <a:latin typeface="Lusail Light" pitchFamily="50" charset="-78"/>
                    <a:cs typeface="Lusail Light" pitchFamily="50" charset="-78"/>
                  </a:rPr>
                  <a:t>استدامة</a:t>
                </a:r>
                <a:endParaRPr lang="en-US" sz="3200" b="1">
                  <a:solidFill>
                    <a:srgbClr val="B6A584"/>
                  </a:solidFill>
                  <a:latin typeface="Lusail Light" pitchFamily="50" charset="-78"/>
                  <a:cs typeface="Lusail Light" pitchFamily="50" charset="-78"/>
                </a:endParaRPr>
              </a:p>
            </p:txBody>
          </p:sp>
          <p:sp>
            <p:nvSpPr>
              <p:cNvPr id="22" name="TextBox 21">
                <a:extLst>
                  <a:ext uri="{FF2B5EF4-FFF2-40B4-BE49-F238E27FC236}">
                    <a16:creationId xmlns:a16="http://schemas.microsoft.com/office/drawing/2014/main" id="{01F3E664-E8BF-E3D1-8F10-41BB368B2604}"/>
                  </a:ext>
                </a:extLst>
              </p:cNvPr>
              <p:cNvSpPr txBox="1"/>
              <p:nvPr/>
            </p:nvSpPr>
            <p:spPr>
              <a:xfrm>
                <a:off x="1854288" y="3691604"/>
                <a:ext cx="1737360" cy="740566"/>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rtl="1"/>
                <a:r>
                  <a:rPr lang="ar-QA" sz="1200" dirty="0">
                    <a:latin typeface="Lusail Light" pitchFamily="50" charset="-78"/>
                    <a:cs typeface="Lusail Light" pitchFamily="50" charset="-78"/>
                  </a:rPr>
                  <a:t>قدرة الجهة على الاستفادة من نتائج ومخرجات عملية القياس لتطوير قدرات وآليات عمل الجهة وتحسين مستوى الأداء</a:t>
                </a:r>
                <a:endParaRPr lang="en-US" sz="1200" dirty="0">
                  <a:latin typeface="Lusail Light" pitchFamily="50" charset="-78"/>
                  <a:cs typeface="Lusail Light" pitchFamily="50" charset="-78"/>
                </a:endParaRPr>
              </a:p>
            </p:txBody>
          </p:sp>
        </p:grpSp>
      </p:grpSp>
    </p:spTree>
    <p:extLst>
      <p:ext uri="{BB962C8B-B14F-4D97-AF65-F5344CB8AC3E}">
        <p14:creationId xmlns:p14="http://schemas.microsoft.com/office/powerpoint/2010/main" val="55785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A5C1F-F6A3-4218-9021-47102F115FE3}"/>
              </a:ext>
            </a:extLst>
          </p:cNvPr>
          <p:cNvSpPr>
            <a:spLocks noGrp="1"/>
          </p:cNvSpPr>
          <p:nvPr>
            <p:ph type="body" sz="quarter" idx="15"/>
          </p:nvPr>
        </p:nvSpPr>
        <p:spPr/>
        <p:txBody>
          <a:bodyPr vert="horz" wrap="square" lIns="91440" tIns="45720" rIns="91440" bIns="45720" rtlCol="0" anchor="t">
            <a:spAutoFit/>
          </a:bodyPr>
          <a:lstStyle/>
          <a:p>
            <a:pPr marL="0" indent="0" algn="r" rtl="1">
              <a:buNone/>
            </a:pPr>
            <a:r>
              <a:rPr lang="ar-SA">
                <a:cs typeface="Lusail"/>
              </a:rPr>
              <a:t>نبذة عن فئات جوائز برنامج قطر للتميز الحكومي</a:t>
            </a:r>
            <a:endParaRPr lang="ar-JO">
              <a:cs typeface="Lusail"/>
            </a:endParaRPr>
          </a:p>
        </p:txBody>
      </p:sp>
      <p:grpSp>
        <p:nvGrpSpPr>
          <p:cNvPr id="22" name="Group 21">
            <a:extLst>
              <a:ext uri="{FF2B5EF4-FFF2-40B4-BE49-F238E27FC236}">
                <a16:creationId xmlns:a16="http://schemas.microsoft.com/office/drawing/2014/main" id="{F003C2CF-F6CE-09E8-F337-ED122CBE34F4}"/>
              </a:ext>
            </a:extLst>
          </p:cNvPr>
          <p:cNvGrpSpPr/>
          <p:nvPr/>
        </p:nvGrpSpPr>
        <p:grpSpPr>
          <a:xfrm>
            <a:off x="8038812" y="3447060"/>
            <a:ext cx="3499100" cy="497280"/>
            <a:chOff x="8038812" y="3535960"/>
            <a:chExt cx="3499100" cy="497280"/>
          </a:xfrm>
        </p:grpSpPr>
        <p:sp>
          <p:nvSpPr>
            <p:cNvPr id="57" name="Rectangle 56">
              <a:extLst>
                <a:ext uri="{FF2B5EF4-FFF2-40B4-BE49-F238E27FC236}">
                  <a16:creationId xmlns:a16="http://schemas.microsoft.com/office/drawing/2014/main" id="{CC6369A3-7728-33B6-37B3-45A7F13E57F2}"/>
                </a:ext>
              </a:extLst>
            </p:cNvPr>
            <p:cNvSpPr/>
            <p:nvPr/>
          </p:nvSpPr>
          <p:spPr>
            <a:xfrm>
              <a:off x="8038812" y="3674746"/>
              <a:ext cx="3077372" cy="32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rtl="1"/>
              <a:r>
                <a:rPr lang="ar-SA" sz="1400" b="1" dirty="0">
                  <a:solidFill>
                    <a:srgbClr val="034261"/>
                  </a:solidFill>
                  <a:latin typeface="Lusail" pitchFamily="50" charset="-78"/>
                  <a:cs typeface="Lusail"/>
                </a:rPr>
                <a:t>جائزة الريادة في التحول المؤسسي</a:t>
              </a:r>
            </a:p>
          </p:txBody>
        </p:sp>
        <p:pic>
          <p:nvPicPr>
            <p:cNvPr id="56" name="Graphic 55" descr="Ribbon outline">
              <a:extLst>
                <a:ext uri="{FF2B5EF4-FFF2-40B4-BE49-F238E27FC236}">
                  <a16:creationId xmlns:a16="http://schemas.microsoft.com/office/drawing/2014/main" id="{1CA8A0C7-480A-59E9-9808-6530EAA87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40633" y="3535960"/>
              <a:ext cx="497279" cy="497280"/>
            </a:xfrm>
            <a:prstGeom prst="rect">
              <a:avLst/>
            </a:prstGeom>
          </p:spPr>
        </p:pic>
      </p:grpSp>
      <p:sp>
        <p:nvSpPr>
          <p:cNvPr id="59" name="Rectangle: Rounded Corners 58">
            <a:extLst>
              <a:ext uri="{FF2B5EF4-FFF2-40B4-BE49-F238E27FC236}">
                <a16:creationId xmlns:a16="http://schemas.microsoft.com/office/drawing/2014/main" id="{78120EB2-5DBC-DB01-EF4E-3B19A8ED02E9}"/>
              </a:ext>
            </a:extLst>
          </p:cNvPr>
          <p:cNvSpPr/>
          <p:nvPr/>
        </p:nvSpPr>
        <p:spPr>
          <a:xfrm>
            <a:off x="8136441" y="4010380"/>
            <a:ext cx="3401471" cy="2269065"/>
          </a:xfrm>
          <a:prstGeom prst="roundRect">
            <a:avLst>
              <a:gd name="adj" fmla="val 6012"/>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lgn="r" rtl="1">
              <a:lnSpc>
                <a:spcPct val="150000"/>
              </a:lnSpc>
              <a:buFont typeface="Arial" panose="020B0604020202020204" pitchFamily="34" charset="0"/>
              <a:buChar char="•"/>
            </a:pPr>
            <a:r>
              <a:rPr lang="ar-JO" sz="1200" dirty="0">
                <a:solidFill>
                  <a:schemeClr val="tx1"/>
                </a:solidFill>
                <a:latin typeface="Lusail" pitchFamily="50" charset="-78"/>
                <a:cs typeface="Lusail"/>
              </a:rPr>
              <a:t>الجهة التي تمتلك قادة ذو صفات استثنائية  وذو قدرة على اتخاذ القرارات المناسبة بفعالية</a:t>
            </a:r>
            <a:endParaRPr lang="ar-SA" sz="1200" dirty="0">
              <a:solidFill>
                <a:schemeClr val="tx1"/>
              </a:solidFill>
              <a:latin typeface="Lusail" pitchFamily="50" charset="-78"/>
              <a:cs typeface="Lusail"/>
            </a:endParaRPr>
          </a:p>
          <a:p>
            <a:pPr marL="171450" indent="-171450" algn="r" rtl="1">
              <a:lnSpc>
                <a:spcPct val="150000"/>
              </a:lnSpc>
              <a:buFont typeface="Arial" panose="020B0604020202020204" pitchFamily="34" charset="0"/>
              <a:buChar char="•"/>
            </a:pPr>
            <a:r>
              <a:rPr lang="ar-JO" sz="1200" dirty="0">
                <a:solidFill>
                  <a:schemeClr val="tx1"/>
                </a:solidFill>
                <a:latin typeface="Lusail" pitchFamily="50" charset="-78"/>
                <a:cs typeface="Lusail"/>
              </a:rPr>
              <a:t>الجهة التي تمتلك نظام متكامل للحوكمة المالية والإدارية</a:t>
            </a:r>
          </a:p>
          <a:p>
            <a:pPr marL="171450" indent="-171450" algn="r" rtl="1">
              <a:lnSpc>
                <a:spcPct val="150000"/>
              </a:lnSpc>
              <a:buFont typeface="Arial" panose="020B0604020202020204" pitchFamily="34" charset="0"/>
              <a:buChar char="•"/>
            </a:pPr>
            <a:r>
              <a:rPr lang="ar-JO" sz="1200" dirty="0">
                <a:solidFill>
                  <a:schemeClr val="tx1"/>
                </a:solidFill>
                <a:latin typeface="Lusail" pitchFamily="50" charset="-78"/>
                <a:cs typeface="Lusail"/>
              </a:rPr>
              <a:t>الجهة المحفزة للابتكار وتجربة التقنيات الناشئة</a:t>
            </a:r>
            <a:endParaRPr lang="en-US" sz="1200" dirty="0">
              <a:solidFill>
                <a:schemeClr val="tx1"/>
              </a:solidFill>
              <a:latin typeface="Lusail" pitchFamily="50" charset="-78"/>
              <a:cs typeface="Lusail"/>
            </a:endParaRPr>
          </a:p>
        </p:txBody>
      </p:sp>
      <p:sp>
        <p:nvSpPr>
          <p:cNvPr id="60" name="Rectangle: Rounded Corners 59">
            <a:extLst>
              <a:ext uri="{FF2B5EF4-FFF2-40B4-BE49-F238E27FC236}">
                <a16:creationId xmlns:a16="http://schemas.microsoft.com/office/drawing/2014/main" id="{9C89D48D-B093-FBD3-F154-5C163D09D0D1}"/>
              </a:ext>
            </a:extLst>
          </p:cNvPr>
          <p:cNvSpPr/>
          <p:nvPr/>
        </p:nvSpPr>
        <p:spPr>
          <a:xfrm>
            <a:off x="4395265" y="4010379"/>
            <a:ext cx="3401471" cy="2269065"/>
          </a:xfrm>
          <a:prstGeom prst="roundRect">
            <a:avLst>
              <a:gd name="adj" fmla="val 6012"/>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lgn="r" rtl="1">
              <a:lnSpc>
                <a:spcPct val="150000"/>
              </a:lnSpc>
              <a:buFont typeface="Arial" panose="020B0604020202020204" pitchFamily="34" charset="0"/>
              <a:buChar char="•"/>
            </a:pPr>
            <a:r>
              <a:rPr lang="ar-JO" sz="1200" dirty="0">
                <a:solidFill>
                  <a:schemeClr val="tx1"/>
                </a:solidFill>
                <a:latin typeface="Lusail" pitchFamily="50" charset="-78"/>
                <a:cs typeface="Lusail"/>
              </a:rPr>
              <a:t>الجهة التي تمتلك ممارسات ريادية في تقديم الخدمات</a:t>
            </a:r>
            <a:endParaRPr lang="ar-SA" sz="1200" dirty="0">
              <a:solidFill>
                <a:schemeClr val="tx1"/>
              </a:solidFill>
              <a:latin typeface="Lusail" pitchFamily="50" charset="-78"/>
              <a:cs typeface="Lusail"/>
            </a:endParaRPr>
          </a:p>
          <a:p>
            <a:pPr marL="171450" indent="-171450" algn="r" rtl="1">
              <a:lnSpc>
                <a:spcPct val="150000"/>
              </a:lnSpc>
              <a:buFont typeface="Arial" panose="020B0604020202020204" pitchFamily="34" charset="0"/>
              <a:buChar char="•"/>
            </a:pPr>
            <a:r>
              <a:rPr lang="ar-JO" sz="1200" dirty="0">
                <a:solidFill>
                  <a:schemeClr val="tx1"/>
                </a:solidFill>
                <a:latin typeface="Lusail" pitchFamily="50" charset="-78"/>
                <a:cs typeface="Lusail"/>
              </a:rPr>
              <a:t>الجهة التي تتبنى نظم عمل فعّالة لإدارة الشكاوى والمقترحات على خدماتها  وتسعى لتطوير تجربة إستثنائية للمتعاملين</a:t>
            </a:r>
            <a:endParaRPr lang="ar-SA" sz="1200" dirty="0">
              <a:solidFill>
                <a:schemeClr val="tx1"/>
              </a:solidFill>
              <a:latin typeface="Lusail" pitchFamily="50" charset="-78"/>
              <a:cs typeface="Lusail"/>
            </a:endParaRPr>
          </a:p>
          <a:p>
            <a:pPr marL="171450" indent="-171450" algn="r" rtl="1">
              <a:lnSpc>
                <a:spcPct val="150000"/>
              </a:lnSpc>
              <a:buFont typeface="Arial" panose="020B0604020202020204" pitchFamily="34" charset="0"/>
              <a:buChar char="•"/>
            </a:pPr>
            <a:r>
              <a:rPr lang="ar-JO" sz="1200" dirty="0">
                <a:solidFill>
                  <a:schemeClr val="tx1"/>
                </a:solidFill>
                <a:latin typeface="Lusail" pitchFamily="50" charset="-78"/>
                <a:cs typeface="Lusail"/>
              </a:rPr>
              <a:t>الجهة التي توظف التقنيات الحديثة في تقديم الخدمات</a:t>
            </a:r>
            <a:endParaRPr lang="ar-SA" sz="1200" dirty="0">
              <a:solidFill>
                <a:schemeClr val="tx1"/>
              </a:solidFill>
              <a:latin typeface="Lusail" pitchFamily="50" charset="-78"/>
              <a:cs typeface="Lusail"/>
            </a:endParaRPr>
          </a:p>
        </p:txBody>
      </p:sp>
      <p:sp>
        <p:nvSpPr>
          <p:cNvPr id="61" name="Rectangle: Rounded Corners 60">
            <a:extLst>
              <a:ext uri="{FF2B5EF4-FFF2-40B4-BE49-F238E27FC236}">
                <a16:creationId xmlns:a16="http://schemas.microsoft.com/office/drawing/2014/main" id="{2F7A8469-DA55-15B1-6AFF-E8A0C2EF19EC}"/>
              </a:ext>
            </a:extLst>
          </p:cNvPr>
          <p:cNvSpPr/>
          <p:nvPr/>
        </p:nvSpPr>
        <p:spPr>
          <a:xfrm>
            <a:off x="654089" y="4010378"/>
            <a:ext cx="3401471" cy="2269065"/>
          </a:xfrm>
          <a:prstGeom prst="roundRect">
            <a:avLst>
              <a:gd name="adj" fmla="val 6012"/>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lgn="r" rtl="1">
              <a:lnSpc>
                <a:spcPct val="150000"/>
              </a:lnSpc>
              <a:buFont typeface="Arial" panose="020B0604020202020204" pitchFamily="34" charset="0"/>
              <a:buChar char="•"/>
            </a:pPr>
            <a:r>
              <a:rPr lang="ar-JO" sz="1200">
                <a:solidFill>
                  <a:schemeClr val="tx1"/>
                </a:solidFill>
                <a:latin typeface="Lusail" pitchFamily="50" charset="-78"/>
                <a:cs typeface="Lusail"/>
              </a:rPr>
              <a:t>الجهة التي تمتلك بيئة عمل متميزة ومحفزة للموظفين</a:t>
            </a:r>
            <a:endParaRPr lang="ar-SA" sz="1200">
              <a:solidFill>
                <a:schemeClr val="tx1"/>
              </a:solidFill>
              <a:latin typeface="Lusail" pitchFamily="50" charset="-78"/>
              <a:cs typeface="Lusail"/>
            </a:endParaRPr>
          </a:p>
          <a:p>
            <a:pPr marL="171450" indent="-171450" algn="r" rtl="1">
              <a:lnSpc>
                <a:spcPct val="150000"/>
              </a:lnSpc>
              <a:buFont typeface="Arial" panose="020B0604020202020204" pitchFamily="34" charset="0"/>
              <a:buChar char="•"/>
            </a:pPr>
            <a:r>
              <a:rPr lang="ar-JO" sz="1200">
                <a:solidFill>
                  <a:schemeClr val="tx1"/>
                </a:solidFill>
                <a:latin typeface="Lusail" pitchFamily="50" charset="-78"/>
                <a:cs typeface="Lusail"/>
              </a:rPr>
              <a:t>الجهة التي تسعى لتعزيز الثقة والعلاقات الإيجابية بين جميع فئات المعنيين</a:t>
            </a:r>
            <a:endParaRPr lang="ar-SA" sz="1200">
              <a:solidFill>
                <a:schemeClr val="tx1"/>
              </a:solidFill>
              <a:latin typeface="Lusail" pitchFamily="50" charset="-78"/>
              <a:cs typeface="Lusail"/>
            </a:endParaRPr>
          </a:p>
          <a:p>
            <a:pPr marL="171450" indent="-171450" algn="r" rtl="1">
              <a:lnSpc>
                <a:spcPct val="150000"/>
              </a:lnSpc>
              <a:buFont typeface="Arial" panose="020B0604020202020204" pitchFamily="34" charset="0"/>
              <a:buChar char="•"/>
            </a:pPr>
            <a:r>
              <a:rPr lang="ar-JO" sz="1200">
                <a:solidFill>
                  <a:schemeClr val="tx1"/>
                </a:solidFill>
                <a:latin typeface="Lusail" pitchFamily="50" charset="-78"/>
                <a:cs typeface="Lusail"/>
              </a:rPr>
              <a:t>الجهة التي تعمل على تنفيذ  الخطط المتعلقة بالتقطير وإستقطاب المهارات والكفاءات الضرورية</a:t>
            </a:r>
          </a:p>
        </p:txBody>
      </p:sp>
      <p:sp>
        <p:nvSpPr>
          <p:cNvPr id="71" name="Rectangle: Rounded Corners 70">
            <a:extLst>
              <a:ext uri="{FF2B5EF4-FFF2-40B4-BE49-F238E27FC236}">
                <a16:creationId xmlns:a16="http://schemas.microsoft.com/office/drawing/2014/main" id="{60EE904F-8BAB-1D6D-737B-DAF10BBA66CD}"/>
              </a:ext>
            </a:extLst>
          </p:cNvPr>
          <p:cNvSpPr/>
          <p:nvPr/>
        </p:nvSpPr>
        <p:spPr>
          <a:xfrm>
            <a:off x="899580" y="1139142"/>
            <a:ext cx="10251020" cy="1945864"/>
          </a:xfrm>
          <a:prstGeom prst="roundRect">
            <a:avLst>
              <a:gd name="adj" fmla="val 24305"/>
            </a:avLst>
          </a:prstGeom>
          <a:solidFill>
            <a:srgbClr val="F9F9F9">
              <a:alpha val="50000"/>
            </a:srgbClr>
          </a:solid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1920240" bIns="182880" rtlCol="0" anchor="ctr"/>
          <a:lstStyle/>
          <a:p>
            <a:pPr algn="just" rtl="1">
              <a:lnSpc>
                <a:spcPct val="200000"/>
              </a:lnSpc>
            </a:pPr>
            <a:r>
              <a:rPr lang="ar-JO" sz="1400" dirty="0">
                <a:solidFill>
                  <a:schemeClr val="tx1"/>
                </a:solidFill>
                <a:latin typeface="Lusail" pitchFamily="50" charset="-78"/>
                <a:cs typeface="Lusail"/>
              </a:rPr>
              <a:t>الجهة التي تحقق اعلى درجه في كافة المعايير وتعد نموذجاً للجهات الحكومية الاخرى على المستوى المحلي من خلال ضمان توافر ممارسات ممنهجة في تطوير الأداء المؤسسي والعمليات والخدمات المقدمة للمواطنين والمقيمين بالإضافة الى استثمار قدراتها  في التكنولوجيا الناشئة لتعزيز الكفاءة والانتاجية وتحقيق التحسين المستمر</a:t>
            </a:r>
          </a:p>
        </p:txBody>
      </p:sp>
      <p:sp>
        <p:nvSpPr>
          <p:cNvPr id="79" name="TextBox 78">
            <a:extLst>
              <a:ext uri="{FF2B5EF4-FFF2-40B4-BE49-F238E27FC236}">
                <a16:creationId xmlns:a16="http://schemas.microsoft.com/office/drawing/2014/main" id="{8A032745-1CCA-77CE-B0AE-7347DF7AF990}"/>
              </a:ext>
            </a:extLst>
          </p:cNvPr>
          <p:cNvSpPr txBox="1"/>
          <p:nvPr/>
        </p:nvSpPr>
        <p:spPr>
          <a:xfrm>
            <a:off x="9398511" y="2609801"/>
            <a:ext cx="1582515" cy="307777"/>
          </a:xfrm>
          <a:prstGeom prst="rect">
            <a:avLst/>
          </a:prstGeom>
          <a:noFill/>
        </p:spPr>
        <p:txBody>
          <a:bodyPr wrap="square" lIns="91440" tIns="45720" rIns="91440" bIns="45720" anchor="t">
            <a:spAutoFit/>
          </a:bodyPr>
          <a:lstStyle/>
          <a:p>
            <a:pPr algn="ctr" rtl="1"/>
            <a:r>
              <a:rPr lang="ar-SA" sz="1400" b="1" dirty="0">
                <a:solidFill>
                  <a:srgbClr val="034261"/>
                </a:solidFill>
                <a:latin typeface="Lusail" pitchFamily="50" charset="-78"/>
                <a:cs typeface="Lusail"/>
              </a:rPr>
              <a:t>جائزة </a:t>
            </a:r>
            <a:r>
              <a:rPr lang="ar-JO" sz="1400" b="1" dirty="0">
                <a:solidFill>
                  <a:srgbClr val="034261"/>
                </a:solidFill>
                <a:latin typeface="Lusail" pitchFamily="50" charset="-78"/>
                <a:cs typeface="Lusail"/>
              </a:rPr>
              <a:t>الجهة الرائدة </a:t>
            </a:r>
            <a:endParaRPr lang="en-US" sz="1400" b="1" dirty="0">
              <a:solidFill>
                <a:srgbClr val="034261"/>
              </a:solidFill>
              <a:latin typeface="Lusail" pitchFamily="50" charset="-78"/>
              <a:cs typeface="Lusail" pitchFamily="50" charset="-78"/>
            </a:endParaRPr>
          </a:p>
        </p:txBody>
      </p:sp>
      <p:pic>
        <p:nvPicPr>
          <p:cNvPr id="5" name="Graphic 4" descr="Wreath with solid fill">
            <a:extLst>
              <a:ext uri="{FF2B5EF4-FFF2-40B4-BE49-F238E27FC236}">
                <a16:creationId xmlns:a16="http://schemas.microsoft.com/office/drawing/2014/main" id="{AE6A59A4-DA0B-8E2D-AD8D-C1DCF62943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9697" y="1210354"/>
            <a:ext cx="1429340" cy="1429340"/>
          </a:xfrm>
          <a:prstGeom prst="rect">
            <a:avLst/>
          </a:prstGeom>
        </p:spPr>
      </p:pic>
      <p:grpSp>
        <p:nvGrpSpPr>
          <p:cNvPr id="24" name="Group 23">
            <a:extLst>
              <a:ext uri="{FF2B5EF4-FFF2-40B4-BE49-F238E27FC236}">
                <a16:creationId xmlns:a16="http://schemas.microsoft.com/office/drawing/2014/main" id="{CD8E6DBC-705B-8B09-65EC-3DCAA730D13E}"/>
              </a:ext>
            </a:extLst>
          </p:cNvPr>
          <p:cNvGrpSpPr/>
          <p:nvPr/>
        </p:nvGrpSpPr>
        <p:grpSpPr>
          <a:xfrm>
            <a:off x="584200" y="3447060"/>
            <a:ext cx="3471360" cy="497280"/>
            <a:chOff x="584200" y="3535960"/>
            <a:chExt cx="3471360" cy="497280"/>
          </a:xfrm>
        </p:grpSpPr>
        <p:sp>
          <p:nvSpPr>
            <p:cNvPr id="8" name="Rectangle 7">
              <a:extLst>
                <a:ext uri="{FF2B5EF4-FFF2-40B4-BE49-F238E27FC236}">
                  <a16:creationId xmlns:a16="http://schemas.microsoft.com/office/drawing/2014/main" id="{6D9932B8-7539-E572-D372-A705B655D69D}"/>
                </a:ext>
              </a:extLst>
            </p:cNvPr>
            <p:cNvSpPr/>
            <p:nvPr/>
          </p:nvSpPr>
          <p:spPr>
            <a:xfrm>
              <a:off x="584200" y="3674746"/>
              <a:ext cx="3077372" cy="32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rtl="1"/>
              <a:r>
                <a:rPr lang="ar-SA" sz="1400" b="1" dirty="0">
                  <a:solidFill>
                    <a:srgbClr val="034261"/>
                  </a:solidFill>
                  <a:latin typeface="Lusail" pitchFamily="50" charset="-78"/>
                  <a:cs typeface="Lusail"/>
                </a:rPr>
                <a:t>جائزة الريادة في تنمية رأس المال البشري</a:t>
              </a:r>
            </a:p>
          </p:txBody>
        </p:sp>
        <p:pic>
          <p:nvPicPr>
            <p:cNvPr id="14" name="Graphic 13" descr="Ribbon outline">
              <a:extLst>
                <a:ext uri="{FF2B5EF4-FFF2-40B4-BE49-F238E27FC236}">
                  <a16:creationId xmlns:a16="http://schemas.microsoft.com/office/drawing/2014/main" id="{96245380-18D5-86EF-0E1F-91ADF5A001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58281" y="3535960"/>
              <a:ext cx="497279" cy="497280"/>
            </a:xfrm>
            <a:prstGeom prst="rect">
              <a:avLst/>
            </a:prstGeom>
          </p:spPr>
        </p:pic>
      </p:grpSp>
      <p:grpSp>
        <p:nvGrpSpPr>
          <p:cNvPr id="23" name="Group 22">
            <a:extLst>
              <a:ext uri="{FF2B5EF4-FFF2-40B4-BE49-F238E27FC236}">
                <a16:creationId xmlns:a16="http://schemas.microsoft.com/office/drawing/2014/main" id="{F4F017E4-3470-2AC9-D525-E0426399A0CD}"/>
              </a:ext>
            </a:extLst>
          </p:cNvPr>
          <p:cNvGrpSpPr/>
          <p:nvPr/>
        </p:nvGrpSpPr>
        <p:grpSpPr>
          <a:xfrm>
            <a:off x="4311506" y="3447060"/>
            <a:ext cx="3485230" cy="497280"/>
            <a:chOff x="4311506" y="3535960"/>
            <a:chExt cx="3485230" cy="497280"/>
          </a:xfrm>
        </p:grpSpPr>
        <p:sp>
          <p:nvSpPr>
            <p:cNvPr id="16" name="Rectangle 15">
              <a:extLst>
                <a:ext uri="{FF2B5EF4-FFF2-40B4-BE49-F238E27FC236}">
                  <a16:creationId xmlns:a16="http://schemas.microsoft.com/office/drawing/2014/main" id="{17FC91BD-996F-9DE4-FD54-EEE880CE96C0}"/>
                </a:ext>
              </a:extLst>
            </p:cNvPr>
            <p:cNvSpPr/>
            <p:nvPr/>
          </p:nvSpPr>
          <p:spPr>
            <a:xfrm>
              <a:off x="4311506" y="3674746"/>
              <a:ext cx="3077372" cy="32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rtl="1"/>
              <a:r>
                <a:rPr lang="ar-SA" sz="1400" b="1" dirty="0">
                  <a:solidFill>
                    <a:srgbClr val="034261"/>
                  </a:solidFill>
                  <a:latin typeface="Lusail" pitchFamily="50" charset="-78"/>
                  <a:cs typeface="Lusail"/>
                </a:rPr>
                <a:t>جائزة الريادة في التجربة الشاملة</a:t>
              </a:r>
            </a:p>
          </p:txBody>
        </p:sp>
        <p:pic>
          <p:nvPicPr>
            <p:cNvPr id="17" name="Graphic 16" descr="Ribbon outline">
              <a:extLst>
                <a:ext uri="{FF2B5EF4-FFF2-40B4-BE49-F238E27FC236}">
                  <a16:creationId xmlns:a16="http://schemas.microsoft.com/office/drawing/2014/main" id="{57459E1B-3E9A-2DA2-7BDB-DEA0551E7E9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99457" y="3535960"/>
              <a:ext cx="497279" cy="497280"/>
            </a:xfrm>
            <a:prstGeom prst="rect">
              <a:avLst/>
            </a:prstGeom>
          </p:spPr>
        </p:pic>
      </p:grpSp>
    </p:spTree>
    <p:extLst>
      <p:ext uri="{BB962C8B-B14F-4D97-AF65-F5344CB8AC3E}">
        <p14:creationId xmlns:p14="http://schemas.microsoft.com/office/powerpoint/2010/main" val="3407682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6A23EA8F-C796-809D-3E62-E0B5DF9FFB4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12" name="think-cell data - do not delete" hidden="1">
                        <a:extLst>
                          <a:ext uri="{FF2B5EF4-FFF2-40B4-BE49-F238E27FC236}">
                            <a16:creationId xmlns:a16="http://schemas.microsoft.com/office/drawing/2014/main" id="{6A23EA8F-C796-809D-3E62-E0B5DF9FFB4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3" name="Text Placeholder 72">
            <a:extLst>
              <a:ext uri="{FF2B5EF4-FFF2-40B4-BE49-F238E27FC236}">
                <a16:creationId xmlns:a16="http://schemas.microsoft.com/office/drawing/2014/main" id="{36CE7A68-25E8-4989-BB85-798C636BC46C}"/>
              </a:ext>
            </a:extLst>
          </p:cNvPr>
          <p:cNvSpPr>
            <a:spLocks noGrp="1"/>
          </p:cNvSpPr>
          <p:nvPr>
            <p:ph type="body" sz="quarter" idx="15"/>
          </p:nvPr>
        </p:nvSpPr>
        <p:spPr/>
        <p:txBody>
          <a:bodyPr/>
          <a:lstStyle/>
          <a:p>
            <a:pPr marL="0" indent="0" algn="r" rtl="1">
              <a:buNone/>
            </a:pPr>
            <a:r>
              <a:rPr lang="ar-SA"/>
              <a:t>تتألف جائزة قطر للتميز الحكومي من 7 جوائز</a:t>
            </a:r>
            <a:endParaRPr lang="en-US"/>
          </a:p>
        </p:txBody>
      </p:sp>
      <p:sp>
        <p:nvSpPr>
          <p:cNvPr id="111" name="Rectangle 110">
            <a:extLst>
              <a:ext uri="{FF2B5EF4-FFF2-40B4-BE49-F238E27FC236}">
                <a16:creationId xmlns:a16="http://schemas.microsoft.com/office/drawing/2014/main" id="{466CEF02-43B4-FA63-0BBE-7846555796E9}"/>
              </a:ext>
            </a:extLst>
          </p:cNvPr>
          <p:cNvSpPr/>
          <p:nvPr/>
        </p:nvSpPr>
        <p:spPr>
          <a:xfrm>
            <a:off x="549943" y="4269646"/>
            <a:ext cx="11092115" cy="1790639"/>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Lusail" pitchFamily="50" charset="-78"/>
              <a:ea typeface="+mn-ea"/>
              <a:cs typeface="Lusail" pitchFamily="50" charset="-78"/>
            </a:endParaRPr>
          </a:p>
        </p:txBody>
      </p:sp>
      <p:grpSp>
        <p:nvGrpSpPr>
          <p:cNvPr id="112" name="Group 111">
            <a:extLst>
              <a:ext uri="{FF2B5EF4-FFF2-40B4-BE49-F238E27FC236}">
                <a16:creationId xmlns:a16="http://schemas.microsoft.com/office/drawing/2014/main" id="{DCB8CF1B-0C8E-1044-6EC3-5A5008284CC4}"/>
              </a:ext>
            </a:extLst>
          </p:cNvPr>
          <p:cNvGrpSpPr/>
          <p:nvPr/>
        </p:nvGrpSpPr>
        <p:grpSpPr>
          <a:xfrm>
            <a:off x="1136248" y="3617526"/>
            <a:ext cx="9919504" cy="433965"/>
            <a:chOff x="1136248" y="4392226"/>
            <a:chExt cx="9919504" cy="433965"/>
          </a:xfrm>
        </p:grpSpPr>
        <p:cxnSp>
          <p:nvCxnSpPr>
            <p:cNvPr id="113" name="Straight Connector 112">
              <a:extLst>
                <a:ext uri="{FF2B5EF4-FFF2-40B4-BE49-F238E27FC236}">
                  <a16:creationId xmlns:a16="http://schemas.microsoft.com/office/drawing/2014/main" id="{C735817B-9FD6-796E-5C46-0D67B8351AF2}"/>
                </a:ext>
              </a:extLst>
            </p:cNvPr>
            <p:cNvCxnSpPr>
              <a:cxnSpLocks/>
            </p:cNvCxnSpPr>
            <p:nvPr/>
          </p:nvCxnSpPr>
          <p:spPr>
            <a:xfrm>
              <a:off x="1136248" y="4609208"/>
              <a:ext cx="9919504" cy="0"/>
            </a:xfrm>
            <a:prstGeom prst="line">
              <a:avLst/>
            </a:prstGeom>
            <a:ln w="19050">
              <a:solidFill>
                <a:srgbClr val="03426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114" name="Rectangle: Rounded Corners 113">
              <a:extLst>
                <a:ext uri="{FF2B5EF4-FFF2-40B4-BE49-F238E27FC236}">
                  <a16:creationId xmlns:a16="http://schemas.microsoft.com/office/drawing/2014/main" id="{DF1A33D9-E989-0EEE-F57A-6F8971275D05}"/>
                </a:ext>
              </a:extLst>
            </p:cNvPr>
            <p:cNvSpPr/>
            <p:nvPr/>
          </p:nvSpPr>
          <p:spPr>
            <a:xfrm>
              <a:off x="4167054" y="4392226"/>
              <a:ext cx="3857893" cy="433965"/>
            </a:xfrm>
            <a:prstGeom prst="roundRect">
              <a:avLst>
                <a:gd name="adj" fmla="val 50000"/>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a:solidFill>
                    <a:srgbClr val="034261"/>
                  </a:solidFill>
                  <a:latin typeface="Lusail" pitchFamily="50" charset="-78"/>
                  <a:cs typeface="Lusail" pitchFamily="50" charset="-78"/>
                </a:rPr>
                <a:t>الجوائز الفرعية** لجميع الجهات الحكومية</a:t>
              </a:r>
              <a:endParaRPr kumimoji="0" lang="en-US" sz="1800" b="0" i="0" u="none" strike="noStrike" kern="1200" cap="none" spc="0" normalizeH="0" baseline="0" noProof="0">
                <a:ln>
                  <a:noFill/>
                </a:ln>
                <a:solidFill>
                  <a:srgbClr val="034261"/>
                </a:solidFill>
                <a:effectLst/>
                <a:uLnTx/>
                <a:uFillTx/>
                <a:latin typeface="Lusail" pitchFamily="50" charset="-78"/>
                <a:ea typeface="+mn-ea"/>
                <a:cs typeface="Lusail" pitchFamily="50" charset="-78"/>
              </a:endParaRPr>
            </a:p>
          </p:txBody>
        </p:sp>
      </p:grpSp>
      <p:sp>
        <p:nvSpPr>
          <p:cNvPr id="115" name="Rectangle 114">
            <a:extLst>
              <a:ext uri="{FF2B5EF4-FFF2-40B4-BE49-F238E27FC236}">
                <a16:creationId xmlns:a16="http://schemas.microsoft.com/office/drawing/2014/main" id="{C59B94E2-0BFE-8CDB-4C34-B6A3E35B0C8C}"/>
              </a:ext>
            </a:extLst>
          </p:cNvPr>
          <p:cNvSpPr/>
          <p:nvPr/>
        </p:nvSpPr>
        <p:spPr>
          <a:xfrm>
            <a:off x="4779387" y="5352827"/>
            <a:ext cx="2636977" cy="597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b="0" i="0" u="none" strike="noStrike" kern="1200" cap="none" spc="0" normalizeH="0" baseline="0" noProof="0" dirty="0">
                <a:ln>
                  <a:noFill/>
                </a:ln>
                <a:solidFill>
                  <a:schemeClr val="tx1"/>
                </a:solidFill>
                <a:effectLst/>
                <a:uLnTx/>
                <a:uFillTx/>
                <a:latin typeface="Lusail" pitchFamily="50" charset="-78"/>
                <a:cs typeface="Lusail"/>
              </a:rPr>
              <a:t>جائزة الريادة في التجربة</a:t>
            </a:r>
            <a:r>
              <a:rPr kumimoji="0" lang="ar-SA" b="0" i="0" u="none" strike="noStrike" kern="1200" cap="none" spc="0" normalizeH="0" baseline="0" noProof="0" dirty="0">
                <a:ln>
                  <a:noFill/>
                </a:ln>
                <a:solidFill>
                  <a:schemeClr val="tx1"/>
                </a:solidFill>
                <a:effectLst/>
                <a:uLnTx/>
                <a:uFillTx/>
                <a:latin typeface="Lusail" pitchFamily="50" charset="-78"/>
                <a:cs typeface="Lusail"/>
              </a:rPr>
              <a:t> </a:t>
            </a:r>
            <a:r>
              <a:rPr kumimoji="0" lang="ar-JO" b="0" i="0" u="none" strike="noStrike" kern="1200" cap="none" spc="0" normalizeH="0" baseline="0" noProof="0" dirty="0">
                <a:ln>
                  <a:noFill/>
                </a:ln>
                <a:solidFill>
                  <a:schemeClr val="tx1"/>
                </a:solidFill>
                <a:effectLst/>
                <a:uLnTx/>
                <a:uFillTx/>
                <a:latin typeface="Lusail" pitchFamily="50" charset="-78"/>
                <a:cs typeface="Lusail"/>
              </a:rPr>
              <a:t>الشاملة</a:t>
            </a:r>
          </a:p>
        </p:txBody>
      </p:sp>
      <p:sp>
        <p:nvSpPr>
          <p:cNvPr id="116" name="Rectangle 115">
            <a:extLst>
              <a:ext uri="{FF2B5EF4-FFF2-40B4-BE49-F238E27FC236}">
                <a16:creationId xmlns:a16="http://schemas.microsoft.com/office/drawing/2014/main" id="{B4259B9D-984C-65A6-9008-D448204D2C4D}"/>
              </a:ext>
            </a:extLst>
          </p:cNvPr>
          <p:cNvSpPr/>
          <p:nvPr/>
        </p:nvSpPr>
        <p:spPr>
          <a:xfrm>
            <a:off x="686046" y="5352827"/>
            <a:ext cx="2636977" cy="597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b="0" i="0" u="none" strike="noStrike" kern="1200" cap="none" spc="0" normalizeH="0" baseline="0" noProof="0" dirty="0">
                <a:ln>
                  <a:noFill/>
                </a:ln>
                <a:solidFill>
                  <a:schemeClr val="tx1"/>
                </a:solidFill>
                <a:effectLst/>
                <a:uLnTx/>
                <a:uFillTx/>
                <a:latin typeface="Lusail" pitchFamily="50" charset="-78"/>
                <a:cs typeface="Lusail"/>
              </a:rPr>
              <a:t>جائزة الريادة في تنمية رأس المال البشري</a:t>
            </a:r>
          </a:p>
        </p:txBody>
      </p:sp>
      <p:sp>
        <p:nvSpPr>
          <p:cNvPr id="117" name="Rectangle 116">
            <a:extLst>
              <a:ext uri="{FF2B5EF4-FFF2-40B4-BE49-F238E27FC236}">
                <a16:creationId xmlns:a16="http://schemas.microsoft.com/office/drawing/2014/main" id="{BAFA0699-28DE-B5E0-64A3-8D351B16AE39}"/>
              </a:ext>
            </a:extLst>
          </p:cNvPr>
          <p:cNvSpPr/>
          <p:nvPr/>
        </p:nvSpPr>
        <p:spPr>
          <a:xfrm>
            <a:off x="8872729" y="5352827"/>
            <a:ext cx="2636977" cy="597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b="0" i="0" u="none" strike="noStrike" kern="1200" cap="none" spc="0" normalizeH="0" baseline="0" noProof="0" dirty="0">
                <a:ln>
                  <a:noFill/>
                </a:ln>
                <a:solidFill>
                  <a:schemeClr val="tx1"/>
                </a:solidFill>
                <a:effectLst/>
                <a:uLnTx/>
                <a:uFillTx/>
                <a:latin typeface="Lusail" pitchFamily="50" charset="-78"/>
                <a:ea typeface="+mn-ea"/>
                <a:cs typeface="Lusail" pitchFamily="50" charset="-78"/>
              </a:rPr>
              <a:t>جائزة الريادة في التحول المؤسسى</a:t>
            </a:r>
          </a:p>
        </p:txBody>
      </p:sp>
      <p:pic>
        <p:nvPicPr>
          <p:cNvPr id="118" name="Graphic 117" descr="Ribbon outline">
            <a:extLst>
              <a:ext uri="{FF2B5EF4-FFF2-40B4-BE49-F238E27FC236}">
                <a16:creationId xmlns:a16="http://schemas.microsoft.com/office/drawing/2014/main" id="{A8EFE098-AE0B-BA71-DC4A-08BA3E6D72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34016" y="4379669"/>
            <a:ext cx="914400" cy="914400"/>
          </a:xfrm>
          <a:prstGeom prst="rect">
            <a:avLst/>
          </a:prstGeom>
        </p:spPr>
      </p:pic>
      <p:pic>
        <p:nvPicPr>
          <p:cNvPr id="119" name="Graphic 118" descr="Ribbon outline">
            <a:extLst>
              <a:ext uri="{FF2B5EF4-FFF2-40B4-BE49-F238E27FC236}">
                <a16:creationId xmlns:a16="http://schemas.microsoft.com/office/drawing/2014/main" id="{B315F1CC-6751-6D48-E2D1-7C26BB79952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38800" y="4379669"/>
            <a:ext cx="914400" cy="914400"/>
          </a:xfrm>
          <a:prstGeom prst="rect">
            <a:avLst/>
          </a:prstGeom>
        </p:spPr>
      </p:pic>
      <p:pic>
        <p:nvPicPr>
          <p:cNvPr id="120" name="Graphic 119" descr="Ribbon outline">
            <a:extLst>
              <a:ext uri="{FF2B5EF4-FFF2-40B4-BE49-F238E27FC236}">
                <a16:creationId xmlns:a16="http://schemas.microsoft.com/office/drawing/2014/main" id="{2F9692ED-7265-BD64-FD6B-4D088853F7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43584" y="4379669"/>
            <a:ext cx="914400" cy="914400"/>
          </a:xfrm>
          <a:prstGeom prst="rect">
            <a:avLst/>
          </a:prstGeom>
        </p:spPr>
      </p:pic>
      <p:sp>
        <p:nvSpPr>
          <p:cNvPr id="121" name="Rectangle 120">
            <a:extLst>
              <a:ext uri="{FF2B5EF4-FFF2-40B4-BE49-F238E27FC236}">
                <a16:creationId xmlns:a16="http://schemas.microsoft.com/office/drawing/2014/main" id="{41FB36C4-8666-5462-4C8E-96E86446803F}"/>
              </a:ext>
            </a:extLst>
          </p:cNvPr>
          <p:cNvSpPr/>
          <p:nvPr/>
        </p:nvSpPr>
        <p:spPr>
          <a:xfrm>
            <a:off x="3300564" y="2866295"/>
            <a:ext cx="2551420" cy="581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algn="ctr" rtl="1">
              <a:defRPr/>
            </a:pPr>
            <a:r>
              <a:rPr lang="ar-SA" sz="1600" dirty="0">
                <a:solidFill>
                  <a:schemeClr val="tx1"/>
                </a:solidFill>
                <a:latin typeface="Lusail" pitchFamily="50" charset="-78"/>
                <a:cs typeface="Lusail"/>
              </a:rPr>
              <a:t>جائزة التميز للجهات</a:t>
            </a:r>
            <a:endParaRPr lang="ar-JO" sz="16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
        <p:nvSpPr>
          <p:cNvPr id="122" name="Rectangle 121">
            <a:extLst>
              <a:ext uri="{FF2B5EF4-FFF2-40B4-BE49-F238E27FC236}">
                <a16:creationId xmlns:a16="http://schemas.microsoft.com/office/drawing/2014/main" id="{74234CD1-D8DC-EAF4-5171-4002E3ED08A8}"/>
              </a:ext>
            </a:extLst>
          </p:cNvPr>
          <p:cNvSpPr/>
          <p:nvPr/>
        </p:nvSpPr>
        <p:spPr>
          <a:xfrm>
            <a:off x="6340017" y="2866295"/>
            <a:ext cx="2551420" cy="581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ctr" rtl="1">
              <a:defRPr/>
            </a:pPr>
            <a:r>
              <a:rPr lang="ar-SA" sz="1600" dirty="0">
                <a:solidFill>
                  <a:schemeClr val="tx1"/>
                </a:solidFill>
                <a:latin typeface="Lusail" pitchFamily="50" charset="-78"/>
                <a:cs typeface="Lusail"/>
              </a:rPr>
              <a:t>جائزة ارتقاء للوزارات</a:t>
            </a:r>
          </a:p>
        </p:txBody>
      </p:sp>
      <p:sp>
        <p:nvSpPr>
          <p:cNvPr id="123" name="Rectangle 122">
            <a:extLst>
              <a:ext uri="{FF2B5EF4-FFF2-40B4-BE49-F238E27FC236}">
                <a16:creationId xmlns:a16="http://schemas.microsoft.com/office/drawing/2014/main" id="{1CEAF0B6-F21F-0F42-99CF-A67E458E60B6}"/>
              </a:ext>
            </a:extLst>
          </p:cNvPr>
          <p:cNvSpPr/>
          <p:nvPr/>
        </p:nvSpPr>
        <p:spPr>
          <a:xfrm>
            <a:off x="261111" y="2866295"/>
            <a:ext cx="2551420" cy="581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algn="ctr" rtl="1">
              <a:defRPr/>
            </a:pPr>
            <a:r>
              <a:rPr lang="ar-SA" sz="1600" dirty="0">
                <a:solidFill>
                  <a:schemeClr val="tx1"/>
                </a:solidFill>
                <a:latin typeface="Lusail" pitchFamily="50" charset="-78"/>
                <a:cs typeface="Lusail"/>
              </a:rPr>
              <a:t>جائزة ارتقاء للجهات</a:t>
            </a:r>
            <a:endParaRPr lang="ar-JO" sz="16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
        <p:nvSpPr>
          <p:cNvPr id="124" name="Rectangle 123">
            <a:extLst>
              <a:ext uri="{FF2B5EF4-FFF2-40B4-BE49-F238E27FC236}">
                <a16:creationId xmlns:a16="http://schemas.microsoft.com/office/drawing/2014/main" id="{2DA267CB-CC06-536F-4ABE-9F0E97522D93}"/>
              </a:ext>
            </a:extLst>
          </p:cNvPr>
          <p:cNvSpPr/>
          <p:nvPr/>
        </p:nvSpPr>
        <p:spPr>
          <a:xfrm>
            <a:off x="9379469" y="2866295"/>
            <a:ext cx="2551420" cy="581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ctr" rtl="1">
              <a:defRPr/>
            </a:pPr>
            <a:r>
              <a:rPr lang="ar-SA" sz="1600" dirty="0">
                <a:solidFill>
                  <a:schemeClr val="tx1"/>
                </a:solidFill>
                <a:latin typeface="Lusail" pitchFamily="50" charset="-78"/>
                <a:cs typeface="Lusail"/>
              </a:rPr>
              <a:t>جائزة التميز للوزارات</a:t>
            </a:r>
          </a:p>
        </p:txBody>
      </p:sp>
      <p:grpSp>
        <p:nvGrpSpPr>
          <p:cNvPr id="125" name="Group 124">
            <a:extLst>
              <a:ext uri="{FF2B5EF4-FFF2-40B4-BE49-F238E27FC236}">
                <a16:creationId xmlns:a16="http://schemas.microsoft.com/office/drawing/2014/main" id="{5BF25561-FC65-B663-B1C8-006B43CC8814}"/>
              </a:ext>
            </a:extLst>
          </p:cNvPr>
          <p:cNvGrpSpPr/>
          <p:nvPr/>
        </p:nvGrpSpPr>
        <p:grpSpPr>
          <a:xfrm>
            <a:off x="6724774" y="1156656"/>
            <a:ext cx="1781907" cy="1781907"/>
            <a:chOff x="6724774" y="1156656"/>
            <a:chExt cx="1781907" cy="1781907"/>
          </a:xfrm>
        </p:grpSpPr>
        <p:pic>
          <p:nvPicPr>
            <p:cNvPr id="126" name="Graphic 125" descr="Wreath with solid fill">
              <a:extLst>
                <a:ext uri="{FF2B5EF4-FFF2-40B4-BE49-F238E27FC236}">
                  <a16:creationId xmlns:a16="http://schemas.microsoft.com/office/drawing/2014/main" id="{EC029557-4AF8-E2A0-BE29-A9F89DCE545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24774" y="1156656"/>
              <a:ext cx="1781907" cy="1781907"/>
            </a:xfrm>
            <a:prstGeom prst="rect">
              <a:avLst/>
            </a:prstGeom>
          </p:spPr>
        </p:pic>
        <p:grpSp>
          <p:nvGrpSpPr>
            <p:cNvPr id="127" name="Group 126">
              <a:extLst>
                <a:ext uri="{FF2B5EF4-FFF2-40B4-BE49-F238E27FC236}">
                  <a16:creationId xmlns:a16="http://schemas.microsoft.com/office/drawing/2014/main" id="{597D26B7-1A18-CDD3-6073-ACE82C8231FA}"/>
                </a:ext>
              </a:extLst>
            </p:cNvPr>
            <p:cNvGrpSpPr/>
            <p:nvPr/>
          </p:nvGrpSpPr>
          <p:grpSpPr>
            <a:xfrm>
              <a:off x="7421737" y="1799325"/>
              <a:ext cx="387981" cy="496568"/>
              <a:chOff x="6362536" y="1871713"/>
              <a:chExt cx="469457" cy="600848"/>
            </a:xfrm>
          </p:grpSpPr>
          <p:sp>
            <p:nvSpPr>
              <p:cNvPr id="128" name="Freeform 51">
                <a:extLst>
                  <a:ext uri="{FF2B5EF4-FFF2-40B4-BE49-F238E27FC236}">
                    <a16:creationId xmlns:a16="http://schemas.microsoft.com/office/drawing/2014/main" id="{2B229F17-1FF9-24E2-DEC7-EBAC1A8F7E6F}"/>
                  </a:ext>
                </a:extLst>
              </p:cNvPr>
              <p:cNvSpPr>
                <a:spLocks noEditPoints="1"/>
              </p:cNvSpPr>
              <p:nvPr/>
            </p:nvSpPr>
            <p:spPr bwMode="auto">
              <a:xfrm>
                <a:off x="6404791" y="2113611"/>
                <a:ext cx="384950" cy="136558"/>
              </a:xfrm>
              <a:custGeom>
                <a:avLst/>
                <a:gdLst>
                  <a:gd name="T0" fmla="*/ 8 w 200"/>
                  <a:gd name="T1" fmla="*/ 0 h 70"/>
                  <a:gd name="T2" fmla="*/ 6 w 200"/>
                  <a:gd name="T3" fmla="*/ 2 h 70"/>
                  <a:gd name="T4" fmla="*/ 0 w 200"/>
                  <a:gd name="T5" fmla="*/ 6 h 70"/>
                  <a:gd name="T6" fmla="*/ 0 w 200"/>
                  <a:gd name="T7" fmla="*/ 70 h 70"/>
                  <a:gd name="T8" fmla="*/ 200 w 200"/>
                  <a:gd name="T9" fmla="*/ 10 h 70"/>
                  <a:gd name="T10" fmla="*/ 198 w 200"/>
                  <a:gd name="T11" fmla="*/ 6 h 70"/>
                  <a:gd name="T12" fmla="*/ 194 w 200"/>
                  <a:gd name="T13" fmla="*/ 2 h 70"/>
                  <a:gd name="T14" fmla="*/ 190 w 200"/>
                  <a:gd name="T15" fmla="*/ 0 h 70"/>
                  <a:gd name="T16" fmla="*/ 36 w 200"/>
                  <a:gd name="T17" fmla="*/ 48 h 70"/>
                  <a:gd name="T18" fmla="*/ 30 w 200"/>
                  <a:gd name="T19" fmla="*/ 52 h 70"/>
                  <a:gd name="T20" fmla="*/ 24 w 200"/>
                  <a:gd name="T21" fmla="*/ 52 h 70"/>
                  <a:gd name="T22" fmla="*/ 20 w 200"/>
                  <a:gd name="T23" fmla="*/ 48 h 70"/>
                  <a:gd name="T24" fmla="*/ 20 w 200"/>
                  <a:gd name="T25" fmla="*/ 16 h 70"/>
                  <a:gd name="T26" fmla="*/ 24 w 200"/>
                  <a:gd name="T27" fmla="*/ 10 h 70"/>
                  <a:gd name="T28" fmla="*/ 30 w 200"/>
                  <a:gd name="T29" fmla="*/ 10 h 70"/>
                  <a:gd name="T30" fmla="*/ 36 w 200"/>
                  <a:gd name="T31" fmla="*/ 16 h 70"/>
                  <a:gd name="T32" fmla="*/ 72 w 200"/>
                  <a:gd name="T33" fmla="*/ 48 h 70"/>
                  <a:gd name="T34" fmla="*/ 70 w 200"/>
                  <a:gd name="T35" fmla="*/ 50 h 70"/>
                  <a:gd name="T36" fmla="*/ 60 w 200"/>
                  <a:gd name="T37" fmla="*/ 52 h 70"/>
                  <a:gd name="T38" fmla="*/ 56 w 200"/>
                  <a:gd name="T39" fmla="*/ 50 h 70"/>
                  <a:gd name="T40" fmla="*/ 56 w 200"/>
                  <a:gd name="T41" fmla="*/ 16 h 70"/>
                  <a:gd name="T42" fmla="*/ 56 w 200"/>
                  <a:gd name="T43" fmla="*/ 12 h 70"/>
                  <a:gd name="T44" fmla="*/ 66 w 200"/>
                  <a:gd name="T45" fmla="*/ 10 h 70"/>
                  <a:gd name="T46" fmla="*/ 70 w 200"/>
                  <a:gd name="T47" fmla="*/ 12 h 70"/>
                  <a:gd name="T48" fmla="*/ 72 w 200"/>
                  <a:gd name="T49" fmla="*/ 48 h 70"/>
                  <a:gd name="T50" fmla="*/ 108 w 200"/>
                  <a:gd name="T51" fmla="*/ 48 h 70"/>
                  <a:gd name="T52" fmla="*/ 102 w 200"/>
                  <a:gd name="T53" fmla="*/ 52 h 70"/>
                  <a:gd name="T54" fmla="*/ 96 w 200"/>
                  <a:gd name="T55" fmla="*/ 52 h 70"/>
                  <a:gd name="T56" fmla="*/ 92 w 200"/>
                  <a:gd name="T57" fmla="*/ 48 h 70"/>
                  <a:gd name="T58" fmla="*/ 92 w 200"/>
                  <a:gd name="T59" fmla="*/ 16 h 70"/>
                  <a:gd name="T60" fmla="*/ 96 w 200"/>
                  <a:gd name="T61" fmla="*/ 10 h 70"/>
                  <a:gd name="T62" fmla="*/ 102 w 200"/>
                  <a:gd name="T63" fmla="*/ 10 h 70"/>
                  <a:gd name="T64" fmla="*/ 108 w 200"/>
                  <a:gd name="T65" fmla="*/ 16 h 70"/>
                  <a:gd name="T66" fmla="*/ 144 w 200"/>
                  <a:gd name="T67" fmla="*/ 48 h 70"/>
                  <a:gd name="T68" fmla="*/ 142 w 200"/>
                  <a:gd name="T69" fmla="*/ 50 h 70"/>
                  <a:gd name="T70" fmla="*/ 132 w 200"/>
                  <a:gd name="T71" fmla="*/ 52 h 70"/>
                  <a:gd name="T72" fmla="*/ 130 w 200"/>
                  <a:gd name="T73" fmla="*/ 50 h 70"/>
                  <a:gd name="T74" fmla="*/ 128 w 200"/>
                  <a:gd name="T75" fmla="*/ 16 h 70"/>
                  <a:gd name="T76" fmla="*/ 130 w 200"/>
                  <a:gd name="T77" fmla="*/ 12 h 70"/>
                  <a:gd name="T78" fmla="*/ 140 w 200"/>
                  <a:gd name="T79" fmla="*/ 10 h 70"/>
                  <a:gd name="T80" fmla="*/ 142 w 200"/>
                  <a:gd name="T81" fmla="*/ 12 h 70"/>
                  <a:gd name="T82" fmla="*/ 144 w 200"/>
                  <a:gd name="T83" fmla="*/ 48 h 70"/>
                  <a:gd name="T84" fmla="*/ 180 w 200"/>
                  <a:gd name="T85" fmla="*/ 48 h 70"/>
                  <a:gd name="T86" fmla="*/ 176 w 200"/>
                  <a:gd name="T87" fmla="*/ 52 h 70"/>
                  <a:gd name="T88" fmla="*/ 170 w 200"/>
                  <a:gd name="T89" fmla="*/ 52 h 70"/>
                  <a:gd name="T90" fmla="*/ 164 w 200"/>
                  <a:gd name="T91" fmla="*/ 48 h 70"/>
                  <a:gd name="T92" fmla="*/ 164 w 200"/>
                  <a:gd name="T93" fmla="*/ 16 h 70"/>
                  <a:gd name="T94" fmla="*/ 170 w 200"/>
                  <a:gd name="T95" fmla="*/ 10 h 70"/>
                  <a:gd name="T96" fmla="*/ 176 w 200"/>
                  <a:gd name="T97" fmla="*/ 10 h 70"/>
                  <a:gd name="T98" fmla="*/ 180 w 200"/>
                  <a:gd name="T99"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70">
                    <a:moveTo>
                      <a:pt x="190" y="0"/>
                    </a:moveTo>
                    <a:lnTo>
                      <a:pt x="8" y="0"/>
                    </a:lnTo>
                    <a:lnTo>
                      <a:pt x="8" y="0"/>
                    </a:lnTo>
                    <a:lnTo>
                      <a:pt x="6" y="2"/>
                    </a:lnTo>
                    <a:lnTo>
                      <a:pt x="2" y="4"/>
                    </a:lnTo>
                    <a:lnTo>
                      <a:pt x="0" y="6"/>
                    </a:lnTo>
                    <a:lnTo>
                      <a:pt x="0" y="10"/>
                    </a:lnTo>
                    <a:lnTo>
                      <a:pt x="0" y="70"/>
                    </a:lnTo>
                    <a:lnTo>
                      <a:pt x="200" y="70"/>
                    </a:lnTo>
                    <a:lnTo>
                      <a:pt x="200" y="10"/>
                    </a:lnTo>
                    <a:lnTo>
                      <a:pt x="200" y="10"/>
                    </a:lnTo>
                    <a:lnTo>
                      <a:pt x="198" y="6"/>
                    </a:lnTo>
                    <a:lnTo>
                      <a:pt x="196" y="4"/>
                    </a:lnTo>
                    <a:lnTo>
                      <a:pt x="194" y="2"/>
                    </a:lnTo>
                    <a:lnTo>
                      <a:pt x="190" y="0"/>
                    </a:lnTo>
                    <a:lnTo>
                      <a:pt x="190" y="0"/>
                    </a:lnTo>
                    <a:close/>
                    <a:moveTo>
                      <a:pt x="36" y="48"/>
                    </a:moveTo>
                    <a:lnTo>
                      <a:pt x="36" y="48"/>
                    </a:lnTo>
                    <a:lnTo>
                      <a:pt x="34" y="50"/>
                    </a:lnTo>
                    <a:lnTo>
                      <a:pt x="30" y="52"/>
                    </a:lnTo>
                    <a:lnTo>
                      <a:pt x="24" y="52"/>
                    </a:lnTo>
                    <a:lnTo>
                      <a:pt x="24" y="52"/>
                    </a:lnTo>
                    <a:lnTo>
                      <a:pt x="20" y="50"/>
                    </a:lnTo>
                    <a:lnTo>
                      <a:pt x="20" y="48"/>
                    </a:lnTo>
                    <a:lnTo>
                      <a:pt x="20" y="16"/>
                    </a:lnTo>
                    <a:lnTo>
                      <a:pt x="20" y="16"/>
                    </a:lnTo>
                    <a:lnTo>
                      <a:pt x="20" y="12"/>
                    </a:lnTo>
                    <a:lnTo>
                      <a:pt x="24" y="10"/>
                    </a:lnTo>
                    <a:lnTo>
                      <a:pt x="30" y="10"/>
                    </a:lnTo>
                    <a:lnTo>
                      <a:pt x="30" y="10"/>
                    </a:lnTo>
                    <a:lnTo>
                      <a:pt x="34" y="12"/>
                    </a:lnTo>
                    <a:lnTo>
                      <a:pt x="36" y="16"/>
                    </a:lnTo>
                    <a:lnTo>
                      <a:pt x="36" y="48"/>
                    </a:lnTo>
                    <a:close/>
                    <a:moveTo>
                      <a:pt x="72" y="48"/>
                    </a:moveTo>
                    <a:lnTo>
                      <a:pt x="72" y="48"/>
                    </a:lnTo>
                    <a:lnTo>
                      <a:pt x="70" y="50"/>
                    </a:lnTo>
                    <a:lnTo>
                      <a:pt x="66" y="52"/>
                    </a:lnTo>
                    <a:lnTo>
                      <a:pt x="60" y="52"/>
                    </a:lnTo>
                    <a:lnTo>
                      <a:pt x="60" y="52"/>
                    </a:lnTo>
                    <a:lnTo>
                      <a:pt x="56" y="50"/>
                    </a:lnTo>
                    <a:lnTo>
                      <a:pt x="56" y="48"/>
                    </a:lnTo>
                    <a:lnTo>
                      <a:pt x="56" y="16"/>
                    </a:lnTo>
                    <a:lnTo>
                      <a:pt x="56" y="16"/>
                    </a:lnTo>
                    <a:lnTo>
                      <a:pt x="56" y="12"/>
                    </a:lnTo>
                    <a:lnTo>
                      <a:pt x="60" y="10"/>
                    </a:lnTo>
                    <a:lnTo>
                      <a:pt x="66" y="10"/>
                    </a:lnTo>
                    <a:lnTo>
                      <a:pt x="66" y="10"/>
                    </a:lnTo>
                    <a:lnTo>
                      <a:pt x="70" y="12"/>
                    </a:lnTo>
                    <a:lnTo>
                      <a:pt x="72" y="16"/>
                    </a:lnTo>
                    <a:lnTo>
                      <a:pt x="72" y="48"/>
                    </a:lnTo>
                    <a:close/>
                    <a:moveTo>
                      <a:pt x="108" y="48"/>
                    </a:moveTo>
                    <a:lnTo>
                      <a:pt x="108" y="48"/>
                    </a:lnTo>
                    <a:lnTo>
                      <a:pt x="106" y="50"/>
                    </a:lnTo>
                    <a:lnTo>
                      <a:pt x="102" y="52"/>
                    </a:lnTo>
                    <a:lnTo>
                      <a:pt x="96" y="52"/>
                    </a:lnTo>
                    <a:lnTo>
                      <a:pt x="96" y="52"/>
                    </a:lnTo>
                    <a:lnTo>
                      <a:pt x="94" y="50"/>
                    </a:lnTo>
                    <a:lnTo>
                      <a:pt x="92" y="48"/>
                    </a:lnTo>
                    <a:lnTo>
                      <a:pt x="92" y="16"/>
                    </a:lnTo>
                    <a:lnTo>
                      <a:pt x="92" y="16"/>
                    </a:lnTo>
                    <a:lnTo>
                      <a:pt x="94" y="12"/>
                    </a:lnTo>
                    <a:lnTo>
                      <a:pt x="96" y="10"/>
                    </a:lnTo>
                    <a:lnTo>
                      <a:pt x="102" y="10"/>
                    </a:lnTo>
                    <a:lnTo>
                      <a:pt x="102" y="10"/>
                    </a:lnTo>
                    <a:lnTo>
                      <a:pt x="106" y="12"/>
                    </a:lnTo>
                    <a:lnTo>
                      <a:pt x="108" y="16"/>
                    </a:lnTo>
                    <a:lnTo>
                      <a:pt x="108" y="48"/>
                    </a:lnTo>
                    <a:close/>
                    <a:moveTo>
                      <a:pt x="144" y="48"/>
                    </a:moveTo>
                    <a:lnTo>
                      <a:pt x="144" y="48"/>
                    </a:lnTo>
                    <a:lnTo>
                      <a:pt x="142" y="50"/>
                    </a:lnTo>
                    <a:lnTo>
                      <a:pt x="140" y="52"/>
                    </a:lnTo>
                    <a:lnTo>
                      <a:pt x="132" y="52"/>
                    </a:lnTo>
                    <a:lnTo>
                      <a:pt x="132" y="52"/>
                    </a:lnTo>
                    <a:lnTo>
                      <a:pt x="130" y="50"/>
                    </a:lnTo>
                    <a:lnTo>
                      <a:pt x="128" y="48"/>
                    </a:lnTo>
                    <a:lnTo>
                      <a:pt x="128" y="16"/>
                    </a:lnTo>
                    <a:lnTo>
                      <a:pt x="128" y="16"/>
                    </a:lnTo>
                    <a:lnTo>
                      <a:pt x="130" y="12"/>
                    </a:lnTo>
                    <a:lnTo>
                      <a:pt x="132" y="10"/>
                    </a:lnTo>
                    <a:lnTo>
                      <a:pt x="140" y="10"/>
                    </a:lnTo>
                    <a:lnTo>
                      <a:pt x="140" y="10"/>
                    </a:lnTo>
                    <a:lnTo>
                      <a:pt x="142" y="12"/>
                    </a:lnTo>
                    <a:lnTo>
                      <a:pt x="144" y="16"/>
                    </a:lnTo>
                    <a:lnTo>
                      <a:pt x="144" y="48"/>
                    </a:lnTo>
                    <a:close/>
                    <a:moveTo>
                      <a:pt x="180" y="48"/>
                    </a:moveTo>
                    <a:lnTo>
                      <a:pt x="180" y="48"/>
                    </a:lnTo>
                    <a:lnTo>
                      <a:pt x="178" y="50"/>
                    </a:lnTo>
                    <a:lnTo>
                      <a:pt x="176" y="52"/>
                    </a:lnTo>
                    <a:lnTo>
                      <a:pt x="170" y="52"/>
                    </a:lnTo>
                    <a:lnTo>
                      <a:pt x="170" y="52"/>
                    </a:lnTo>
                    <a:lnTo>
                      <a:pt x="166" y="50"/>
                    </a:lnTo>
                    <a:lnTo>
                      <a:pt x="164" y="48"/>
                    </a:lnTo>
                    <a:lnTo>
                      <a:pt x="164" y="16"/>
                    </a:lnTo>
                    <a:lnTo>
                      <a:pt x="164" y="16"/>
                    </a:lnTo>
                    <a:lnTo>
                      <a:pt x="166" y="12"/>
                    </a:lnTo>
                    <a:lnTo>
                      <a:pt x="170" y="10"/>
                    </a:lnTo>
                    <a:lnTo>
                      <a:pt x="176" y="10"/>
                    </a:lnTo>
                    <a:lnTo>
                      <a:pt x="176" y="10"/>
                    </a:lnTo>
                    <a:lnTo>
                      <a:pt x="178" y="12"/>
                    </a:lnTo>
                    <a:lnTo>
                      <a:pt x="180" y="16"/>
                    </a:lnTo>
                    <a:lnTo>
                      <a:pt x="180" y="48"/>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9" name="Freeform 52">
                <a:extLst>
                  <a:ext uri="{FF2B5EF4-FFF2-40B4-BE49-F238E27FC236}">
                    <a16:creationId xmlns:a16="http://schemas.microsoft.com/office/drawing/2014/main" id="{04B05C36-E2DB-87F3-C99A-CF30807E00DE}"/>
                  </a:ext>
                </a:extLst>
              </p:cNvPr>
              <p:cNvSpPr>
                <a:spLocks noEditPoints="1"/>
              </p:cNvSpPr>
              <p:nvPr/>
            </p:nvSpPr>
            <p:spPr bwMode="auto">
              <a:xfrm>
                <a:off x="6370145" y="2222859"/>
                <a:ext cx="454241" cy="249702"/>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30" name="Isosceles Triangle 129">
                <a:extLst>
                  <a:ext uri="{FF2B5EF4-FFF2-40B4-BE49-F238E27FC236}">
                    <a16:creationId xmlns:a16="http://schemas.microsoft.com/office/drawing/2014/main" id="{63219DCA-F452-48FF-42F6-F203CA9BA563}"/>
                  </a:ext>
                </a:extLst>
              </p:cNvPr>
              <p:cNvSpPr/>
              <p:nvPr/>
            </p:nvSpPr>
            <p:spPr>
              <a:xfrm>
                <a:off x="6362536" y="1871713"/>
                <a:ext cx="469457" cy="167768"/>
              </a:xfrm>
              <a:prstGeom prst="triangle">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31" name="Freeform 47">
                <a:extLst>
                  <a:ext uri="{FF2B5EF4-FFF2-40B4-BE49-F238E27FC236}">
                    <a16:creationId xmlns:a16="http://schemas.microsoft.com/office/drawing/2014/main" id="{A654058F-EBDD-9459-223C-D0AFAD9F793A}"/>
                  </a:ext>
                </a:extLst>
              </p:cNvPr>
              <p:cNvSpPr>
                <a:spLocks/>
              </p:cNvSpPr>
              <p:nvPr/>
            </p:nvSpPr>
            <p:spPr bwMode="auto">
              <a:xfrm>
                <a:off x="6377843" y="2055090"/>
                <a:ext cx="438844" cy="46819"/>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grpSp>
      </p:grpSp>
      <p:grpSp>
        <p:nvGrpSpPr>
          <p:cNvPr id="132" name="Group 131">
            <a:extLst>
              <a:ext uri="{FF2B5EF4-FFF2-40B4-BE49-F238E27FC236}">
                <a16:creationId xmlns:a16="http://schemas.microsoft.com/office/drawing/2014/main" id="{ACF64FE1-4783-196F-443A-589EB6AA405D}"/>
              </a:ext>
            </a:extLst>
          </p:cNvPr>
          <p:cNvGrpSpPr/>
          <p:nvPr/>
        </p:nvGrpSpPr>
        <p:grpSpPr>
          <a:xfrm>
            <a:off x="9764226" y="1156656"/>
            <a:ext cx="1781907" cy="1781907"/>
            <a:chOff x="9764226" y="1156656"/>
            <a:chExt cx="1781907" cy="1781907"/>
          </a:xfrm>
        </p:grpSpPr>
        <p:pic>
          <p:nvPicPr>
            <p:cNvPr id="133" name="Graphic 132" descr="Wreath with solid fill">
              <a:extLst>
                <a:ext uri="{FF2B5EF4-FFF2-40B4-BE49-F238E27FC236}">
                  <a16:creationId xmlns:a16="http://schemas.microsoft.com/office/drawing/2014/main" id="{D450802A-FB9D-1820-5748-01081643AB3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64226" y="1156656"/>
              <a:ext cx="1781907" cy="1781907"/>
            </a:xfrm>
            <a:prstGeom prst="rect">
              <a:avLst/>
            </a:prstGeom>
          </p:spPr>
        </p:pic>
        <p:grpSp>
          <p:nvGrpSpPr>
            <p:cNvPr id="134" name="Group 133">
              <a:extLst>
                <a:ext uri="{FF2B5EF4-FFF2-40B4-BE49-F238E27FC236}">
                  <a16:creationId xmlns:a16="http://schemas.microsoft.com/office/drawing/2014/main" id="{C2CEDF16-ADAD-1BF2-7D98-A4F0C7994B85}"/>
                </a:ext>
              </a:extLst>
            </p:cNvPr>
            <p:cNvGrpSpPr/>
            <p:nvPr/>
          </p:nvGrpSpPr>
          <p:grpSpPr>
            <a:xfrm>
              <a:off x="10461189" y="1799325"/>
              <a:ext cx="387981" cy="496568"/>
              <a:chOff x="6362536" y="1871713"/>
              <a:chExt cx="469457" cy="600848"/>
            </a:xfrm>
          </p:grpSpPr>
          <p:sp>
            <p:nvSpPr>
              <p:cNvPr id="135" name="Freeform 51">
                <a:extLst>
                  <a:ext uri="{FF2B5EF4-FFF2-40B4-BE49-F238E27FC236}">
                    <a16:creationId xmlns:a16="http://schemas.microsoft.com/office/drawing/2014/main" id="{5B677645-053E-0232-A7C6-85240F41DD6B}"/>
                  </a:ext>
                </a:extLst>
              </p:cNvPr>
              <p:cNvSpPr>
                <a:spLocks noEditPoints="1"/>
              </p:cNvSpPr>
              <p:nvPr/>
            </p:nvSpPr>
            <p:spPr bwMode="auto">
              <a:xfrm>
                <a:off x="6404791" y="2113611"/>
                <a:ext cx="384950" cy="136558"/>
              </a:xfrm>
              <a:custGeom>
                <a:avLst/>
                <a:gdLst>
                  <a:gd name="T0" fmla="*/ 8 w 200"/>
                  <a:gd name="T1" fmla="*/ 0 h 70"/>
                  <a:gd name="T2" fmla="*/ 6 w 200"/>
                  <a:gd name="T3" fmla="*/ 2 h 70"/>
                  <a:gd name="T4" fmla="*/ 0 w 200"/>
                  <a:gd name="T5" fmla="*/ 6 h 70"/>
                  <a:gd name="T6" fmla="*/ 0 w 200"/>
                  <a:gd name="T7" fmla="*/ 70 h 70"/>
                  <a:gd name="T8" fmla="*/ 200 w 200"/>
                  <a:gd name="T9" fmla="*/ 10 h 70"/>
                  <a:gd name="T10" fmla="*/ 198 w 200"/>
                  <a:gd name="T11" fmla="*/ 6 h 70"/>
                  <a:gd name="T12" fmla="*/ 194 w 200"/>
                  <a:gd name="T13" fmla="*/ 2 h 70"/>
                  <a:gd name="T14" fmla="*/ 190 w 200"/>
                  <a:gd name="T15" fmla="*/ 0 h 70"/>
                  <a:gd name="T16" fmla="*/ 36 w 200"/>
                  <a:gd name="T17" fmla="*/ 48 h 70"/>
                  <a:gd name="T18" fmla="*/ 30 w 200"/>
                  <a:gd name="T19" fmla="*/ 52 h 70"/>
                  <a:gd name="T20" fmla="*/ 24 w 200"/>
                  <a:gd name="T21" fmla="*/ 52 h 70"/>
                  <a:gd name="T22" fmla="*/ 20 w 200"/>
                  <a:gd name="T23" fmla="*/ 48 h 70"/>
                  <a:gd name="T24" fmla="*/ 20 w 200"/>
                  <a:gd name="T25" fmla="*/ 16 h 70"/>
                  <a:gd name="T26" fmla="*/ 24 w 200"/>
                  <a:gd name="T27" fmla="*/ 10 h 70"/>
                  <a:gd name="T28" fmla="*/ 30 w 200"/>
                  <a:gd name="T29" fmla="*/ 10 h 70"/>
                  <a:gd name="T30" fmla="*/ 36 w 200"/>
                  <a:gd name="T31" fmla="*/ 16 h 70"/>
                  <a:gd name="T32" fmla="*/ 72 w 200"/>
                  <a:gd name="T33" fmla="*/ 48 h 70"/>
                  <a:gd name="T34" fmla="*/ 70 w 200"/>
                  <a:gd name="T35" fmla="*/ 50 h 70"/>
                  <a:gd name="T36" fmla="*/ 60 w 200"/>
                  <a:gd name="T37" fmla="*/ 52 h 70"/>
                  <a:gd name="T38" fmla="*/ 56 w 200"/>
                  <a:gd name="T39" fmla="*/ 50 h 70"/>
                  <a:gd name="T40" fmla="*/ 56 w 200"/>
                  <a:gd name="T41" fmla="*/ 16 h 70"/>
                  <a:gd name="T42" fmla="*/ 56 w 200"/>
                  <a:gd name="T43" fmla="*/ 12 h 70"/>
                  <a:gd name="T44" fmla="*/ 66 w 200"/>
                  <a:gd name="T45" fmla="*/ 10 h 70"/>
                  <a:gd name="T46" fmla="*/ 70 w 200"/>
                  <a:gd name="T47" fmla="*/ 12 h 70"/>
                  <a:gd name="T48" fmla="*/ 72 w 200"/>
                  <a:gd name="T49" fmla="*/ 48 h 70"/>
                  <a:gd name="T50" fmla="*/ 108 w 200"/>
                  <a:gd name="T51" fmla="*/ 48 h 70"/>
                  <a:gd name="T52" fmla="*/ 102 w 200"/>
                  <a:gd name="T53" fmla="*/ 52 h 70"/>
                  <a:gd name="T54" fmla="*/ 96 w 200"/>
                  <a:gd name="T55" fmla="*/ 52 h 70"/>
                  <a:gd name="T56" fmla="*/ 92 w 200"/>
                  <a:gd name="T57" fmla="*/ 48 h 70"/>
                  <a:gd name="T58" fmla="*/ 92 w 200"/>
                  <a:gd name="T59" fmla="*/ 16 h 70"/>
                  <a:gd name="T60" fmla="*/ 96 w 200"/>
                  <a:gd name="T61" fmla="*/ 10 h 70"/>
                  <a:gd name="T62" fmla="*/ 102 w 200"/>
                  <a:gd name="T63" fmla="*/ 10 h 70"/>
                  <a:gd name="T64" fmla="*/ 108 w 200"/>
                  <a:gd name="T65" fmla="*/ 16 h 70"/>
                  <a:gd name="T66" fmla="*/ 144 w 200"/>
                  <a:gd name="T67" fmla="*/ 48 h 70"/>
                  <a:gd name="T68" fmla="*/ 142 w 200"/>
                  <a:gd name="T69" fmla="*/ 50 h 70"/>
                  <a:gd name="T70" fmla="*/ 132 w 200"/>
                  <a:gd name="T71" fmla="*/ 52 h 70"/>
                  <a:gd name="T72" fmla="*/ 130 w 200"/>
                  <a:gd name="T73" fmla="*/ 50 h 70"/>
                  <a:gd name="T74" fmla="*/ 128 w 200"/>
                  <a:gd name="T75" fmla="*/ 16 h 70"/>
                  <a:gd name="T76" fmla="*/ 130 w 200"/>
                  <a:gd name="T77" fmla="*/ 12 h 70"/>
                  <a:gd name="T78" fmla="*/ 140 w 200"/>
                  <a:gd name="T79" fmla="*/ 10 h 70"/>
                  <a:gd name="T80" fmla="*/ 142 w 200"/>
                  <a:gd name="T81" fmla="*/ 12 h 70"/>
                  <a:gd name="T82" fmla="*/ 144 w 200"/>
                  <a:gd name="T83" fmla="*/ 48 h 70"/>
                  <a:gd name="T84" fmla="*/ 180 w 200"/>
                  <a:gd name="T85" fmla="*/ 48 h 70"/>
                  <a:gd name="T86" fmla="*/ 176 w 200"/>
                  <a:gd name="T87" fmla="*/ 52 h 70"/>
                  <a:gd name="T88" fmla="*/ 170 w 200"/>
                  <a:gd name="T89" fmla="*/ 52 h 70"/>
                  <a:gd name="T90" fmla="*/ 164 w 200"/>
                  <a:gd name="T91" fmla="*/ 48 h 70"/>
                  <a:gd name="T92" fmla="*/ 164 w 200"/>
                  <a:gd name="T93" fmla="*/ 16 h 70"/>
                  <a:gd name="T94" fmla="*/ 170 w 200"/>
                  <a:gd name="T95" fmla="*/ 10 h 70"/>
                  <a:gd name="T96" fmla="*/ 176 w 200"/>
                  <a:gd name="T97" fmla="*/ 10 h 70"/>
                  <a:gd name="T98" fmla="*/ 180 w 200"/>
                  <a:gd name="T99"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70">
                    <a:moveTo>
                      <a:pt x="190" y="0"/>
                    </a:moveTo>
                    <a:lnTo>
                      <a:pt x="8" y="0"/>
                    </a:lnTo>
                    <a:lnTo>
                      <a:pt x="8" y="0"/>
                    </a:lnTo>
                    <a:lnTo>
                      <a:pt x="6" y="2"/>
                    </a:lnTo>
                    <a:lnTo>
                      <a:pt x="2" y="4"/>
                    </a:lnTo>
                    <a:lnTo>
                      <a:pt x="0" y="6"/>
                    </a:lnTo>
                    <a:lnTo>
                      <a:pt x="0" y="10"/>
                    </a:lnTo>
                    <a:lnTo>
                      <a:pt x="0" y="70"/>
                    </a:lnTo>
                    <a:lnTo>
                      <a:pt x="200" y="70"/>
                    </a:lnTo>
                    <a:lnTo>
                      <a:pt x="200" y="10"/>
                    </a:lnTo>
                    <a:lnTo>
                      <a:pt x="200" y="10"/>
                    </a:lnTo>
                    <a:lnTo>
                      <a:pt x="198" y="6"/>
                    </a:lnTo>
                    <a:lnTo>
                      <a:pt x="196" y="4"/>
                    </a:lnTo>
                    <a:lnTo>
                      <a:pt x="194" y="2"/>
                    </a:lnTo>
                    <a:lnTo>
                      <a:pt x="190" y="0"/>
                    </a:lnTo>
                    <a:lnTo>
                      <a:pt x="190" y="0"/>
                    </a:lnTo>
                    <a:close/>
                    <a:moveTo>
                      <a:pt x="36" y="48"/>
                    </a:moveTo>
                    <a:lnTo>
                      <a:pt x="36" y="48"/>
                    </a:lnTo>
                    <a:lnTo>
                      <a:pt x="34" y="50"/>
                    </a:lnTo>
                    <a:lnTo>
                      <a:pt x="30" y="52"/>
                    </a:lnTo>
                    <a:lnTo>
                      <a:pt x="24" y="52"/>
                    </a:lnTo>
                    <a:lnTo>
                      <a:pt x="24" y="52"/>
                    </a:lnTo>
                    <a:lnTo>
                      <a:pt x="20" y="50"/>
                    </a:lnTo>
                    <a:lnTo>
                      <a:pt x="20" y="48"/>
                    </a:lnTo>
                    <a:lnTo>
                      <a:pt x="20" y="16"/>
                    </a:lnTo>
                    <a:lnTo>
                      <a:pt x="20" y="16"/>
                    </a:lnTo>
                    <a:lnTo>
                      <a:pt x="20" y="12"/>
                    </a:lnTo>
                    <a:lnTo>
                      <a:pt x="24" y="10"/>
                    </a:lnTo>
                    <a:lnTo>
                      <a:pt x="30" y="10"/>
                    </a:lnTo>
                    <a:lnTo>
                      <a:pt x="30" y="10"/>
                    </a:lnTo>
                    <a:lnTo>
                      <a:pt x="34" y="12"/>
                    </a:lnTo>
                    <a:lnTo>
                      <a:pt x="36" y="16"/>
                    </a:lnTo>
                    <a:lnTo>
                      <a:pt x="36" y="48"/>
                    </a:lnTo>
                    <a:close/>
                    <a:moveTo>
                      <a:pt x="72" y="48"/>
                    </a:moveTo>
                    <a:lnTo>
                      <a:pt x="72" y="48"/>
                    </a:lnTo>
                    <a:lnTo>
                      <a:pt x="70" y="50"/>
                    </a:lnTo>
                    <a:lnTo>
                      <a:pt x="66" y="52"/>
                    </a:lnTo>
                    <a:lnTo>
                      <a:pt x="60" y="52"/>
                    </a:lnTo>
                    <a:lnTo>
                      <a:pt x="60" y="52"/>
                    </a:lnTo>
                    <a:lnTo>
                      <a:pt x="56" y="50"/>
                    </a:lnTo>
                    <a:lnTo>
                      <a:pt x="56" y="48"/>
                    </a:lnTo>
                    <a:lnTo>
                      <a:pt x="56" y="16"/>
                    </a:lnTo>
                    <a:lnTo>
                      <a:pt x="56" y="16"/>
                    </a:lnTo>
                    <a:lnTo>
                      <a:pt x="56" y="12"/>
                    </a:lnTo>
                    <a:lnTo>
                      <a:pt x="60" y="10"/>
                    </a:lnTo>
                    <a:lnTo>
                      <a:pt x="66" y="10"/>
                    </a:lnTo>
                    <a:lnTo>
                      <a:pt x="66" y="10"/>
                    </a:lnTo>
                    <a:lnTo>
                      <a:pt x="70" y="12"/>
                    </a:lnTo>
                    <a:lnTo>
                      <a:pt x="72" y="16"/>
                    </a:lnTo>
                    <a:lnTo>
                      <a:pt x="72" y="48"/>
                    </a:lnTo>
                    <a:close/>
                    <a:moveTo>
                      <a:pt x="108" y="48"/>
                    </a:moveTo>
                    <a:lnTo>
                      <a:pt x="108" y="48"/>
                    </a:lnTo>
                    <a:lnTo>
                      <a:pt x="106" y="50"/>
                    </a:lnTo>
                    <a:lnTo>
                      <a:pt x="102" y="52"/>
                    </a:lnTo>
                    <a:lnTo>
                      <a:pt x="96" y="52"/>
                    </a:lnTo>
                    <a:lnTo>
                      <a:pt x="96" y="52"/>
                    </a:lnTo>
                    <a:lnTo>
                      <a:pt x="94" y="50"/>
                    </a:lnTo>
                    <a:lnTo>
                      <a:pt x="92" y="48"/>
                    </a:lnTo>
                    <a:lnTo>
                      <a:pt x="92" y="16"/>
                    </a:lnTo>
                    <a:lnTo>
                      <a:pt x="92" y="16"/>
                    </a:lnTo>
                    <a:lnTo>
                      <a:pt x="94" y="12"/>
                    </a:lnTo>
                    <a:lnTo>
                      <a:pt x="96" y="10"/>
                    </a:lnTo>
                    <a:lnTo>
                      <a:pt x="102" y="10"/>
                    </a:lnTo>
                    <a:lnTo>
                      <a:pt x="102" y="10"/>
                    </a:lnTo>
                    <a:lnTo>
                      <a:pt x="106" y="12"/>
                    </a:lnTo>
                    <a:lnTo>
                      <a:pt x="108" y="16"/>
                    </a:lnTo>
                    <a:lnTo>
                      <a:pt x="108" y="48"/>
                    </a:lnTo>
                    <a:close/>
                    <a:moveTo>
                      <a:pt x="144" y="48"/>
                    </a:moveTo>
                    <a:lnTo>
                      <a:pt x="144" y="48"/>
                    </a:lnTo>
                    <a:lnTo>
                      <a:pt x="142" y="50"/>
                    </a:lnTo>
                    <a:lnTo>
                      <a:pt x="140" y="52"/>
                    </a:lnTo>
                    <a:lnTo>
                      <a:pt x="132" y="52"/>
                    </a:lnTo>
                    <a:lnTo>
                      <a:pt x="132" y="52"/>
                    </a:lnTo>
                    <a:lnTo>
                      <a:pt x="130" y="50"/>
                    </a:lnTo>
                    <a:lnTo>
                      <a:pt x="128" y="48"/>
                    </a:lnTo>
                    <a:lnTo>
                      <a:pt x="128" y="16"/>
                    </a:lnTo>
                    <a:lnTo>
                      <a:pt x="128" y="16"/>
                    </a:lnTo>
                    <a:lnTo>
                      <a:pt x="130" y="12"/>
                    </a:lnTo>
                    <a:lnTo>
                      <a:pt x="132" y="10"/>
                    </a:lnTo>
                    <a:lnTo>
                      <a:pt x="140" y="10"/>
                    </a:lnTo>
                    <a:lnTo>
                      <a:pt x="140" y="10"/>
                    </a:lnTo>
                    <a:lnTo>
                      <a:pt x="142" y="12"/>
                    </a:lnTo>
                    <a:lnTo>
                      <a:pt x="144" y="16"/>
                    </a:lnTo>
                    <a:lnTo>
                      <a:pt x="144" y="48"/>
                    </a:lnTo>
                    <a:close/>
                    <a:moveTo>
                      <a:pt x="180" y="48"/>
                    </a:moveTo>
                    <a:lnTo>
                      <a:pt x="180" y="48"/>
                    </a:lnTo>
                    <a:lnTo>
                      <a:pt x="178" y="50"/>
                    </a:lnTo>
                    <a:lnTo>
                      <a:pt x="176" y="52"/>
                    </a:lnTo>
                    <a:lnTo>
                      <a:pt x="170" y="52"/>
                    </a:lnTo>
                    <a:lnTo>
                      <a:pt x="170" y="52"/>
                    </a:lnTo>
                    <a:lnTo>
                      <a:pt x="166" y="50"/>
                    </a:lnTo>
                    <a:lnTo>
                      <a:pt x="164" y="48"/>
                    </a:lnTo>
                    <a:lnTo>
                      <a:pt x="164" y="16"/>
                    </a:lnTo>
                    <a:lnTo>
                      <a:pt x="164" y="16"/>
                    </a:lnTo>
                    <a:lnTo>
                      <a:pt x="166" y="12"/>
                    </a:lnTo>
                    <a:lnTo>
                      <a:pt x="170" y="10"/>
                    </a:lnTo>
                    <a:lnTo>
                      <a:pt x="176" y="10"/>
                    </a:lnTo>
                    <a:lnTo>
                      <a:pt x="176" y="10"/>
                    </a:lnTo>
                    <a:lnTo>
                      <a:pt x="178" y="12"/>
                    </a:lnTo>
                    <a:lnTo>
                      <a:pt x="180" y="16"/>
                    </a:lnTo>
                    <a:lnTo>
                      <a:pt x="180" y="48"/>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6" name="Freeform 52">
                <a:extLst>
                  <a:ext uri="{FF2B5EF4-FFF2-40B4-BE49-F238E27FC236}">
                    <a16:creationId xmlns:a16="http://schemas.microsoft.com/office/drawing/2014/main" id="{2F7344A5-1420-C297-EA2B-6F1BCFFE5D74}"/>
                  </a:ext>
                </a:extLst>
              </p:cNvPr>
              <p:cNvSpPr>
                <a:spLocks noEditPoints="1"/>
              </p:cNvSpPr>
              <p:nvPr/>
            </p:nvSpPr>
            <p:spPr bwMode="auto">
              <a:xfrm>
                <a:off x="6370145" y="2222859"/>
                <a:ext cx="454241" cy="249702"/>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37" name="Isosceles Triangle 136">
                <a:extLst>
                  <a:ext uri="{FF2B5EF4-FFF2-40B4-BE49-F238E27FC236}">
                    <a16:creationId xmlns:a16="http://schemas.microsoft.com/office/drawing/2014/main" id="{A8A8D979-49CA-98ED-43E7-88F278661D63}"/>
                  </a:ext>
                </a:extLst>
              </p:cNvPr>
              <p:cNvSpPr/>
              <p:nvPr/>
            </p:nvSpPr>
            <p:spPr>
              <a:xfrm>
                <a:off x="6362536" y="1871713"/>
                <a:ext cx="469457" cy="167768"/>
              </a:xfrm>
              <a:prstGeom prst="triangle">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38" name="Freeform 47">
                <a:extLst>
                  <a:ext uri="{FF2B5EF4-FFF2-40B4-BE49-F238E27FC236}">
                    <a16:creationId xmlns:a16="http://schemas.microsoft.com/office/drawing/2014/main" id="{CAA007C6-A636-CEEA-D2F1-B35288511576}"/>
                  </a:ext>
                </a:extLst>
              </p:cNvPr>
              <p:cNvSpPr>
                <a:spLocks/>
              </p:cNvSpPr>
              <p:nvPr/>
            </p:nvSpPr>
            <p:spPr bwMode="auto">
              <a:xfrm>
                <a:off x="6377843" y="2055090"/>
                <a:ext cx="438844" cy="46819"/>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grpSp>
      </p:grpSp>
      <p:grpSp>
        <p:nvGrpSpPr>
          <p:cNvPr id="139" name="Group 138">
            <a:extLst>
              <a:ext uri="{FF2B5EF4-FFF2-40B4-BE49-F238E27FC236}">
                <a16:creationId xmlns:a16="http://schemas.microsoft.com/office/drawing/2014/main" id="{6CCF4DDF-3ADF-7B60-A198-C4DC65C1D5CF}"/>
              </a:ext>
            </a:extLst>
          </p:cNvPr>
          <p:cNvGrpSpPr/>
          <p:nvPr/>
        </p:nvGrpSpPr>
        <p:grpSpPr>
          <a:xfrm>
            <a:off x="3671714" y="1156656"/>
            <a:ext cx="1781907" cy="1781907"/>
            <a:chOff x="3671714" y="1156656"/>
            <a:chExt cx="1781907" cy="1781907"/>
          </a:xfrm>
        </p:grpSpPr>
        <p:pic>
          <p:nvPicPr>
            <p:cNvPr id="140" name="Graphic 139" descr="Wreath with solid fill">
              <a:extLst>
                <a:ext uri="{FF2B5EF4-FFF2-40B4-BE49-F238E27FC236}">
                  <a16:creationId xmlns:a16="http://schemas.microsoft.com/office/drawing/2014/main" id="{91941C46-D0EA-A515-B06E-03BA7B2C570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71714" y="1156656"/>
              <a:ext cx="1781907" cy="1781907"/>
            </a:xfrm>
            <a:prstGeom prst="rect">
              <a:avLst/>
            </a:prstGeom>
          </p:spPr>
        </p:pic>
        <p:grpSp>
          <p:nvGrpSpPr>
            <p:cNvPr id="141" name="Group 140">
              <a:extLst>
                <a:ext uri="{FF2B5EF4-FFF2-40B4-BE49-F238E27FC236}">
                  <a16:creationId xmlns:a16="http://schemas.microsoft.com/office/drawing/2014/main" id="{91337760-4897-7F4D-1E95-C598D2651EF7}"/>
                </a:ext>
              </a:extLst>
            </p:cNvPr>
            <p:cNvGrpSpPr/>
            <p:nvPr/>
          </p:nvGrpSpPr>
          <p:grpSpPr>
            <a:xfrm>
              <a:off x="4368677" y="1799325"/>
              <a:ext cx="387981" cy="496568"/>
              <a:chOff x="3345119" y="1798425"/>
              <a:chExt cx="387981" cy="496568"/>
            </a:xfrm>
          </p:grpSpPr>
          <p:sp>
            <p:nvSpPr>
              <p:cNvPr id="142" name="Freeform 47">
                <a:extLst>
                  <a:ext uri="{FF2B5EF4-FFF2-40B4-BE49-F238E27FC236}">
                    <a16:creationId xmlns:a16="http://schemas.microsoft.com/office/drawing/2014/main" id="{1F4DB735-CEA9-E5D5-98AD-AC8D5FA9122D}"/>
                  </a:ext>
                </a:extLst>
              </p:cNvPr>
              <p:cNvSpPr>
                <a:spLocks/>
              </p:cNvSpPr>
              <p:nvPr/>
            </p:nvSpPr>
            <p:spPr bwMode="auto">
              <a:xfrm>
                <a:off x="3351693" y="1949976"/>
                <a:ext cx="374830" cy="38693"/>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sp>
            <p:nvSpPr>
              <p:cNvPr id="143" name="Freeform 52">
                <a:extLst>
                  <a:ext uri="{FF2B5EF4-FFF2-40B4-BE49-F238E27FC236}">
                    <a16:creationId xmlns:a16="http://schemas.microsoft.com/office/drawing/2014/main" id="{C26E0357-6BD2-327E-41DD-10213B6D4105}"/>
                  </a:ext>
                </a:extLst>
              </p:cNvPr>
              <p:cNvSpPr>
                <a:spLocks noEditPoints="1"/>
              </p:cNvSpPr>
              <p:nvPr/>
            </p:nvSpPr>
            <p:spPr bwMode="auto">
              <a:xfrm>
                <a:off x="3345119" y="1999240"/>
                <a:ext cx="387981" cy="295753"/>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44" name="Trapezoid 143">
                <a:extLst>
                  <a:ext uri="{FF2B5EF4-FFF2-40B4-BE49-F238E27FC236}">
                    <a16:creationId xmlns:a16="http://schemas.microsoft.com/office/drawing/2014/main" id="{6D49F920-FC41-ADBA-6F66-B5948529D986}"/>
                  </a:ext>
                </a:extLst>
              </p:cNvPr>
              <p:cNvSpPr/>
              <p:nvPr/>
            </p:nvSpPr>
            <p:spPr>
              <a:xfrm>
                <a:off x="3369120" y="1798425"/>
                <a:ext cx="339976" cy="138651"/>
              </a:xfrm>
              <a:prstGeom prst="trapezoid">
                <a:avLst>
                  <a:gd name="adj" fmla="val 36042"/>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145" name="Group 144">
            <a:extLst>
              <a:ext uri="{FF2B5EF4-FFF2-40B4-BE49-F238E27FC236}">
                <a16:creationId xmlns:a16="http://schemas.microsoft.com/office/drawing/2014/main" id="{6BEE9457-A9D0-6798-A797-D61CF8A8274D}"/>
              </a:ext>
            </a:extLst>
          </p:cNvPr>
          <p:cNvGrpSpPr/>
          <p:nvPr/>
        </p:nvGrpSpPr>
        <p:grpSpPr>
          <a:xfrm>
            <a:off x="645868" y="1156656"/>
            <a:ext cx="1781907" cy="1781907"/>
            <a:chOff x="645868" y="1156656"/>
            <a:chExt cx="1781907" cy="1781907"/>
          </a:xfrm>
        </p:grpSpPr>
        <p:pic>
          <p:nvPicPr>
            <p:cNvPr id="146" name="Graphic 145" descr="Wreath with solid fill">
              <a:extLst>
                <a:ext uri="{FF2B5EF4-FFF2-40B4-BE49-F238E27FC236}">
                  <a16:creationId xmlns:a16="http://schemas.microsoft.com/office/drawing/2014/main" id="{0F8D913A-3CD1-5B3B-B4A5-8022C9598C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5868" y="1156656"/>
              <a:ext cx="1781907" cy="1781907"/>
            </a:xfrm>
            <a:prstGeom prst="rect">
              <a:avLst/>
            </a:prstGeom>
          </p:spPr>
        </p:pic>
        <p:grpSp>
          <p:nvGrpSpPr>
            <p:cNvPr id="147" name="Group 146">
              <a:extLst>
                <a:ext uri="{FF2B5EF4-FFF2-40B4-BE49-F238E27FC236}">
                  <a16:creationId xmlns:a16="http://schemas.microsoft.com/office/drawing/2014/main" id="{EB5FDCF3-334F-A743-31D0-415D3E4D3293}"/>
                </a:ext>
              </a:extLst>
            </p:cNvPr>
            <p:cNvGrpSpPr/>
            <p:nvPr/>
          </p:nvGrpSpPr>
          <p:grpSpPr>
            <a:xfrm>
              <a:off x="1342831" y="1799325"/>
              <a:ext cx="387981" cy="496568"/>
              <a:chOff x="3345119" y="1798425"/>
              <a:chExt cx="387981" cy="496568"/>
            </a:xfrm>
          </p:grpSpPr>
          <p:sp>
            <p:nvSpPr>
              <p:cNvPr id="148" name="Freeform 47">
                <a:extLst>
                  <a:ext uri="{FF2B5EF4-FFF2-40B4-BE49-F238E27FC236}">
                    <a16:creationId xmlns:a16="http://schemas.microsoft.com/office/drawing/2014/main" id="{CBE1CE00-60E6-0D9D-5B67-800203D6F669}"/>
                  </a:ext>
                </a:extLst>
              </p:cNvPr>
              <p:cNvSpPr>
                <a:spLocks/>
              </p:cNvSpPr>
              <p:nvPr/>
            </p:nvSpPr>
            <p:spPr bwMode="auto">
              <a:xfrm>
                <a:off x="3351693" y="1949976"/>
                <a:ext cx="374830" cy="38693"/>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sp>
            <p:nvSpPr>
              <p:cNvPr id="149" name="Freeform 52">
                <a:extLst>
                  <a:ext uri="{FF2B5EF4-FFF2-40B4-BE49-F238E27FC236}">
                    <a16:creationId xmlns:a16="http://schemas.microsoft.com/office/drawing/2014/main" id="{A82F23C0-C0CD-F808-7B65-9919360E798E}"/>
                  </a:ext>
                </a:extLst>
              </p:cNvPr>
              <p:cNvSpPr>
                <a:spLocks noEditPoints="1"/>
              </p:cNvSpPr>
              <p:nvPr/>
            </p:nvSpPr>
            <p:spPr bwMode="auto">
              <a:xfrm>
                <a:off x="3345119" y="1999240"/>
                <a:ext cx="387981" cy="295753"/>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50" name="Trapezoid 149">
                <a:extLst>
                  <a:ext uri="{FF2B5EF4-FFF2-40B4-BE49-F238E27FC236}">
                    <a16:creationId xmlns:a16="http://schemas.microsoft.com/office/drawing/2014/main" id="{4FF960F6-1B2B-FED0-B2BE-5EE105CFDB5A}"/>
                  </a:ext>
                </a:extLst>
              </p:cNvPr>
              <p:cNvSpPr/>
              <p:nvPr/>
            </p:nvSpPr>
            <p:spPr>
              <a:xfrm>
                <a:off x="3369120" y="1798425"/>
                <a:ext cx="339976" cy="138651"/>
              </a:xfrm>
              <a:prstGeom prst="trapezoid">
                <a:avLst>
                  <a:gd name="adj" fmla="val 36042"/>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sp>
        <p:nvSpPr>
          <p:cNvPr id="151" name="Rectangle 150">
            <a:extLst>
              <a:ext uri="{FF2B5EF4-FFF2-40B4-BE49-F238E27FC236}">
                <a16:creationId xmlns:a16="http://schemas.microsoft.com/office/drawing/2014/main" id="{D21B7527-A3CE-5E72-4FBD-3C5F5BB13D1C}"/>
              </a:ext>
            </a:extLst>
          </p:cNvPr>
          <p:cNvSpPr/>
          <p:nvPr/>
        </p:nvSpPr>
        <p:spPr>
          <a:xfrm>
            <a:off x="3667125" y="6563801"/>
            <a:ext cx="7811233" cy="261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r" rtl="1">
              <a:defRPr/>
            </a:pPr>
            <a:r>
              <a:rPr lang="ar-SA" sz="900" dirty="0">
                <a:solidFill>
                  <a:schemeClr val="tx1"/>
                </a:solidFill>
                <a:latin typeface="Lusail" pitchFamily="50" charset="-78"/>
                <a:cs typeface="Lusail"/>
              </a:rPr>
              <a:t>* يتم حجب الفائز بالجائزة الرئيسية عن الفوز في أحد الجوائز الفرعية</a:t>
            </a:r>
            <a:endParaRPr lang="ar-JO" sz="9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
        <p:nvSpPr>
          <p:cNvPr id="152" name="Rectangle 151">
            <a:extLst>
              <a:ext uri="{FF2B5EF4-FFF2-40B4-BE49-F238E27FC236}">
                <a16:creationId xmlns:a16="http://schemas.microsoft.com/office/drawing/2014/main" id="{7426B582-4FCA-F49B-29D6-D8DCD04DA3F5}"/>
              </a:ext>
            </a:extLst>
          </p:cNvPr>
          <p:cNvSpPr/>
          <p:nvPr/>
        </p:nvSpPr>
        <p:spPr>
          <a:xfrm>
            <a:off x="3667125" y="6358051"/>
            <a:ext cx="7811233" cy="261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r" rtl="1">
              <a:defRPr/>
            </a:pPr>
            <a:r>
              <a:rPr lang="ar-SA" sz="900" dirty="0">
                <a:solidFill>
                  <a:schemeClr val="tx1"/>
                </a:solidFill>
                <a:latin typeface="Lusail" pitchFamily="50" charset="-78"/>
                <a:cs typeface="Lusail"/>
              </a:rPr>
              <a:t>يبلغ مجموع الدرجات الكلية لجائزة ارتقاء (1000) درجة وللجوائز الفرعية (100) درجة</a:t>
            </a:r>
            <a:endParaRPr lang="ar-JO" sz="9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Tree>
    <p:extLst>
      <p:ext uri="{BB962C8B-B14F-4D97-AF65-F5344CB8AC3E}">
        <p14:creationId xmlns:p14="http://schemas.microsoft.com/office/powerpoint/2010/main" val="1846005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 name="think-cell data - do not delete" hidden="1">
            <a:extLst>
              <a:ext uri="{FF2B5EF4-FFF2-40B4-BE49-F238E27FC236}">
                <a16:creationId xmlns:a16="http://schemas.microsoft.com/office/drawing/2014/main" id="{C2851176-AFDB-0976-24B7-053E3C9F382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90" name="think-cell data - do not delete" hidden="1">
                        <a:extLst>
                          <a:ext uri="{FF2B5EF4-FFF2-40B4-BE49-F238E27FC236}">
                            <a16:creationId xmlns:a16="http://schemas.microsoft.com/office/drawing/2014/main" id="{C2851176-AFDB-0976-24B7-053E3C9F38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3" name="Rectangle 32">
            <a:extLst>
              <a:ext uri="{FF2B5EF4-FFF2-40B4-BE49-F238E27FC236}">
                <a16:creationId xmlns:a16="http://schemas.microsoft.com/office/drawing/2014/main" id="{296FB9BE-E42C-0E0F-2009-0BEAF5AD6B35}"/>
              </a:ext>
            </a:extLst>
          </p:cNvPr>
          <p:cNvSpPr/>
          <p:nvPr/>
        </p:nvSpPr>
        <p:spPr>
          <a:xfrm>
            <a:off x="549943" y="4356427"/>
            <a:ext cx="11092115" cy="1832892"/>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usail" pitchFamily="50" charset="-78"/>
              <a:ea typeface="+mn-ea"/>
              <a:cs typeface="Lusail" pitchFamily="50" charset="-78"/>
            </a:endParaRPr>
          </a:p>
        </p:txBody>
      </p:sp>
      <p:grpSp>
        <p:nvGrpSpPr>
          <p:cNvPr id="34" name="Group 33">
            <a:extLst>
              <a:ext uri="{FF2B5EF4-FFF2-40B4-BE49-F238E27FC236}">
                <a16:creationId xmlns:a16="http://schemas.microsoft.com/office/drawing/2014/main" id="{41851258-381C-CD2D-BD8C-E03EDC3B4394}"/>
              </a:ext>
            </a:extLst>
          </p:cNvPr>
          <p:cNvGrpSpPr/>
          <p:nvPr/>
        </p:nvGrpSpPr>
        <p:grpSpPr>
          <a:xfrm>
            <a:off x="1136248" y="3914386"/>
            <a:ext cx="9919504" cy="296405"/>
            <a:chOff x="1136248" y="4392226"/>
            <a:chExt cx="9919504" cy="433965"/>
          </a:xfrm>
        </p:grpSpPr>
        <p:cxnSp>
          <p:nvCxnSpPr>
            <p:cNvPr id="35" name="Straight Connector 34">
              <a:extLst>
                <a:ext uri="{FF2B5EF4-FFF2-40B4-BE49-F238E27FC236}">
                  <a16:creationId xmlns:a16="http://schemas.microsoft.com/office/drawing/2014/main" id="{DC171DE2-E32B-9DFF-ED08-A11D5A4CE7D5}"/>
                </a:ext>
              </a:extLst>
            </p:cNvPr>
            <p:cNvCxnSpPr>
              <a:cxnSpLocks/>
            </p:cNvCxnSpPr>
            <p:nvPr/>
          </p:nvCxnSpPr>
          <p:spPr>
            <a:xfrm>
              <a:off x="1136248" y="4609208"/>
              <a:ext cx="9919504" cy="0"/>
            </a:xfrm>
            <a:prstGeom prst="line">
              <a:avLst/>
            </a:prstGeom>
            <a:ln w="19050">
              <a:solidFill>
                <a:srgbClr val="03426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B12CF3AB-0146-2B93-49BF-11418F9DC2F3}"/>
                </a:ext>
              </a:extLst>
            </p:cNvPr>
            <p:cNvSpPr/>
            <p:nvPr/>
          </p:nvSpPr>
          <p:spPr>
            <a:xfrm>
              <a:off x="4342413" y="4392226"/>
              <a:ext cx="3507175" cy="433965"/>
            </a:xfrm>
            <a:prstGeom prst="roundRect">
              <a:avLst>
                <a:gd name="adj" fmla="val 50000"/>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1400" dirty="0">
                  <a:solidFill>
                    <a:srgbClr val="034261"/>
                  </a:solidFill>
                  <a:latin typeface="Lusail" pitchFamily="50" charset="-78"/>
                  <a:cs typeface="Lusail" pitchFamily="50" charset="-78"/>
                </a:rPr>
                <a:t>الجوائز الفرعية لجميع الجهات الحكومية</a:t>
              </a:r>
              <a:endParaRPr kumimoji="0" lang="en-US" sz="1400" b="0" i="0" u="none" strike="noStrike" kern="1200" cap="none" spc="0" normalizeH="0" baseline="0" noProof="0" dirty="0">
                <a:ln>
                  <a:noFill/>
                </a:ln>
                <a:solidFill>
                  <a:srgbClr val="034261"/>
                </a:solidFill>
                <a:effectLst/>
                <a:uLnTx/>
                <a:uFillTx/>
                <a:latin typeface="Lusail" pitchFamily="50" charset="-78"/>
                <a:ea typeface="+mn-ea"/>
                <a:cs typeface="Lusail" pitchFamily="50" charset="-78"/>
              </a:endParaRPr>
            </a:p>
          </p:txBody>
        </p:sp>
      </p:grpSp>
      <p:grpSp>
        <p:nvGrpSpPr>
          <p:cNvPr id="37" name="Group 36">
            <a:extLst>
              <a:ext uri="{FF2B5EF4-FFF2-40B4-BE49-F238E27FC236}">
                <a16:creationId xmlns:a16="http://schemas.microsoft.com/office/drawing/2014/main" id="{0E216618-781A-BEF8-F3A2-22FC66B43E7E}"/>
              </a:ext>
            </a:extLst>
          </p:cNvPr>
          <p:cNvGrpSpPr/>
          <p:nvPr/>
        </p:nvGrpSpPr>
        <p:grpSpPr>
          <a:xfrm>
            <a:off x="914874" y="4373866"/>
            <a:ext cx="10366003" cy="1258114"/>
            <a:chOff x="914874" y="4692148"/>
            <a:chExt cx="10366003" cy="1258114"/>
          </a:xfrm>
        </p:grpSpPr>
        <p:sp>
          <p:nvSpPr>
            <p:cNvPr id="38" name="Rectangle 37">
              <a:extLst>
                <a:ext uri="{FF2B5EF4-FFF2-40B4-BE49-F238E27FC236}">
                  <a16:creationId xmlns:a16="http://schemas.microsoft.com/office/drawing/2014/main" id="{9759262D-A7DA-6655-7DC8-3DEC638419F2}"/>
                </a:ext>
              </a:extLst>
            </p:cNvPr>
            <p:cNvSpPr/>
            <p:nvPr/>
          </p:nvSpPr>
          <p:spPr>
            <a:xfrm>
              <a:off x="5008215" y="5352827"/>
              <a:ext cx="2179320" cy="597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400" b="0" i="0" u="none" strike="noStrike" kern="1200" cap="none" spc="0" normalizeH="0" baseline="0" noProof="0" dirty="0">
                  <a:ln>
                    <a:noFill/>
                  </a:ln>
                  <a:solidFill>
                    <a:schemeClr val="tx1"/>
                  </a:solidFill>
                  <a:effectLst/>
                  <a:uLnTx/>
                  <a:uFillTx/>
                  <a:latin typeface="Lusail" pitchFamily="50" charset="-78"/>
                  <a:cs typeface="Lusail"/>
                </a:rPr>
                <a:t>جائزة الريادة في التجربة</a:t>
              </a:r>
              <a:r>
                <a:rPr kumimoji="0" lang="ar-SA" sz="1400" b="0" i="0" u="none" strike="noStrike" kern="1200" cap="none" spc="0" normalizeH="0" baseline="0" noProof="0" dirty="0">
                  <a:ln>
                    <a:noFill/>
                  </a:ln>
                  <a:solidFill>
                    <a:schemeClr val="tx1"/>
                  </a:solidFill>
                  <a:effectLst/>
                  <a:uLnTx/>
                  <a:uFillTx/>
                  <a:latin typeface="Lusail" pitchFamily="50" charset="-78"/>
                  <a:cs typeface="Lusail"/>
                </a:rPr>
                <a:t> </a:t>
              </a:r>
              <a:r>
                <a:rPr kumimoji="0" lang="ar-JO" sz="1400" b="0" i="0" u="none" strike="noStrike" kern="1200" cap="none" spc="0" normalizeH="0" baseline="0" noProof="0" dirty="0">
                  <a:ln>
                    <a:noFill/>
                  </a:ln>
                  <a:solidFill>
                    <a:schemeClr val="tx1"/>
                  </a:solidFill>
                  <a:effectLst/>
                  <a:uLnTx/>
                  <a:uFillTx/>
                  <a:latin typeface="Lusail" pitchFamily="50" charset="-78"/>
                  <a:cs typeface="Lusail"/>
                </a:rPr>
                <a:t>الشاملة</a:t>
              </a:r>
            </a:p>
          </p:txBody>
        </p:sp>
        <p:sp>
          <p:nvSpPr>
            <p:cNvPr id="39" name="Rectangle 38">
              <a:extLst>
                <a:ext uri="{FF2B5EF4-FFF2-40B4-BE49-F238E27FC236}">
                  <a16:creationId xmlns:a16="http://schemas.microsoft.com/office/drawing/2014/main" id="{09138308-59B3-880C-A90C-18B52D5C8A37}"/>
                </a:ext>
              </a:extLst>
            </p:cNvPr>
            <p:cNvSpPr/>
            <p:nvPr/>
          </p:nvSpPr>
          <p:spPr>
            <a:xfrm>
              <a:off x="914874" y="5352827"/>
              <a:ext cx="2179320" cy="597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400" b="0" i="0" u="none" strike="noStrike" kern="1200" cap="none" spc="0" normalizeH="0" baseline="0" noProof="0">
                  <a:ln>
                    <a:noFill/>
                  </a:ln>
                  <a:solidFill>
                    <a:schemeClr val="tx1"/>
                  </a:solidFill>
                  <a:effectLst/>
                  <a:uLnTx/>
                  <a:uFillTx/>
                  <a:latin typeface="Lusail" pitchFamily="50" charset="-78"/>
                  <a:cs typeface="Lusail"/>
                </a:rPr>
                <a:t>جائزة الريادة في تنمية رأس المال البشري</a:t>
              </a:r>
            </a:p>
          </p:txBody>
        </p:sp>
        <p:sp>
          <p:nvSpPr>
            <p:cNvPr id="40" name="Rectangle 39">
              <a:extLst>
                <a:ext uri="{FF2B5EF4-FFF2-40B4-BE49-F238E27FC236}">
                  <a16:creationId xmlns:a16="http://schemas.microsoft.com/office/drawing/2014/main" id="{F7BB370E-315A-3D12-3D03-39BD1574FAD2}"/>
                </a:ext>
              </a:extLst>
            </p:cNvPr>
            <p:cNvSpPr/>
            <p:nvPr/>
          </p:nvSpPr>
          <p:spPr>
            <a:xfrm>
              <a:off x="9101557" y="5352827"/>
              <a:ext cx="2179320" cy="597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400" b="0" i="0" u="none" strike="noStrike" kern="1200" cap="none" spc="0" normalizeH="0" baseline="0" noProof="0" dirty="0">
                  <a:ln>
                    <a:noFill/>
                  </a:ln>
                  <a:solidFill>
                    <a:schemeClr val="tx1"/>
                  </a:solidFill>
                  <a:effectLst/>
                  <a:uLnTx/>
                  <a:uFillTx/>
                  <a:latin typeface="Lusail" pitchFamily="50" charset="-78"/>
                  <a:ea typeface="+mn-ea"/>
                  <a:cs typeface="Lusail" pitchFamily="50" charset="-78"/>
                </a:rPr>
                <a:t>جائزة الريادة في التحول المؤسسى</a:t>
              </a:r>
            </a:p>
          </p:txBody>
        </p:sp>
        <p:pic>
          <p:nvPicPr>
            <p:cNvPr id="41" name="Graphic 40" descr="Ribbon outline">
              <a:extLst>
                <a:ext uri="{FF2B5EF4-FFF2-40B4-BE49-F238E27FC236}">
                  <a16:creationId xmlns:a16="http://schemas.microsoft.com/office/drawing/2014/main" id="{001178AD-1AC9-ED0D-5B6A-2BDEF05E0EC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7715" y="4692148"/>
              <a:ext cx="687003" cy="687003"/>
            </a:xfrm>
            <a:prstGeom prst="rect">
              <a:avLst/>
            </a:prstGeom>
          </p:spPr>
        </p:pic>
        <p:pic>
          <p:nvPicPr>
            <p:cNvPr id="42" name="Graphic 41" descr="Ribbon outline">
              <a:extLst>
                <a:ext uri="{FF2B5EF4-FFF2-40B4-BE49-F238E27FC236}">
                  <a16:creationId xmlns:a16="http://schemas.microsoft.com/office/drawing/2014/main" id="{575C6D07-3D5B-84A8-059C-CAA99067EF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52499" y="4692148"/>
              <a:ext cx="687003" cy="687003"/>
            </a:xfrm>
            <a:prstGeom prst="rect">
              <a:avLst/>
            </a:prstGeom>
          </p:spPr>
        </p:pic>
        <p:pic>
          <p:nvPicPr>
            <p:cNvPr id="43" name="Graphic 42" descr="Ribbon outline">
              <a:extLst>
                <a:ext uri="{FF2B5EF4-FFF2-40B4-BE49-F238E27FC236}">
                  <a16:creationId xmlns:a16="http://schemas.microsoft.com/office/drawing/2014/main" id="{59B1DC01-CD10-6A0E-BC9A-F1DA858D80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7283" y="4692148"/>
              <a:ext cx="687003" cy="687003"/>
            </a:xfrm>
            <a:prstGeom prst="rect">
              <a:avLst/>
            </a:prstGeom>
          </p:spPr>
        </p:pic>
      </p:grpSp>
      <p:grpSp>
        <p:nvGrpSpPr>
          <p:cNvPr id="44" name="Group 43">
            <a:extLst>
              <a:ext uri="{FF2B5EF4-FFF2-40B4-BE49-F238E27FC236}">
                <a16:creationId xmlns:a16="http://schemas.microsoft.com/office/drawing/2014/main" id="{EC3ABF05-A2A7-18DD-A34E-742D89F5A95B}"/>
              </a:ext>
            </a:extLst>
          </p:cNvPr>
          <p:cNvGrpSpPr/>
          <p:nvPr/>
        </p:nvGrpSpPr>
        <p:grpSpPr>
          <a:xfrm>
            <a:off x="6635678" y="863814"/>
            <a:ext cx="1960098" cy="1960098"/>
            <a:chOff x="6724774" y="1156656"/>
            <a:chExt cx="1781907" cy="1781907"/>
          </a:xfrm>
        </p:grpSpPr>
        <p:pic>
          <p:nvPicPr>
            <p:cNvPr id="45" name="Graphic 44" descr="Wreath with solid fill">
              <a:extLst>
                <a:ext uri="{FF2B5EF4-FFF2-40B4-BE49-F238E27FC236}">
                  <a16:creationId xmlns:a16="http://schemas.microsoft.com/office/drawing/2014/main" id="{62DA8BDB-396D-A3CE-C8C6-6EA5DC4E18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24774" y="1156656"/>
              <a:ext cx="1781907" cy="1781907"/>
            </a:xfrm>
            <a:prstGeom prst="rect">
              <a:avLst/>
            </a:prstGeom>
          </p:spPr>
        </p:pic>
        <p:grpSp>
          <p:nvGrpSpPr>
            <p:cNvPr id="46" name="Group 45">
              <a:extLst>
                <a:ext uri="{FF2B5EF4-FFF2-40B4-BE49-F238E27FC236}">
                  <a16:creationId xmlns:a16="http://schemas.microsoft.com/office/drawing/2014/main" id="{A9231DD6-C8F0-C8F6-EE44-B7D580BB4FCD}"/>
                </a:ext>
              </a:extLst>
            </p:cNvPr>
            <p:cNvGrpSpPr/>
            <p:nvPr/>
          </p:nvGrpSpPr>
          <p:grpSpPr>
            <a:xfrm>
              <a:off x="7421739" y="1799328"/>
              <a:ext cx="387981" cy="496569"/>
              <a:chOff x="6362536" y="1871713"/>
              <a:chExt cx="469457" cy="600848"/>
            </a:xfrm>
          </p:grpSpPr>
          <p:sp>
            <p:nvSpPr>
              <p:cNvPr id="47" name="Freeform 51">
                <a:extLst>
                  <a:ext uri="{FF2B5EF4-FFF2-40B4-BE49-F238E27FC236}">
                    <a16:creationId xmlns:a16="http://schemas.microsoft.com/office/drawing/2014/main" id="{F1A67CCB-9124-D577-C449-F1AAB085DD02}"/>
                  </a:ext>
                </a:extLst>
              </p:cNvPr>
              <p:cNvSpPr>
                <a:spLocks noEditPoints="1"/>
              </p:cNvSpPr>
              <p:nvPr/>
            </p:nvSpPr>
            <p:spPr bwMode="auto">
              <a:xfrm>
                <a:off x="6404791" y="2113611"/>
                <a:ext cx="384950" cy="136558"/>
              </a:xfrm>
              <a:custGeom>
                <a:avLst/>
                <a:gdLst>
                  <a:gd name="T0" fmla="*/ 8 w 200"/>
                  <a:gd name="T1" fmla="*/ 0 h 70"/>
                  <a:gd name="T2" fmla="*/ 6 w 200"/>
                  <a:gd name="T3" fmla="*/ 2 h 70"/>
                  <a:gd name="T4" fmla="*/ 0 w 200"/>
                  <a:gd name="T5" fmla="*/ 6 h 70"/>
                  <a:gd name="T6" fmla="*/ 0 w 200"/>
                  <a:gd name="T7" fmla="*/ 70 h 70"/>
                  <a:gd name="T8" fmla="*/ 200 w 200"/>
                  <a:gd name="T9" fmla="*/ 10 h 70"/>
                  <a:gd name="T10" fmla="*/ 198 w 200"/>
                  <a:gd name="T11" fmla="*/ 6 h 70"/>
                  <a:gd name="T12" fmla="*/ 194 w 200"/>
                  <a:gd name="T13" fmla="*/ 2 h 70"/>
                  <a:gd name="T14" fmla="*/ 190 w 200"/>
                  <a:gd name="T15" fmla="*/ 0 h 70"/>
                  <a:gd name="T16" fmla="*/ 36 w 200"/>
                  <a:gd name="T17" fmla="*/ 48 h 70"/>
                  <a:gd name="T18" fmla="*/ 30 w 200"/>
                  <a:gd name="T19" fmla="*/ 52 h 70"/>
                  <a:gd name="T20" fmla="*/ 24 w 200"/>
                  <a:gd name="T21" fmla="*/ 52 h 70"/>
                  <a:gd name="T22" fmla="*/ 20 w 200"/>
                  <a:gd name="T23" fmla="*/ 48 h 70"/>
                  <a:gd name="T24" fmla="*/ 20 w 200"/>
                  <a:gd name="T25" fmla="*/ 16 h 70"/>
                  <a:gd name="T26" fmla="*/ 24 w 200"/>
                  <a:gd name="T27" fmla="*/ 10 h 70"/>
                  <a:gd name="T28" fmla="*/ 30 w 200"/>
                  <a:gd name="T29" fmla="*/ 10 h 70"/>
                  <a:gd name="T30" fmla="*/ 36 w 200"/>
                  <a:gd name="T31" fmla="*/ 16 h 70"/>
                  <a:gd name="T32" fmla="*/ 72 w 200"/>
                  <a:gd name="T33" fmla="*/ 48 h 70"/>
                  <a:gd name="T34" fmla="*/ 70 w 200"/>
                  <a:gd name="T35" fmla="*/ 50 h 70"/>
                  <a:gd name="T36" fmla="*/ 60 w 200"/>
                  <a:gd name="T37" fmla="*/ 52 h 70"/>
                  <a:gd name="T38" fmla="*/ 56 w 200"/>
                  <a:gd name="T39" fmla="*/ 50 h 70"/>
                  <a:gd name="T40" fmla="*/ 56 w 200"/>
                  <a:gd name="T41" fmla="*/ 16 h 70"/>
                  <a:gd name="T42" fmla="*/ 56 w 200"/>
                  <a:gd name="T43" fmla="*/ 12 h 70"/>
                  <a:gd name="T44" fmla="*/ 66 w 200"/>
                  <a:gd name="T45" fmla="*/ 10 h 70"/>
                  <a:gd name="T46" fmla="*/ 70 w 200"/>
                  <a:gd name="T47" fmla="*/ 12 h 70"/>
                  <a:gd name="T48" fmla="*/ 72 w 200"/>
                  <a:gd name="T49" fmla="*/ 48 h 70"/>
                  <a:gd name="T50" fmla="*/ 108 w 200"/>
                  <a:gd name="T51" fmla="*/ 48 h 70"/>
                  <a:gd name="T52" fmla="*/ 102 w 200"/>
                  <a:gd name="T53" fmla="*/ 52 h 70"/>
                  <a:gd name="T54" fmla="*/ 96 w 200"/>
                  <a:gd name="T55" fmla="*/ 52 h 70"/>
                  <a:gd name="T56" fmla="*/ 92 w 200"/>
                  <a:gd name="T57" fmla="*/ 48 h 70"/>
                  <a:gd name="T58" fmla="*/ 92 w 200"/>
                  <a:gd name="T59" fmla="*/ 16 h 70"/>
                  <a:gd name="T60" fmla="*/ 96 w 200"/>
                  <a:gd name="T61" fmla="*/ 10 h 70"/>
                  <a:gd name="T62" fmla="*/ 102 w 200"/>
                  <a:gd name="T63" fmla="*/ 10 h 70"/>
                  <a:gd name="T64" fmla="*/ 108 w 200"/>
                  <a:gd name="T65" fmla="*/ 16 h 70"/>
                  <a:gd name="T66" fmla="*/ 144 w 200"/>
                  <a:gd name="T67" fmla="*/ 48 h 70"/>
                  <a:gd name="T68" fmla="*/ 142 w 200"/>
                  <a:gd name="T69" fmla="*/ 50 h 70"/>
                  <a:gd name="T70" fmla="*/ 132 w 200"/>
                  <a:gd name="T71" fmla="*/ 52 h 70"/>
                  <a:gd name="T72" fmla="*/ 130 w 200"/>
                  <a:gd name="T73" fmla="*/ 50 h 70"/>
                  <a:gd name="T74" fmla="*/ 128 w 200"/>
                  <a:gd name="T75" fmla="*/ 16 h 70"/>
                  <a:gd name="T76" fmla="*/ 130 w 200"/>
                  <a:gd name="T77" fmla="*/ 12 h 70"/>
                  <a:gd name="T78" fmla="*/ 140 w 200"/>
                  <a:gd name="T79" fmla="*/ 10 h 70"/>
                  <a:gd name="T80" fmla="*/ 142 w 200"/>
                  <a:gd name="T81" fmla="*/ 12 h 70"/>
                  <a:gd name="T82" fmla="*/ 144 w 200"/>
                  <a:gd name="T83" fmla="*/ 48 h 70"/>
                  <a:gd name="T84" fmla="*/ 180 w 200"/>
                  <a:gd name="T85" fmla="*/ 48 h 70"/>
                  <a:gd name="T86" fmla="*/ 176 w 200"/>
                  <a:gd name="T87" fmla="*/ 52 h 70"/>
                  <a:gd name="T88" fmla="*/ 170 w 200"/>
                  <a:gd name="T89" fmla="*/ 52 h 70"/>
                  <a:gd name="T90" fmla="*/ 164 w 200"/>
                  <a:gd name="T91" fmla="*/ 48 h 70"/>
                  <a:gd name="T92" fmla="*/ 164 w 200"/>
                  <a:gd name="T93" fmla="*/ 16 h 70"/>
                  <a:gd name="T94" fmla="*/ 170 w 200"/>
                  <a:gd name="T95" fmla="*/ 10 h 70"/>
                  <a:gd name="T96" fmla="*/ 176 w 200"/>
                  <a:gd name="T97" fmla="*/ 10 h 70"/>
                  <a:gd name="T98" fmla="*/ 180 w 200"/>
                  <a:gd name="T99"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70">
                    <a:moveTo>
                      <a:pt x="190" y="0"/>
                    </a:moveTo>
                    <a:lnTo>
                      <a:pt x="8" y="0"/>
                    </a:lnTo>
                    <a:lnTo>
                      <a:pt x="8" y="0"/>
                    </a:lnTo>
                    <a:lnTo>
                      <a:pt x="6" y="2"/>
                    </a:lnTo>
                    <a:lnTo>
                      <a:pt x="2" y="4"/>
                    </a:lnTo>
                    <a:lnTo>
                      <a:pt x="0" y="6"/>
                    </a:lnTo>
                    <a:lnTo>
                      <a:pt x="0" y="10"/>
                    </a:lnTo>
                    <a:lnTo>
                      <a:pt x="0" y="70"/>
                    </a:lnTo>
                    <a:lnTo>
                      <a:pt x="200" y="70"/>
                    </a:lnTo>
                    <a:lnTo>
                      <a:pt x="200" y="10"/>
                    </a:lnTo>
                    <a:lnTo>
                      <a:pt x="200" y="10"/>
                    </a:lnTo>
                    <a:lnTo>
                      <a:pt x="198" y="6"/>
                    </a:lnTo>
                    <a:lnTo>
                      <a:pt x="196" y="4"/>
                    </a:lnTo>
                    <a:lnTo>
                      <a:pt x="194" y="2"/>
                    </a:lnTo>
                    <a:lnTo>
                      <a:pt x="190" y="0"/>
                    </a:lnTo>
                    <a:lnTo>
                      <a:pt x="190" y="0"/>
                    </a:lnTo>
                    <a:close/>
                    <a:moveTo>
                      <a:pt x="36" y="48"/>
                    </a:moveTo>
                    <a:lnTo>
                      <a:pt x="36" y="48"/>
                    </a:lnTo>
                    <a:lnTo>
                      <a:pt x="34" y="50"/>
                    </a:lnTo>
                    <a:lnTo>
                      <a:pt x="30" y="52"/>
                    </a:lnTo>
                    <a:lnTo>
                      <a:pt x="24" y="52"/>
                    </a:lnTo>
                    <a:lnTo>
                      <a:pt x="24" y="52"/>
                    </a:lnTo>
                    <a:lnTo>
                      <a:pt x="20" y="50"/>
                    </a:lnTo>
                    <a:lnTo>
                      <a:pt x="20" y="48"/>
                    </a:lnTo>
                    <a:lnTo>
                      <a:pt x="20" y="16"/>
                    </a:lnTo>
                    <a:lnTo>
                      <a:pt x="20" y="16"/>
                    </a:lnTo>
                    <a:lnTo>
                      <a:pt x="20" y="12"/>
                    </a:lnTo>
                    <a:lnTo>
                      <a:pt x="24" y="10"/>
                    </a:lnTo>
                    <a:lnTo>
                      <a:pt x="30" y="10"/>
                    </a:lnTo>
                    <a:lnTo>
                      <a:pt x="30" y="10"/>
                    </a:lnTo>
                    <a:lnTo>
                      <a:pt x="34" y="12"/>
                    </a:lnTo>
                    <a:lnTo>
                      <a:pt x="36" y="16"/>
                    </a:lnTo>
                    <a:lnTo>
                      <a:pt x="36" y="48"/>
                    </a:lnTo>
                    <a:close/>
                    <a:moveTo>
                      <a:pt x="72" y="48"/>
                    </a:moveTo>
                    <a:lnTo>
                      <a:pt x="72" y="48"/>
                    </a:lnTo>
                    <a:lnTo>
                      <a:pt x="70" y="50"/>
                    </a:lnTo>
                    <a:lnTo>
                      <a:pt x="66" y="52"/>
                    </a:lnTo>
                    <a:lnTo>
                      <a:pt x="60" y="52"/>
                    </a:lnTo>
                    <a:lnTo>
                      <a:pt x="60" y="52"/>
                    </a:lnTo>
                    <a:lnTo>
                      <a:pt x="56" y="50"/>
                    </a:lnTo>
                    <a:lnTo>
                      <a:pt x="56" y="48"/>
                    </a:lnTo>
                    <a:lnTo>
                      <a:pt x="56" y="16"/>
                    </a:lnTo>
                    <a:lnTo>
                      <a:pt x="56" y="16"/>
                    </a:lnTo>
                    <a:lnTo>
                      <a:pt x="56" y="12"/>
                    </a:lnTo>
                    <a:lnTo>
                      <a:pt x="60" y="10"/>
                    </a:lnTo>
                    <a:lnTo>
                      <a:pt x="66" y="10"/>
                    </a:lnTo>
                    <a:lnTo>
                      <a:pt x="66" y="10"/>
                    </a:lnTo>
                    <a:lnTo>
                      <a:pt x="70" y="12"/>
                    </a:lnTo>
                    <a:lnTo>
                      <a:pt x="72" y="16"/>
                    </a:lnTo>
                    <a:lnTo>
                      <a:pt x="72" y="48"/>
                    </a:lnTo>
                    <a:close/>
                    <a:moveTo>
                      <a:pt x="108" y="48"/>
                    </a:moveTo>
                    <a:lnTo>
                      <a:pt x="108" y="48"/>
                    </a:lnTo>
                    <a:lnTo>
                      <a:pt x="106" y="50"/>
                    </a:lnTo>
                    <a:lnTo>
                      <a:pt x="102" y="52"/>
                    </a:lnTo>
                    <a:lnTo>
                      <a:pt x="96" y="52"/>
                    </a:lnTo>
                    <a:lnTo>
                      <a:pt x="96" y="52"/>
                    </a:lnTo>
                    <a:lnTo>
                      <a:pt x="94" y="50"/>
                    </a:lnTo>
                    <a:lnTo>
                      <a:pt x="92" y="48"/>
                    </a:lnTo>
                    <a:lnTo>
                      <a:pt x="92" y="16"/>
                    </a:lnTo>
                    <a:lnTo>
                      <a:pt x="92" y="16"/>
                    </a:lnTo>
                    <a:lnTo>
                      <a:pt x="94" y="12"/>
                    </a:lnTo>
                    <a:lnTo>
                      <a:pt x="96" y="10"/>
                    </a:lnTo>
                    <a:lnTo>
                      <a:pt x="102" y="10"/>
                    </a:lnTo>
                    <a:lnTo>
                      <a:pt x="102" y="10"/>
                    </a:lnTo>
                    <a:lnTo>
                      <a:pt x="106" y="12"/>
                    </a:lnTo>
                    <a:lnTo>
                      <a:pt x="108" y="16"/>
                    </a:lnTo>
                    <a:lnTo>
                      <a:pt x="108" y="48"/>
                    </a:lnTo>
                    <a:close/>
                    <a:moveTo>
                      <a:pt x="144" y="48"/>
                    </a:moveTo>
                    <a:lnTo>
                      <a:pt x="144" y="48"/>
                    </a:lnTo>
                    <a:lnTo>
                      <a:pt x="142" y="50"/>
                    </a:lnTo>
                    <a:lnTo>
                      <a:pt x="140" y="52"/>
                    </a:lnTo>
                    <a:lnTo>
                      <a:pt x="132" y="52"/>
                    </a:lnTo>
                    <a:lnTo>
                      <a:pt x="132" y="52"/>
                    </a:lnTo>
                    <a:lnTo>
                      <a:pt x="130" y="50"/>
                    </a:lnTo>
                    <a:lnTo>
                      <a:pt x="128" y="48"/>
                    </a:lnTo>
                    <a:lnTo>
                      <a:pt x="128" y="16"/>
                    </a:lnTo>
                    <a:lnTo>
                      <a:pt x="128" y="16"/>
                    </a:lnTo>
                    <a:lnTo>
                      <a:pt x="130" y="12"/>
                    </a:lnTo>
                    <a:lnTo>
                      <a:pt x="132" y="10"/>
                    </a:lnTo>
                    <a:lnTo>
                      <a:pt x="140" y="10"/>
                    </a:lnTo>
                    <a:lnTo>
                      <a:pt x="140" y="10"/>
                    </a:lnTo>
                    <a:lnTo>
                      <a:pt x="142" y="12"/>
                    </a:lnTo>
                    <a:lnTo>
                      <a:pt x="144" y="16"/>
                    </a:lnTo>
                    <a:lnTo>
                      <a:pt x="144" y="48"/>
                    </a:lnTo>
                    <a:close/>
                    <a:moveTo>
                      <a:pt x="180" y="48"/>
                    </a:moveTo>
                    <a:lnTo>
                      <a:pt x="180" y="48"/>
                    </a:lnTo>
                    <a:lnTo>
                      <a:pt x="178" y="50"/>
                    </a:lnTo>
                    <a:lnTo>
                      <a:pt x="176" y="52"/>
                    </a:lnTo>
                    <a:lnTo>
                      <a:pt x="170" y="52"/>
                    </a:lnTo>
                    <a:lnTo>
                      <a:pt x="170" y="52"/>
                    </a:lnTo>
                    <a:lnTo>
                      <a:pt x="166" y="50"/>
                    </a:lnTo>
                    <a:lnTo>
                      <a:pt x="164" y="48"/>
                    </a:lnTo>
                    <a:lnTo>
                      <a:pt x="164" y="16"/>
                    </a:lnTo>
                    <a:lnTo>
                      <a:pt x="164" y="16"/>
                    </a:lnTo>
                    <a:lnTo>
                      <a:pt x="166" y="12"/>
                    </a:lnTo>
                    <a:lnTo>
                      <a:pt x="170" y="10"/>
                    </a:lnTo>
                    <a:lnTo>
                      <a:pt x="176" y="10"/>
                    </a:lnTo>
                    <a:lnTo>
                      <a:pt x="176" y="10"/>
                    </a:lnTo>
                    <a:lnTo>
                      <a:pt x="178" y="12"/>
                    </a:lnTo>
                    <a:lnTo>
                      <a:pt x="180" y="16"/>
                    </a:lnTo>
                    <a:lnTo>
                      <a:pt x="180" y="48"/>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52">
                <a:extLst>
                  <a:ext uri="{FF2B5EF4-FFF2-40B4-BE49-F238E27FC236}">
                    <a16:creationId xmlns:a16="http://schemas.microsoft.com/office/drawing/2014/main" id="{352B8AB5-AFAC-B1E8-55B7-782AB7058514}"/>
                  </a:ext>
                </a:extLst>
              </p:cNvPr>
              <p:cNvSpPr>
                <a:spLocks noEditPoints="1"/>
              </p:cNvSpPr>
              <p:nvPr/>
            </p:nvSpPr>
            <p:spPr bwMode="auto">
              <a:xfrm>
                <a:off x="6370145" y="2222859"/>
                <a:ext cx="454241" cy="249702"/>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9" name="Isosceles Triangle 48">
                <a:extLst>
                  <a:ext uri="{FF2B5EF4-FFF2-40B4-BE49-F238E27FC236}">
                    <a16:creationId xmlns:a16="http://schemas.microsoft.com/office/drawing/2014/main" id="{7721A632-5EB3-BF83-DB5D-7CB21EB0F19E}"/>
                  </a:ext>
                </a:extLst>
              </p:cNvPr>
              <p:cNvSpPr/>
              <p:nvPr/>
            </p:nvSpPr>
            <p:spPr>
              <a:xfrm>
                <a:off x="6362536" y="1871713"/>
                <a:ext cx="469457" cy="167768"/>
              </a:xfrm>
              <a:prstGeom prst="triangle">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0" name="Freeform 47">
                <a:extLst>
                  <a:ext uri="{FF2B5EF4-FFF2-40B4-BE49-F238E27FC236}">
                    <a16:creationId xmlns:a16="http://schemas.microsoft.com/office/drawing/2014/main" id="{7DA04E04-55E6-AA7B-27AC-96813F2E5866}"/>
                  </a:ext>
                </a:extLst>
              </p:cNvPr>
              <p:cNvSpPr>
                <a:spLocks/>
              </p:cNvSpPr>
              <p:nvPr/>
            </p:nvSpPr>
            <p:spPr bwMode="auto">
              <a:xfrm>
                <a:off x="6377843" y="2055090"/>
                <a:ext cx="438844" cy="46819"/>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grpSp>
      </p:grpSp>
      <p:grpSp>
        <p:nvGrpSpPr>
          <p:cNvPr id="51" name="Group 50">
            <a:extLst>
              <a:ext uri="{FF2B5EF4-FFF2-40B4-BE49-F238E27FC236}">
                <a16:creationId xmlns:a16="http://schemas.microsoft.com/office/drawing/2014/main" id="{1C7CD447-66A6-C690-6858-27267BF95FF3}"/>
              </a:ext>
            </a:extLst>
          </p:cNvPr>
          <p:cNvGrpSpPr/>
          <p:nvPr/>
        </p:nvGrpSpPr>
        <p:grpSpPr>
          <a:xfrm>
            <a:off x="9675130" y="863814"/>
            <a:ext cx="1960098" cy="1960098"/>
            <a:chOff x="9764226" y="1156656"/>
            <a:chExt cx="1781907" cy="1781907"/>
          </a:xfrm>
        </p:grpSpPr>
        <p:pic>
          <p:nvPicPr>
            <p:cNvPr id="52" name="Graphic 51" descr="Wreath with solid fill">
              <a:extLst>
                <a:ext uri="{FF2B5EF4-FFF2-40B4-BE49-F238E27FC236}">
                  <a16:creationId xmlns:a16="http://schemas.microsoft.com/office/drawing/2014/main" id="{A4057CF3-10E0-0978-EB09-FB8E130335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64226" y="1156656"/>
              <a:ext cx="1781907" cy="1781907"/>
            </a:xfrm>
            <a:prstGeom prst="rect">
              <a:avLst/>
            </a:prstGeom>
          </p:spPr>
        </p:pic>
        <p:grpSp>
          <p:nvGrpSpPr>
            <p:cNvPr id="53" name="Group 52">
              <a:extLst>
                <a:ext uri="{FF2B5EF4-FFF2-40B4-BE49-F238E27FC236}">
                  <a16:creationId xmlns:a16="http://schemas.microsoft.com/office/drawing/2014/main" id="{DB6B8DFD-7AEB-E3D8-6562-50A00264D682}"/>
                </a:ext>
              </a:extLst>
            </p:cNvPr>
            <p:cNvGrpSpPr/>
            <p:nvPr/>
          </p:nvGrpSpPr>
          <p:grpSpPr>
            <a:xfrm>
              <a:off x="10461191" y="1799328"/>
              <a:ext cx="387981" cy="496569"/>
              <a:chOff x="6362536" y="1871713"/>
              <a:chExt cx="469457" cy="600848"/>
            </a:xfrm>
          </p:grpSpPr>
          <p:sp>
            <p:nvSpPr>
              <p:cNvPr id="54" name="Freeform 51">
                <a:extLst>
                  <a:ext uri="{FF2B5EF4-FFF2-40B4-BE49-F238E27FC236}">
                    <a16:creationId xmlns:a16="http://schemas.microsoft.com/office/drawing/2014/main" id="{CD14EEBF-496B-4086-AB31-68E30649B999}"/>
                  </a:ext>
                </a:extLst>
              </p:cNvPr>
              <p:cNvSpPr>
                <a:spLocks noEditPoints="1"/>
              </p:cNvSpPr>
              <p:nvPr/>
            </p:nvSpPr>
            <p:spPr bwMode="auto">
              <a:xfrm>
                <a:off x="6404791" y="2113611"/>
                <a:ext cx="384950" cy="136558"/>
              </a:xfrm>
              <a:custGeom>
                <a:avLst/>
                <a:gdLst>
                  <a:gd name="T0" fmla="*/ 8 w 200"/>
                  <a:gd name="T1" fmla="*/ 0 h 70"/>
                  <a:gd name="T2" fmla="*/ 6 w 200"/>
                  <a:gd name="T3" fmla="*/ 2 h 70"/>
                  <a:gd name="T4" fmla="*/ 0 w 200"/>
                  <a:gd name="T5" fmla="*/ 6 h 70"/>
                  <a:gd name="T6" fmla="*/ 0 w 200"/>
                  <a:gd name="T7" fmla="*/ 70 h 70"/>
                  <a:gd name="T8" fmla="*/ 200 w 200"/>
                  <a:gd name="T9" fmla="*/ 10 h 70"/>
                  <a:gd name="T10" fmla="*/ 198 w 200"/>
                  <a:gd name="T11" fmla="*/ 6 h 70"/>
                  <a:gd name="T12" fmla="*/ 194 w 200"/>
                  <a:gd name="T13" fmla="*/ 2 h 70"/>
                  <a:gd name="T14" fmla="*/ 190 w 200"/>
                  <a:gd name="T15" fmla="*/ 0 h 70"/>
                  <a:gd name="T16" fmla="*/ 36 w 200"/>
                  <a:gd name="T17" fmla="*/ 48 h 70"/>
                  <a:gd name="T18" fmla="*/ 30 w 200"/>
                  <a:gd name="T19" fmla="*/ 52 h 70"/>
                  <a:gd name="T20" fmla="*/ 24 w 200"/>
                  <a:gd name="T21" fmla="*/ 52 h 70"/>
                  <a:gd name="T22" fmla="*/ 20 w 200"/>
                  <a:gd name="T23" fmla="*/ 48 h 70"/>
                  <a:gd name="T24" fmla="*/ 20 w 200"/>
                  <a:gd name="T25" fmla="*/ 16 h 70"/>
                  <a:gd name="T26" fmla="*/ 24 w 200"/>
                  <a:gd name="T27" fmla="*/ 10 h 70"/>
                  <a:gd name="T28" fmla="*/ 30 w 200"/>
                  <a:gd name="T29" fmla="*/ 10 h 70"/>
                  <a:gd name="T30" fmla="*/ 36 w 200"/>
                  <a:gd name="T31" fmla="*/ 16 h 70"/>
                  <a:gd name="T32" fmla="*/ 72 w 200"/>
                  <a:gd name="T33" fmla="*/ 48 h 70"/>
                  <a:gd name="T34" fmla="*/ 70 w 200"/>
                  <a:gd name="T35" fmla="*/ 50 h 70"/>
                  <a:gd name="T36" fmla="*/ 60 w 200"/>
                  <a:gd name="T37" fmla="*/ 52 h 70"/>
                  <a:gd name="T38" fmla="*/ 56 w 200"/>
                  <a:gd name="T39" fmla="*/ 50 h 70"/>
                  <a:gd name="T40" fmla="*/ 56 w 200"/>
                  <a:gd name="T41" fmla="*/ 16 h 70"/>
                  <a:gd name="T42" fmla="*/ 56 w 200"/>
                  <a:gd name="T43" fmla="*/ 12 h 70"/>
                  <a:gd name="T44" fmla="*/ 66 w 200"/>
                  <a:gd name="T45" fmla="*/ 10 h 70"/>
                  <a:gd name="T46" fmla="*/ 70 w 200"/>
                  <a:gd name="T47" fmla="*/ 12 h 70"/>
                  <a:gd name="T48" fmla="*/ 72 w 200"/>
                  <a:gd name="T49" fmla="*/ 48 h 70"/>
                  <a:gd name="T50" fmla="*/ 108 w 200"/>
                  <a:gd name="T51" fmla="*/ 48 h 70"/>
                  <a:gd name="T52" fmla="*/ 102 w 200"/>
                  <a:gd name="T53" fmla="*/ 52 h 70"/>
                  <a:gd name="T54" fmla="*/ 96 w 200"/>
                  <a:gd name="T55" fmla="*/ 52 h 70"/>
                  <a:gd name="T56" fmla="*/ 92 w 200"/>
                  <a:gd name="T57" fmla="*/ 48 h 70"/>
                  <a:gd name="T58" fmla="*/ 92 w 200"/>
                  <a:gd name="T59" fmla="*/ 16 h 70"/>
                  <a:gd name="T60" fmla="*/ 96 w 200"/>
                  <a:gd name="T61" fmla="*/ 10 h 70"/>
                  <a:gd name="T62" fmla="*/ 102 w 200"/>
                  <a:gd name="T63" fmla="*/ 10 h 70"/>
                  <a:gd name="T64" fmla="*/ 108 w 200"/>
                  <a:gd name="T65" fmla="*/ 16 h 70"/>
                  <a:gd name="T66" fmla="*/ 144 w 200"/>
                  <a:gd name="T67" fmla="*/ 48 h 70"/>
                  <a:gd name="T68" fmla="*/ 142 w 200"/>
                  <a:gd name="T69" fmla="*/ 50 h 70"/>
                  <a:gd name="T70" fmla="*/ 132 w 200"/>
                  <a:gd name="T71" fmla="*/ 52 h 70"/>
                  <a:gd name="T72" fmla="*/ 130 w 200"/>
                  <a:gd name="T73" fmla="*/ 50 h 70"/>
                  <a:gd name="T74" fmla="*/ 128 w 200"/>
                  <a:gd name="T75" fmla="*/ 16 h 70"/>
                  <a:gd name="T76" fmla="*/ 130 w 200"/>
                  <a:gd name="T77" fmla="*/ 12 h 70"/>
                  <a:gd name="T78" fmla="*/ 140 w 200"/>
                  <a:gd name="T79" fmla="*/ 10 h 70"/>
                  <a:gd name="T80" fmla="*/ 142 w 200"/>
                  <a:gd name="T81" fmla="*/ 12 h 70"/>
                  <a:gd name="T82" fmla="*/ 144 w 200"/>
                  <a:gd name="T83" fmla="*/ 48 h 70"/>
                  <a:gd name="T84" fmla="*/ 180 w 200"/>
                  <a:gd name="T85" fmla="*/ 48 h 70"/>
                  <a:gd name="T86" fmla="*/ 176 w 200"/>
                  <a:gd name="T87" fmla="*/ 52 h 70"/>
                  <a:gd name="T88" fmla="*/ 170 w 200"/>
                  <a:gd name="T89" fmla="*/ 52 h 70"/>
                  <a:gd name="T90" fmla="*/ 164 w 200"/>
                  <a:gd name="T91" fmla="*/ 48 h 70"/>
                  <a:gd name="T92" fmla="*/ 164 w 200"/>
                  <a:gd name="T93" fmla="*/ 16 h 70"/>
                  <a:gd name="T94" fmla="*/ 170 w 200"/>
                  <a:gd name="T95" fmla="*/ 10 h 70"/>
                  <a:gd name="T96" fmla="*/ 176 w 200"/>
                  <a:gd name="T97" fmla="*/ 10 h 70"/>
                  <a:gd name="T98" fmla="*/ 180 w 200"/>
                  <a:gd name="T99"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70">
                    <a:moveTo>
                      <a:pt x="190" y="0"/>
                    </a:moveTo>
                    <a:lnTo>
                      <a:pt x="8" y="0"/>
                    </a:lnTo>
                    <a:lnTo>
                      <a:pt x="8" y="0"/>
                    </a:lnTo>
                    <a:lnTo>
                      <a:pt x="6" y="2"/>
                    </a:lnTo>
                    <a:lnTo>
                      <a:pt x="2" y="4"/>
                    </a:lnTo>
                    <a:lnTo>
                      <a:pt x="0" y="6"/>
                    </a:lnTo>
                    <a:lnTo>
                      <a:pt x="0" y="10"/>
                    </a:lnTo>
                    <a:lnTo>
                      <a:pt x="0" y="70"/>
                    </a:lnTo>
                    <a:lnTo>
                      <a:pt x="200" y="70"/>
                    </a:lnTo>
                    <a:lnTo>
                      <a:pt x="200" y="10"/>
                    </a:lnTo>
                    <a:lnTo>
                      <a:pt x="200" y="10"/>
                    </a:lnTo>
                    <a:lnTo>
                      <a:pt x="198" y="6"/>
                    </a:lnTo>
                    <a:lnTo>
                      <a:pt x="196" y="4"/>
                    </a:lnTo>
                    <a:lnTo>
                      <a:pt x="194" y="2"/>
                    </a:lnTo>
                    <a:lnTo>
                      <a:pt x="190" y="0"/>
                    </a:lnTo>
                    <a:lnTo>
                      <a:pt x="190" y="0"/>
                    </a:lnTo>
                    <a:close/>
                    <a:moveTo>
                      <a:pt x="36" y="48"/>
                    </a:moveTo>
                    <a:lnTo>
                      <a:pt x="36" y="48"/>
                    </a:lnTo>
                    <a:lnTo>
                      <a:pt x="34" y="50"/>
                    </a:lnTo>
                    <a:lnTo>
                      <a:pt x="30" y="52"/>
                    </a:lnTo>
                    <a:lnTo>
                      <a:pt x="24" y="52"/>
                    </a:lnTo>
                    <a:lnTo>
                      <a:pt x="24" y="52"/>
                    </a:lnTo>
                    <a:lnTo>
                      <a:pt x="20" y="50"/>
                    </a:lnTo>
                    <a:lnTo>
                      <a:pt x="20" y="48"/>
                    </a:lnTo>
                    <a:lnTo>
                      <a:pt x="20" y="16"/>
                    </a:lnTo>
                    <a:lnTo>
                      <a:pt x="20" y="16"/>
                    </a:lnTo>
                    <a:lnTo>
                      <a:pt x="20" y="12"/>
                    </a:lnTo>
                    <a:lnTo>
                      <a:pt x="24" y="10"/>
                    </a:lnTo>
                    <a:lnTo>
                      <a:pt x="30" y="10"/>
                    </a:lnTo>
                    <a:lnTo>
                      <a:pt x="30" y="10"/>
                    </a:lnTo>
                    <a:lnTo>
                      <a:pt x="34" y="12"/>
                    </a:lnTo>
                    <a:lnTo>
                      <a:pt x="36" y="16"/>
                    </a:lnTo>
                    <a:lnTo>
                      <a:pt x="36" y="48"/>
                    </a:lnTo>
                    <a:close/>
                    <a:moveTo>
                      <a:pt x="72" y="48"/>
                    </a:moveTo>
                    <a:lnTo>
                      <a:pt x="72" y="48"/>
                    </a:lnTo>
                    <a:lnTo>
                      <a:pt x="70" y="50"/>
                    </a:lnTo>
                    <a:lnTo>
                      <a:pt x="66" y="52"/>
                    </a:lnTo>
                    <a:lnTo>
                      <a:pt x="60" y="52"/>
                    </a:lnTo>
                    <a:lnTo>
                      <a:pt x="60" y="52"/>
                    </a:lnTo>
                    <a:lnTo>
                      <a:pt x="56" y="50"/>
                    </a:lnTo>
                    <a:lnTo>
                      <a:pt x="56" y="48"/>
                    </a:lnTo>
                    <a:lnTo>
                      <a:pt x="56" y="16"/>
                    </a:lnTo>
                    <a:lnTo>
                      <a:pt x="56" y="16"/>
                    </a:lnTo>
                    <a:lnTo>
                      <a:pt x="56" y="12"/>
                    </a:lnTo>
                    <a:lnTo>
                      <a:pt x="60" y="10"/>
                    </a:lnTo>
                    <a:lnTo>
                      <a:pt x="66" y="10"/>
                    </a:lnTo>
                    <a:lnTo>
                      <a:pt x="66" y="10"/>
                    </a:lnTo>
                    <a:lnTo>
                      <a:pt x="70" y="12"/>
                    </a:lnTo>
                    <a:lnTo>
                      <a:pt x="72" y="16"/>
                    </a:lnTo>
                    <a:lnTo>
                      <a:pt x="72" y="48"/>
                    </a:lnTo>
                    <a:close/>
                    <a:moveTo>
                      <a:pt x="108" y="48"/>
                    </a:moveTo>
                    <a:lnTo>
                      <a:pt x="108" y="48"/>
                    </a:lnTo>
                    <a:lnTo>
                      <a:pt x="106" y="50"/>
                    </a:lnTo>
                    <a:lnTo>
                      <a:pt x="102" y="52"/>
                    </a:lnTo>
                    <a:lnTo>
                      <a:pt x="96" y="52"/>
                    </a:lnTo>
                    <a:lnTo>
                      <a:pt x="96" y="52"/>
                    </a:lnTo>
                    <a:lnTo>
                      <a:pt x="94" y="50"/>
                    </a:lnTo>
                    <a:lnTo>
                      <a:pt x="92" y="48"/>
                    </a:lnTo>
                    <a:lnTo>
                      <a:pt x="92" y="16"/>
                    </a:lnTo>
                    <a:lnTo>
                      <a:pt x="92" y="16"/>
                    </a:lnTo>
                    <a:lnTo>
                      <a:pt x="94" y="12"/>
                    </a:lnTo>
                    <a:lnTo>
                      <a:pt x="96" y="10"/>
                    </a:lnTo>
                    <a:lnTo>
                      <a:pt x="102" y="10"/>
                    </a:lnTo>
                    <a:lnTo>
                      <a:pt x="102" y="10"/>
                    </a:lnTo>
                    <a:lnTo>
                      <a:pt x="106" y="12"/>
                    </a:lnTo>
                    <a:lnTo>
                      <a:pt x="108" y="16"/>
                    </a:lnTo>
                    <a:lnTo>
                      <a:pt x="108" y="48"/>
                    </a:lnTo>
                    <a:close/>
                    <a:moveTo>
                      <a:pt x="144" y="48"/>
                    </a:moveTo>
                    <a:lnTo>
                      <a:pt x="144" y="48"/>
                    </a:lnTo>
                    <a:lnTo>
                      <a:pt x="142" y="50"/>
                    </a:lnTo>
                    <a:lnTo>
                      <a:pt x="140" y="52"/>
                    </a:lnTo>
                    <a:lnTo>
                      <a:pt x="132" y="52"/>
                    </a:lnTo>
                    <a:lnTo>
                      <a:pt x="132" y="52"/>
                    </a:lnTo>
                    <a:lnTo>
                      <a:pt x="130" y="50"/>
                    </a:lnTo>
                    <a:lnTo>
                      <a:pt x="128" y="48"/>
                    </a:lnTo>
                    <a:lnTo>
                      <a:pt x="128" y="16"/>
                    </a:lnTo>
                    <a:lnTo>
                      <a:pt x="128" y="16"/>
                    </a:lnTo>
                    <a:lnTo>
                      <a:pt x="130" y="12"/>
                    </a:lnTo>
                    <a:lnTo>
                      <a:pt x="132" y="10"/>
                    </a:lnTo>
                    <a:lnTo>
                      <a:pt x="140" y="10"/>
                    </a:lnTo>
                    <a:lnTo>
                      <a:pt x="140" y="10"/>
                    </a:lnTo>
                    <a:lnTo>
                      <a:pt x="142" y="12"/>
                    </a:lnTo>
                    <a:lnTo>
                      <a:pt x="144" y="16"/>
                    </a:lnTo>
                    <a:lnTo>
                      <a:pt x="144" y="48"/>
                    </a:lnTo>
                    <a:close/>
                    <a:moveTo>
                      <a:pt x="180" y="48"/>
                    </a:moveTo>
                    <a:lnTo>
                      <a:pt x="180" y="48"/>
                    </a:lnTo>
                    <a:lnTo>
                      <a:pt x="178" y="50"/>
                    </a:lnTo>
                    <a:lnTo>
                      <a:pt x="176" y="52"/>
                    </a:lnTo>
                    <a:lnTo>
                      <a:pt x="170" y="52"/>
                    </a:lnTo>
                    <a:lnTo>
                      <a:pt x="170" y="52"/>
                    </a:lnTo>
                    <a:lnTo>
                      <a:pt x="166" y="50"/>
                    </a:lnTo>
                    <a:lnTo>
                      <a:pt x="164" y="48"/>
                    </a:lnTo>
                    <a:lnTo>
                      <a:pt x="164" y="16"/>
                    </a:lnTo>
                    <a:lnTo>
                      <a:pt x="164" y="16"/>
                    </a:lnTo>
                    <a:lnTo>
                      <a:pt x="166" y="12"/>
                    </a:lnTo>
                    <a:lnTo>
                      <a:pt x="170" y="10"/>
                    </a:lnTo>
                    <a:lnTo>
                      <a:pt x="176" y="10"/>
                    </a:lnTo>
                    <a:lnTo>
                      <a:pt x="176" y="10"/>
                    </a:lnTo>
                    <a:lnTo>
                      <a:pt x="178" y="12"/>
                    </a:lnTo>
                    <a:lnTo>
                      <a:pt x="180" y="16"/>
                    </a:lnTo>
                    <a:lnTo>
                      <a:pt x="180" y="48"/>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8454A35F-E35F-8625-6A77-458998372511}"/>
                  </a:ext>
                </a:extLst>
              </p:cNvPr>
              <p:cNvSpPr>
                <a:spLocks noEditPoints="1"/>
              </p:cNvSpPr>
              <p:nvPr/>
            </p:nvSpPr>
            <p:spPr bwMode="auto">
              <a:xfrm>
                <a:off x="6370145" y="2222859"/>
                <a:ext cx="454241" cy="249702"/>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56" name="Isosceles Triangle 55">
                <a:extLst>
                  <a:ext uri="{FF2B5EF4-FFF2-40B4-BE49-F238E27FC236}">
                    <a16:creationId xmlns:a16="http://schemas.microsoft.com/office/drawing/2014/main" id="{6ED73E5A-44D4-F498-D56F-8B92872A97F9}"/>
                  </a:ext>
                </a:extLst>
              </p:cNvPr>
              <p:cNvSpPr/>
              <p:nvPr/>
            </p:nvSpPr>
            <p:spPr>
              <a:xfrm>
                <a:off x="6362536" y="1871713"/>
                <a:ext cx="469457" cy="167768"/>
              </a:xfrm>
              <a:prstGeom prst="triangle">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7" name="Freeform 47">
                <a:extLst>
                  <a:ext uri="{FF2B5EF4-FFF2-40B4-BE49-F238E27FC236}">
                    <a16:creationId xmlns:a16="http://schemas.microsoft.com/office/drawing/2014/main" id="{D07024BA-84BA-E950-3328-D5A79D6C81CB}"/>
                  </a:ext>
                </a:extLst>
              </p:cNvPr>
              <p:cNvSpPr>
                <a:spLocks/>
              </p:cNvSpPr>
              <p:nvPr/>
            </p:nvSpPr>
            <p:spPr bwMode="auto">
              <a:xfrm>
                <a:off x="6377843" y="2055090"/>
                <a:ext cx="438844" cy="46819"/>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grpSp>
      </p:grpSp>
      <p:grpSp>
        <p:nvGrpSpPr>
          <p:cNvPr id="58" name="Group 57">
            <a:extLst>
              <a:ext uri="{FF2B5EF4-FFF2-40B4-BE49-F238E27FC236}">
                <a16:creationId xmlns:a16="http://schemas.microsoft.com/office/drawing/2014/main" id="{B1154381-32F6-7735-29C5-EF6B9AB8A1B3}"/>
              </a:ext>
            </a:extLst>
          </p:cNvPr>
          <p:cNvGrpSpPr/>
          <p:nvPr/>
        </p:nvGrpSpPr>
        <p:grpSpPr>
          <a:xfrm>
            <a:off x="3582618" y="863814"/>
            <a:ext cx="1960098" cy="1960098"/>
            <a:chOff x="3671714" y="1156656"/>
            <a:chExt cx="1781907" cy="1781907"/>
          </a:xfrm>
        </p:grpSpPr>
        <p:pic>
          <p:nvPicPr>
            <p:cNvPr id="59" name="Graphic 58" descr="Wreath with solid fill">
              <a:extLst>
                <a:ext uri="{FF2B5EF4-FFF2-40B4-BE49-F238E27FC236}">
                  <a16:creationId xmlns:a16="http://schemas.microsoft.com/office/drawing/2014/main" id="{C36BC687-AA67-98BB-DF6B-A4855E04DDB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71714" y="1156656"/>
              <a:ext cx="1781907" cy="1781907"/>
            </a:xfrm>
            <a:prstGeom prst="rect">
              <a:avLst/>
            </a:prstGeom>
          </p:spPr>
        </p:pic>
        <p:grpSp>
          <p:nvGrpSpPr>
            <p:cNvPr id="60" name="Group 59">
              <a:extLst>
                <a:ext uri="{FF2B5EF4-FFF2-40B4-BE49-F238E27FC236}">
                  <a16:creationId xmlns:a16="http://schemas.microsoft.com/office/drawing/2014/main" id="{2B188BF1-44F2-4040-55B8-6F07C2C46BBD}"/>
                </a:ext>
              </a:extLst>
            </p:cNvPr>
            <p:cNvGrpSpPr/>
            <p:nvPr/>
          </p:nvGrpSpPr>
          <p:grpSpPr>
            <a:xfrm>
              <a:off x="4368677" y="1799325"/>
              <a:ext cx="387981" cy="496568"/>
              <a:chOff x="3345119" y="1798425"/>
              <a:chExt cx="387981" cy="496568"/>
            </a:xfrm>
          </p:grpSpPr>
          <p:sp>
            <p:nvSpPr>
              <p:cNvPr id="61" name="Freeform 47">
                <a:extLst>
                  <a:ext uri="{FF2B5EF4-FFF2-40B4-BE49-F238E27FC236}">
                    <a16:creationId xmlns:a16="http://schemas.microsoft.com/office/drawing/2014/main" id="{A1FEA3ED-56F2-B808-1BDA-87A3D6AD365F}"/>
                  </a:ext>
                </a:extLst>
              </p:cNvPr>
              <p:cNvSpPr>
                <a:spLocks/>
              </p:cNvSpPr>
              <p:nvPr/>
            </p:nvSpPr>
            <p:spPr bwMode="auto">
              <a:xfrm>
                <a:off x="3351693" y="1949976"/>
                <a:ext cx="374830" cy="38693"/>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sp>
            <p:nvSpPr>
              <p:cNvPr id="62" name="Freeform 52">
                <a:extLst>
                  <a:ext uri="{FF2B5EF4-FFF2-40B4-BE49-F238E27FC236}">
                    <a16:creationId xmlns:a16="http://schemas.microsoft.com/office/drawing/2014/main" id="{9461076A-A95B-702A-DDC6-131ADB7716A3}"/>
                  </a:ext>
                </a:extLst>
              </p:cNvPr>
              <p:cNvSpPr>
                <a:spLocks noEditPoints="1"/>
              </p:cNvSpPr>
              <p:nvPr/>
            </p:nvSpPr>
            <p:spPr bwMode="auto">
              <a:xfrm>
                <a:off x="3345119" y="1999240"/>
                <a:ext cx="387981" cy="295753"/>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63" name="Trapezoid 62">
                <a:extLst>
                  <a:ext uri="{FF2B5EF4-FFF2-40B4-BE49-F238E27FC236}">
                    <a16:creationId xmlns:a16="http://schemas.microsoft.com/office/drawing/2014/main" id="{9DAAA6C0-803A-37F0-1594-A511EFF05EC9}"/>
                  </a:ext>
                </a:extLst>
              </p:cNvPr>
              <p:cNvSpPr/>
              <p:nvPr/>
            </p:nvSpPr>
            <p:spPr>
              <a:xfrm>
                <a:off x="3369120" y="1798425"/>
                <a:ext cx="339976" cy="138651"/>
              </a:xfrm>
              <a:prstGeom prst="trapezoid">
                <a:avLst>
                  <a:gd name="adj" fmla="val 36042"/>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64" name="Group 63">
            <a:extLst>
              <a:ext uri="{FF2B5EF4-FFF2-40B4-BE49-F238E27FC236}">
                <a16:creationId xmlns:a16="http://schemas.microsoft.com/office/drawing/2014/main" id="{0CFFE1BA-B6D2-935A-F552-DD62E9A02C5B}"/>
              </a:ext>
            </a:extLst>
          </p:cNvPr>
          <p:cNvGrpSpPr/>
          <p:nvPr/>
        </p:nvGrpSpPr>
        <p:grpSpPr>
          <a:xfrm>
            <a:off x="556772" y="863814"/>
            <a:ext cx="1960098" cy="1960098"/>
            <a:chOff x="645868" y="1156656"/>
            <a:chExt cx="1781907" cy="1781907"/>
          </a:xfrm>
        </p:grpSpPr>
        <p:pic>
          <p:nvPicPr>
            <p:cNvPr id="65" name="Graphic 64" descr="Wreath with solid fill">
              <a:extLst>
                <a:ext uri="{FF2B5EF4-FFF2-40B4-BE49-F238E27FC236}">
                  <a16:creationId xmlns:a16="http://schemas.microsoft.com/office/drawing/2014/main" id="{BC2536B8-5906-CDEA-1D3A-D20AB871F1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5868" y="1156656"/>
              <a:ext cx="1781907" cy="1781907"/>
            </a:xfrm>
            <a:prstGeom prst="rect">
              <a:avLst/>
            </a:prstGeom>
          </p:spPr>
        </p:pic>
        <p:grpSp>
          <p:nvGrpSpPr>
            <p:cNvPr id="66" name="Group 65">
              <a:extLst>
                <a:ext uri="{FF2B5EF4-FFF2-40B4-BE49-F238E27FC236}">
                  <a16:creationId xmlns:a16="http://schemas.microsoft.com/office/drawing/2014/main" id="{2249E094-A2FE-5DE0-C5DB-FF412FB6603B}"/>
                </a:ext>
              </a:extLst>
            </p:cNvPr>
            <p:cNvGrpSpPr/>
            <p:nvPr/>
          </p:nvGrpSpPr>
          <p:grpSpPr>
            <a:xfrm>
              <a:off x="1342831" y="1799325"/>
              <a:ext cx="387981" cy="496568"/>
              <a:chOff x="3345119" y="1798425"/>
              <a:chExt cx="387981" cy="496568"/>
            </a:xfrm>
          </p:grpSpPr>
          <p:sp>
            <p:nvSpPr>
              <p:cNvPr id="67" name="Freeform 47">
                <a:extLst>
                  <a:ext uri="{FF2B5EF4-FFF2-40B4-BE49-F238E27FC236}">
                    <a16:creationId xmlns:a16="http://schemas.microsoft.com/office/drawing/2014/main" id="{8DD3204E-8E0F-ECEE-0E62-3AAF090E7AC2}"/>
                  </a:ext>
                </a:extLst>
              </p:cNvPr>
              <p:cNvSpPr>
                <a:spLocks/>
              </p:cNvSpPr>
              <p:nvPr/>
            </p:nvSpPr>
            <p:spPr bwMode="auto">
              <a:xfrm>
                <a:off x="3351693" y="1949976"/>
                <a:ext cx="374830" cy="38693"/>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solidFill>
                <a:srgbClr val="D79941"/>
              </a:solidFill>
              <a:ln>
                <a:noFill/>
              </a:ln>
            </p:spPr>
            <p:txBody>
              <a:bodyPr vert="horz" wrap="square" lIns="91440" tIns="45720" rIns="91440" bIns="45720" numCol="1" anchor="t" anchorCtr="0" compatLnSpc="1">
                <a:prstTxWarp prst="textNoShape">
                  <a:avLst/>
                </a:prstTxWarp>
              </a:bodyPr>
              <a:lstStyle/>
              <a:p>
                <a:endParaRPr lang="en-GB"/>
              </a:p>
            </p:txBody>
          </p:sp>
          <p:sp>
            <p:nvSpPr>
              <p:cNvPr id="68" name="Freeform 52">
                <a:extLst>
                  <a:ext uri="{FF2B5EF4-FFF2-40B4-BE49-F238E27FC236}">
                    <a16:creationId xmlns:a16="http://schemas.microsoft.com/office/drawing/2014/main" id="{2DBFD1F5-F201-9853-AF9F-D65F77454753}"/>
                  </a:ext>
                </a:extLst>
              </p:cNvPr>
              <p:cNvSpPr>
                <a:spLocks noEditPoints="1"/>
              </p:cNvSpPr>
              <p:nvPr/>
            </p:nvSpPr>
            <p:spPr bwMode="auto">
              <a:xfrm>
                <a:off x="3345119" y="1999240"/>
                <a:ext cx="387981" cy="295753"/>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69" name="Trapezoid 68">
                <a:extLst>
                  <a:ext uri="{FF2B5EF4-FFF2-40B4-BE49-F238E27FC236}">
                    <a16:creationId xmlns:a16="http://schemas.microsoft.com/office/drawing/2014/main" id="{22D2127D-F883-ECBB-912B-BD0E116084E9}"/>
                  </a:ext>
                </a:extLst>
              </p:cNvPr>
              <p:cNvSpPr/>
              <p:nvPr/>
            </p:nvSpPr>
            <p:spPr>
              <a:xfrm>
                <a:off x="3369120" y="1798425"/>
                <a:ext cx="339976" cy="138651"/>
              </a:xfrm>
              <a:prstGeom prst="trapezoid">
                <a:avLst>
                  <a:gd name="adj" fmla="val 36042"/>
                </a:avLst>
              </a:prstGeom>
              <a:solidFill>
                <a:srgbClr val="DED7C8"/>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sp>
        <p:nvSpPr>
          <p:cNvPr id="25" name="Rectangle: Rounded Corners 24">
            <a:extLst>
              <a:ext uri="{FF2B5EF4-FFF2-40B4-BE49-F238E27FC236}">
                <a16:creationId xmlns:a16="http://schemas.microsoft.com/office/drawing/2014/main" id="{C5FE7FA6-E57D-4BAB-86A0-32CA04F4AF0B}"/>
              </a:ext>
            </a:extLst>
          </p:cNvPr>
          <p:cNvSpPr/>
          <p:nvPr/>
        </p:nvSpPr>
        <p:spPr>
          <a:xfrm>
            <a:off x="3439261" y="3260314"/>
            <a:ext cx="2274398" cy="437241"/>
          </a:xfrm>
          <a:prstGeom prst="roundRect">
            <a:avLst>
              <a:gd name="adj" fmla="val 50000"/>
            </a:avLst>
          </a:prstGeom>
          <a:solidFill>
            <a:srgbClr val="034261"/>
          </a:solidFill>
          <a:ln>
            <a:solidFill>
              <a:srgbClr val="002060"/>
            </a:solidFill>
          </a:ln>
          <a:effectLst>
            <a:outerShdw blurRad="50800" dist="38100" dir="10800000" algn="r" rotWithShape="0">
              <a:prstClr val="black">
                <a:alpha val="40000"/>
              </a:prstClr>
            </a:outerShdw>
          </a:effectLst>
        </p:spPr>
        <p:txBody>
          <a:bodyPr vert="horz" wrap="square" lIns="0" tIns="0" rIns="0" bIns="0" anchor="ctr">
            <a:noAutofit/>
          </a:bodyPr>
          <a:lstStyle/>
          <a:p>
            <a:pPr algn="ctr"/>
            <a:r>
              <a:rPr lang="ar-SA" sz="1400" dirty="0">
                <a:solidFill>
                  <a:schemeClr val="bg1"/>
                </a:solidFill>
                <a:latin typeface="Lusail" pitchFamily="50" charset="-78"/>
                <a:cs typeface="Lusail" pitchFamily="50" charset="-78"/>
              </a:rPr>
              <a:t>هيئة الأشغال العامة</a:t>
            </a:r>
            <a:endParaRPr lang="en-US" sz="1400" dirty="0">
              <a:solidFill>
                <a:schemeClr val="bg1"/>
              </a:solidFill>
              <a:latin typeface="Lusail" pitchFamily="50" charset="-78"/>
              <a:cs typeface="Lusail" pitchFamily="50" charset="-78"/>
            </a:endParaRPr>
          </a:p>
        </p:txBody>
      </p:sp>
      <p:sp>
        <p:nvSpPr>
          <p:cNvPr id="5" name="Rectangle: Rounded Corners 4">
            <a:extLst>
              <a:ext uri="{FF2B5EF4-FFF2-40B4-BE49-F238E27FC236}">
                <a16:creationId xmlns:a16="http://schemas.microsoft.com/office/drawing/2014/main" id="{C7C6D19A-C94A-9348-F9DF-DC0D0B798936}"/>
              </a:ext>
            </a:extLst>
          </p:cNvPr>
          <p:cNvSpPr/>
          <p:nvPr/>
        </p:nvSpPr>
        <p:spPr>
          <a:xfrm>
            <a:off x="9054734" y="5625816"/>
            <a:ext cx="2274398" cy="437241"/>
          </a:xfrm>
          <a:prstGeom prst="roundRect">
            <a:avLst>
              <a:gd name="adj" fmla="val 50000"/>
            </a:avLst>
          </a:prstGeom>
          <a:solidFill>
            <a:srgbClr val="B6A584"/>
          </a:solidFill>
          <a:ln>
            <a:solidFill>
              <a:srgbClr val="B6A584"/>
            </a:solidFill>
          </a:ln>
          <a:effectLst>
            <a:outerShdw blurRad="50800" dist="38100" dir="10800000" algn="r" rotWithShape="0">
              <a:prstClr val="black">
                <a:alpha val="40000"/>
              </a:prstClr>
            </a:outerShdw>
          </a:effectLst>
        </p:spPr>
        <p:txBody>
          <a:bodyPr vert="horz" wrap="square" lIns="0" tIns="0" rIns="0" bIns="0" anchor="ctr">
            <a:noAutofit/>
          </a:bodyPr>
          <a:lstStyle/>
          <a:p>
            <a:pPr algn="ctr" rtl="1"/>
            <a:r>
              <a:rPr lang="ar-SA" sz="1400" dirty="0">
                <a:latin typeface="Lusail" pitchFamily="50" charset="-78"/>
                <a:cs typeface="Lusail" pitchFamily="50" charset="-78"/>
              </a:rPr>
              <a:t>وزارة الرياضة والشباب</a:t>
            </a:r>
            <a:endParaRPr lang="en-US" sz="1400" dirty="0">
              <a:latin typeface="Lusail" pitchFamily="50" charset="-78"/>
              <a:cs typeface="Lusail" pitchFamily="50" charset="-78"/>
            </a:endParaRPr>
          </a:p>
        </p:txBody>
      </p:sp>
      <p:sp>
        <p:nvSpPr>
          <p:cNvPr id="18" name="Rectangle: Rounded Corners 17">
            <a:extLst>
              <a:ext uri="{FF2B5EF4-FFF2-40B4-BE49-F238E27FC236}">
                <a16:creationId xmlns:a16="http://schemas.microsoft.com/office/drawing/2014/main" id="{3A60E6C8-35DC-5D3D-FFD5-BF27CE63342C}"/>
              </a:ext>
            </a:extLst>
          </p:cNvPr>
          <p:cNvSpPr/>
          <p:nvPr/>
        </p:nvSpPr>
        <p:spPr>
          <a:xfrm>
            <a:off x="4958801" y="5625816"/>
            <a:ext cx="2274398" cy="437241"/>
          </a:xfrm>
          <a:prstGeom prst="roundRect">
            <a:avLst>
              <a:gd name="adj" fmla="val 50000"/>
            </a:avLst>
          </a:prstGeom>
          <a:solidFill>
            <a:srgbClr val="B6A584"/>
          </a:solidFill>
          <a:ln>
            <a:solidFill>
              <a:srgbClr val="B6A584"/>
            </a:solidFill>
          </a:ln>
          <a:effectLst>
            <a:outerShdw blurRad="50800" dist="38100" dir="10800000" algn="r" rotWithShape="0">
              <a:prstClr val="black">
                <a:alpha val="40000"/>
              </a:prstClr>
            </a:outerShdw>
          </a:effectLst>
        </p:spPr>
        <p:txBody>
          <a:bodyPr vert="horz" wrap="square" lIns="0" tIns="0" rIns="0" bIns="0" anchor="ctr">
            <a:noAutofit/>
          </a:bodyPr>
          <a:lstStyle/>
          <a:p>
            <a:pPr algn="ctr" rtl="1"/>
            <a:r>
              <a:rPr lang="ar-SA" sz="1400" dirty="0">
                <a:latin typeface="Lusail" pitchFamily="50" charset="-78"/>
                <a:cs typeface="Lusail" pitchFamily="50" charset="-78"/>
              </a:rPr>
              <a:t>وزارة البلدية</a:t>
            </a:r>
            <a:endParaRPr lang="en-US" sz="1400" dirty="0">
              <a:latin typeface="Lusail" pitchFamily="50" charset="-78"/>
              <a:cs typeface="Lusail" pitchFamily="50" charset="-78"/>
            </a:endParaRPr>
          </a:p>
        </p:txBody>
      </p:sp>
      <p:sp>
        <p:nvSpPr>
          <p:cNvPr id="76" name="Rectangle: Rounded Corners 75">
            <a:extLst>
              <a:ext uri="{FF2B5EF4-FFF2-40B4-BE49-F238E27FC236}">
                <a16:creationId xmlns:a16="http://schemas.microsoft.com/office/drawing/2014/main" id="{A93FD8B1-DA86-8ACB-80DB-BCC962ACBBD0}"/>
              </a:ext>
            </a:extLst>
          </p:cNvPr>
          <p:cNvSpPr/>
          <p:nvPr/>
        </p:nvSpPr>
        <p:spPr>
          <a:xfrm>
            <a:off x="854438" y="5625816"/>
            <a:ext cx="2274398" cy="437241"/>
          </a:xfrm>
          <a:prstGeom prst="roundRect">
            <a:avLst>
              <a:gd name="adj" fmla="val 50000"/>
            </a:avLst>
          </a:prstGeom>
          <a:solidFill>
            <a:srgbClr val="B6A584"/>
          </a:solidFill>
          <a:ln>
            <a:solidFill>
              <a:srgbClr val="B6A584"/>
            </a:solidFill>
          </a:ln>
          <a:effectLst>
            <a:outerShdw blurRad="50800" dist="38100" dir="10800000" algn="r" rotWithShape="0">
              <a:prstClr val="black">
                <a:alpha val="40000"/>
              </a:prstClr>
            </a:outerShdw>
          </a:effectLst>
        </p:spPr>
        <p:txBody>
          <a:bodyPr vert="horz" wrap="square" lIns="0" tIns="0" rIns="0" bIns="0" anchor="ctr">
            <a:noAutofit/>
          </a:bodyPr>
          <a:lstStyle/>
          <a:p>
            <a:pPr algn="ctr" rtl="1"/>
            <a:r>
              <a:rPr lang="ar-SA" sz="1400" dirty="0">
                <a:latin typeface="Lusail" pitchFamily="50" charset="-78"/>
                <a:cs typeface="Lusail" pitchFamily="50" charset="-78"/>
              </a:rPr>
              <a:t>مؤسسة الرعاية الصحية الأولية</a:t>
            </a:r>
            <a:endParaRPr lang="en-US" sz="1400" dirty="0">
              <a:latin typeface="Lusail" pitchFamily="50" charset="-78"/>
              <a:cs typeface="Lusail" pitchFamily="50" charset="-78"/>
            </a:endParaRPr>
          </a:p>
        </p:txBody>
      </p:sp>
      <p:sp>
        <p:nvSpPr>
          <p:cNvPr id="92" name="Rectangle 91">
            <a:extLst>
              <a:ext uri="{FF2B5EF4-FFF2-40B4-BE49-F238E27FC236}">
                <a16:creationId xmlns:a16="http://schemas.microsoft.com/office/drawing/2014/main" id="{5429FD4E-6DA0-2E1B-1096-78E98D371421}"/>
              </a:ext>
            </a:extLst>
          </p:cNvPr>
          <p:cNvSpPr/>
          <p:nvPr/>
        </p:nvSpPr>
        <p:spPr>
          <a:xfrm>
            <a:off x="3667125" y="6563801"/>
            <a:ext cx="7811233" cy="261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r" rtl="1">
              <a:defRPr/>
            </a:pPr>
            <a:r>
              <a:rPr lang="ar-SA" sz="900" dirty="0">
                <a:solidFill>
                  <a:schemeClr val="tx1"/>
                </a:solidFill>
                <a:latin typeface="Lusail" pitchFamily="50" charset="-78"/>
                <a:cs typeface="Lusail"/>
              </a:rPr>
              <a:t>* يتم حجب الفائز بالجائزة الرئيسية عن الفوز في أحد الجوائز الفرعية</a:t>
            </a:r>
            <a:endParaRPr lang="ar-JO" sz="9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
        <p:nvSpPr>
          <p:cNvPr id="6" name="Rectangle: Rounded Corners 5">
            <a:extLst>
              <a:ext uri="{FF2B5EF4-FFF2-40B4-BE49-F238E27FC236}">
                <a16:creationId xmlns:a16="http://schemas.microsoft.com/office/drawing/2014/main" id="{72B5462F-0796-0F48-2166-F823C9106A19}"/>
              </a:ext>
            </a:extLst>
          </p:cNvPr>
          <p:cNvSpPr/>
          <p:nvPr/>
        </p:nvSpPr>
        <p:spPr>
          <a:xfrm>
            <a:off x="399619" y="3260314"/>
            <a:ext cx="2274398" cy="437241"/>
          </a:xfrm>
          <a:prstGeom prst="roundRect">
            <a:avLst>
              <a:gd name="adj" fmla="val 50000"/>
            </a:avLst>
          </a:prstGeom>
          <a:solidFill>
            <a:srgbClr val="034261"/>
          </a:solidFill>
          <a:ln>
            <a:solidFill>
              <a:srgbClr val="002060"/>
            </a:solidFill>
          </a:ln>
          <a:effectLst>
            <a:outerShdw blurRad="50800" dist="38100" dir="10800000" algn="r" rotWithShape="0">
              <a:prstClr val="black">
                <a:alpha val="40000"/>
              </a:prstClr>
            </a:outerShdw>
          </a:effectLst>
        </p:spPr>
        <p:txBody>
          <a:bodyPr vert="horz" wrap="square" lIns="0" tIns="0" rIns="0" bIns="0" anchor="ctr">
            <a:noAutofit/>
          </a:bodyPr>
          <a:lstStyle/>
          <a:p>
            <a:pPr algn="ctr"/>
            <a:r>
              <a:rPr lang="ar-SA" sz="1400" dirty="0">
                <a:solidFill>
                  <a:schemeClr val="bg1"/>
                </a:solidFill>
                <a:latin typeface="Lusail" pitchFamily="50" charset="-78"/>
                <a:cs typeface="Lusail" pitchFamily="50" charset="-78"/>
              </a:rPr>
              <a:t>مؤسسة أسباير زون</a:t>
            </a:r>
          </a:p>
        </p:txBody>
      </p:sp>
      <p:sp>
        <p:nvSpPr>
          <p:cNvPr id="10" name="Rectangle: Rounded Corners 9">
            <a:extLst>
              <a:ext uri="{FF2B5EF4-FFF2-40B4-BE49-F238E27FC236}">
                <a16:creationId xmlns:a16="http://schemas.microsoft.com/office/drawing/2014/main" id="{2FA4808D-68C5-979E-43AB-7B2313691F0F}"/>
              </a:ext>
            </a:extLst>
          </p:cNvPr>
          <p:cNvSpPr/>
          <p:nvPr/>
        </p:nvSpPr>
        <p:spPr>
          <a:xfrm>
            <a:off x="6478903" y="3260314"/>
            <a:ext cx="2274398" cy="437241"/>
          </a:xfrm>
          <a:prstGeom prst="roundRect">
            <a:avLst>
              <a:gd name="adj" fmla="val 50000"/>
            </a:avLst>
          </a:prstGeom>
          <a:solidFill>
            <a:srgbClr val="034261"/>
          </a:solidFill>
          <a:ln>
            <a:solidFill>
              <a:srgbClr val="002060"/>
            </a:solidFill>
          </a:ln>
          <a:effectLst>
            <a:outerShdw blurRad="50800" dist="38100" dir="10800000" algn="r" rotWithShape="0">
              <a:prstClr val="black">
                <a:alpha val="40000"/>
              </a:prstClr>
            </a:outerShdw>
          </a:effectLst>
        </p:spPr>
        <p:txBody>
          <a:bodyPr vert="horz" wrap="square" lIns="0" tIns="0" rIns="0" bIns="0" anchor="ctr">
            <a:noAutofit/>
          </a:bodyPr>
          <a:lstStyle/>
          <a:p>
            <a:pPr algn="ctr"/>
            <a:r>
              <a:rPr lang="ar-SA" sz="1400" dirty="0">
                <a:solidFill>
                  <a:schemeClr val="bg1"/>
                </a:solidFill>
                <a:latin typeface="Lusail" pitchFamily="50" charset="-78"/>
                <a:cs typeface="Lusail" pitchFamily="50" charset="-78"/>
              </a:rPr>
              <a:t>وزارة التجارة والصناعة</a:t>
            </a:r>
            <a:endParaRPr lang="en-US" sz="1400" dirty="0">
              <a:solidFill>
                <a:schemeClr val="bg1"/>
              </a:solidFill>
              <a:latin typeface="Lusail" pitchFamily="50" charset="-78"/>
              <a:cs typeface="Lusail" pitchFamily="50" charset="-78"/>
            </a:endParaRPr>
          </a:p>
        </p:txBody>
      </p:sp>
      <p:sp>
        <p:nvSpPr>
          <p:cNvPr id="13" name="Rectangle: Rounded Corners 12">
            <a:extLst>
              <a:ext uri="{FF2B5EF4-FFF2-40B4-BE49-F238E27FC236}">
                <a16:creationId xmlns:a16="http://schemas.microsoft.com/office/drawing/2014/main" id="{DAA7B839-E9BE-E8AC-F874-5C9889774CDE}"/>
              </a:ext>
            </a:extLst>
          </p:cNvPr>
          <p:cNvSpPr/>
          <p:nvPr/>
        </p:nvSpPr>
        <p:spPr>
          <a:xfrm>
            <a:off x="9518546" y="3260314"/>
            <a:ext cx="2274398" cy="437241"/>
          </a:xfrm>
          <a:prstGeom prst="roundRect">
            <a:avLst>
              <a:gd name="adj" fmla="val 50000"/>
            </a:avLst>
          </a:prstGeom>
          <a:solidFill>
            <a:srgbClr val="034261"/>
          </a:solidFill>
          <a:ln>
            <a:solidFill>
              <a:srgbClr val="002060"/>
            </a:solidFill>
          </a:ln>
          <a:effectLst>
            <a:outerShdw blurRad="50800" dist="38100" dir="10800000" algn="r" rotWithShape="0">
              <a:prstClr val="black">
                <a:alpha val="40000"/>
              </a:prstClr>
            </a:outerShdw>
          </a:effectLst>
        </p:spPr>
        <p:txBody>
          <a:bodyPr vert="horz" wrap="square" lIns="0" tIns="0" rIns="0" bIns="0" anchor="ctr">
            <a:noAutofit/>
          </a:bodyPr>
          <a:lstStyle/>
          <a:p>
            <a:pPr algn="ctr"/>
            <a:r>
              <a:rPr lang="ar-SA" sz="1400" dirty="0">
                <a:solidFill>
                  <a:schemeClr val="bg1"/>
                </a:solidFill>
                <a:latin typeface="Lusail" pitchFamily="50" charset="-78"/>
                <a:cs typeface="Lusail" pitchFamily="50" charset="-78"/>
              </a:rPr>
              <a:t>وزارة الداخلية</a:t>
            </a:r>
            <a:endParaRPr lang="en-US" sz="1400" dirty="0">
              <a:solidFill>
                <a:schemeClr val="bg1"/>
              </a:solidFill>
              <a:latin typeface="Lusail" pitchFamily="50" charset="-78"/>
              <a:cs typeface="Lusail" pitchFamily="50" charset="-78"/>
            </a:endParaRPr>
          </a:p>
        </p:txBody>
      </p:sp>
      <p:sp>
        <p:nvSpPr>
          <p:cNvPr id="14" name="Rectangle 13">
            <a:extLst>
              <a:ext uri="{FF2B5EF4-FFF2-40B4-BE49-F238E27FC236}">
                <a16:creationId xmlns:a16="http://schemas.microsoft.com/office/drawing/2014/main" id="{8ACB96D3-AB19-6FC3-E59E-E2B8503A347D}"/>
              </a:ext>
            </a:extLst>
          </p:cNvPr>
          <p:cNvSpPr/>
          <p:nvPr/>
        </p:nvSpPr>
        <p:spPr>
          <a:xfrm>
            <a:off x="3667125" y="6358051"/>
            <a:ext cx="7811233" cy="261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r" rtl="1">
              <a:defRPr/>
            </a:pPr>
            <a:r>
              <a:rPr lang="ar-SA" sz="900" dirty="0">
                <a:solidFill>
                  <a:schemeClr val="tx1"/>
                </a:solidFill>
                <a:latin typeface="Lusail" pitchFamily="50" charset="-78"/>
                <a:cs typeface="Lusail"/>
              </a:rPr>
              <a:t>يبلغ مجموع الدرجات الكلية لجائزة ارتقاء (1000) درجة وللجوائز الفرعية (100) درجة</a:t>
            </a:r>
            <a:endParaRPr lang="ar-JO" sz="9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
        <p:nvSpPr>
          <p:cNvPr id="15" name="Text Placeholder 14">
            <a:extLst>
              <a:ext uri="{FF2B5EF4-FFF2-40B4-BE49-F238E27FC236}">
                <a16:creationId xmlns:a16="http://schemas.microsoft.com/office/drawing/2014/main" id="{5D469954-A146-7939-0088-D2745425A883}"/>
              </a:ext>
            </a:extLst>
          </p:cNvPr>
          <p:cNvSpPr>
            <a:spLocks noGrp="1"/>
          </p:cNvSpPr>
          <p:nvPr>
            <p:ph type="body" sz="quarter" idx="15"/>
          </p:nvPr>
        </p:nvSpPr>
        <p:spPr>
          <a:xfrm>
            <a:off x="4247853" y="154401"/>
            <a:ext cx="7780316" cy="433965"/>
          </a:xfrm>
        </p:spPr>
        <p:txBody>
          <a:bodyPr/>
          <a:lstStyle/>
          <a:p>
            <a:pPr marL="0" indent="0">
              <a:buNone/>
            </a:pPr>
            <a:r>
              <a:rPr kumimoji="0" lang="ar-SA" sz="24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rPr>
              <a:t>درجات الجهات الفائزة وفقاً لتصنيف الجوائز</a:t>
            </a:r>
          </a:p>
        </p:txBody>
      </p:sp>
      <p:sp>
        <p:nvSpPr>
          <p:cNvPr id="16" name="Rectangle 15">
            <a:extLst>
              <a:ext uri="{FF2B5EF4-FFF2-40B4-BE49-F238E27FC236}">
                <a16:creationId xmlns:a16="http://schemas.microsoft.com/office/drawing/2014/main" id="{50BD8138-762F-5CE4-B2CB-92D334474413}"/>
              </a:ext>
            </a:extLst>
          </p:cNvPr>
          <p:cNvSpPr/>
          <p:nvPr/>
        </p:nvSpPr>
        <p:spPr>
          <a:xfrm>
            <a:off x="3416538" y="2767050"/>
            <a:ext cx="2319473" cy="3613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algn="ctr" rtl="1">
              <a:defRPr/>
            </a:pPr>
            <a:r>
              <a:rPr lang="ar-SA" sz="1600" dirty="0">
                <a:solidFill>
                  <a:schemeClr val="tx1"/>
                </a:solidFill>
                <a:latin typeface="Lusail" pitchFamily="50" charset="-78"/>
                <a:cs typeface="Lusail"/>
              </a:rPr>
              <a:t>جائزة التميز للجهات</a:t>
            </a:r>
            <a:endParaRPr lang="ar-JO" sz="16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
        <p:nvSpPr>
          <p:cNvPr id="19" name="Rectangle 18">
            <a:extLst>
              <a:ext uri="{FF2B5EF4-FFF2-40B4-BE49-F238E27FC236}">
                <a16:creationId xmlns:a16="http://schemas.microsoft.com/office/drawing/2014/main" id="{A9A906BF-50AC-B22E-7EC7-7297DC90078E}"/>
              </a:ext>
            </a:extLst>
          </p:cNvPr>
          <p:cNvSpPr/>
          <p:nvPr/>
        </p:nvSpPr>
        <p:spPr>
          <a:xfrm>
            <a:off x="6455991" y="2767050"/>
            <a:ext cx="2319473" cy="3613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ctr" rtl="1">
              <a:defRPr/>
            </a:pPr>
            <a:r>
              <a:rPr lang="ar-SA" sz="1600" dirty="0">
                <a:solidFill>
                  <a:schemeClr val="tx1"/>
                </a:solidFill>
                <a:latin typeface="Lusail" pitchFamily="50" charset="-78"/>
                <a:cs typeface="Lusail"/>
              </a:rPr>
              <a:t>جائزة ارتقاء للوزارات</a:t>
            </a:r>
          </a:p>
        </p:txBody>
      </p:sp>
      <p:sp>
        <p:nvSpPr>
          <p:cNvPr id="23" name="Rectangle 22">
            <a:extLst>
              <a:ext uri="{FF2B5EF4-FFF2-40B4-BE49-F238E27FC236}">
                <a16:creationId xmlns:a16="http://schemas.microsoft.com/office/drawing/2014/main" id="{9D46BD0F-209C-660A-E0E6-9F31A28F78E6}"/>
              </a:ext>
            </a:extLst>
          </p:cNvPr>
          <p:cNvSpPr/>
          <p:nvPr/>
        </p:nvSpPr>
        <p:spPr>
          <a:xfrm>
            <a:off x="377085" y="2767050"/>
            <a:ext cx="2319473" cy="3613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algn="ctr" rtl="1">
              <a:defRPr/>
            </a:pPr>
            <a:r>
              <a:rPr lang="ar-SA" sz="1600" dirty="0">
                <a:solidFill>
                  <a:schemeClr val="tx1"/>
                </a:solidFill>
                <a:latin typeface="Lusail" pitchFamily="50" charset="-78"/>
                <a:cs typeface="Lusail"/>
              </a:rPr>
              <a:t>جائزة ارتقاء للجهات</a:t>
            </a:r>
            <a:endParaRPr lang="ar-JO" sz="1600" b="0" i="0" u="none" strike="noStrike" kern="1200" cap="none" spc="0" normalizeH="0" baseline="0" noProof="0" dirty="0">
              <a:ln>
                <a:noFill/>
              </a:ln>
              <a:solidFill>
                <a:schemeClr val="tx1"/>
              </a:solidFill>
              <a:effectLst/>
              <a:uLnTx/>
              <a:uFillTx/>
              <a:latin typeface="Lusail" pitchFamily="50" charset="-78"/>
              <a:cs typeface="Lusail" pitchFamily="50" charset="-78"/>
            </a:endParaRPr>
          </a:p>
        </p:txBody>
      </p:sp>
      <p:sp>
        <p:nvSpPr>
          <p:cNvPr id="26" name="Rectangle 25">
            <a:extLst>
              <a:ext uri="{FF2B5EF4-FFF2-40B4-BE49-F238E27FC236}">
                <a16:creationId xmlns:a16="http://schemas.microsoft.com/office/drawing/2014/main" id="{0A1BB1AB-0AF1-57BB-7A42-C663C1658E2A}"/>
              </a:ext>
            </a:extLst>
          </p:cNvPr>
          <p:cNvSpPr/>
          <p:nvPr/>
        </p:nvSpPr>
        <p:spPr>
          <a:xfrm>
            <a:off x="9495443" y="2767050"/>
            <a:ext cx="2319473" cy="3613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1" anchor="ctr"/>
          <a:lstStyle/>
          <a:p>
            <a:pPr lvl="0" algn="ctr" rtl="1">
              <a:defRPr/>
            </a:pPr>
            <a:r>
              <a:rPr lang="ar-SA" sz="1600" dirty="0">
                <a:solidFill>
                  <a:schemeClr val="tx1"/>
                </a:solidFill>
                <a:latin typeface="Lusail" pitchFamily="50" charset="-78"/>
                <a:cs typeface="Lusail"/>
              </a:rPr>
              <a:t>جائزة التميز للوزارات</a:t>
            </a:r>
          </a:p>
        </p:txBody>
      </p:sp>
    </p:spTree>
    <p:extLst>
      <p:ext uri="{BB962C8B-B14F-4D97-AF65-F5344CB8AC3E}">
        <p14:creationId xmlns:p14="http://schemas.microsoft.com/office/powerpoint/2010/main" val="1691405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 name="think-cell data - do not delete" hidden="1">
            <a:extLst>
              <a:ext uri="{FF2B5EF4-FFF2-40B4-BE49-F238E27FC236}">
                <a16:creationId xmlns:a16="http://schemas.microsoft.com/office/drawing/2014/main" id="{C2851176-AFDB-0976-24B7-053E3C9F382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90" name="think-cell data - do not delete" hidden="1">
                        <a:extLst>
                          <a:ext uri="{FF2B5EF4-FFF2-40B4-BE49-F238E27FC236}">
                            <a16:creationId xmlns:a16="http://schemas.microsoft.com/office/drawing/2014/main" id="{C2851176-AFDB-0976-24B7-053E3C9F38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ext Placeholder 14">
            <a:extLst>
              <a:ext uri="{FF2B5EF4-FFF2-40B4-BE49-F238E27FC236}">
                <a16:creationId xmlns:a16="http://schemas.microsoft.com/office/drawing/2014/main" id="{5D469954-A146-7939-0088-D2745425A883}"/>
              </a:ext>
            </a:extLst>
          </p:cNvPr>
          <p:cNvSpPr>
            <a:spLocks noGrp="1"/>
          </p:cNvSpPr>
          <p:nvPr>
            <p:ph type="body" sz="quarter" idx="15"/>
          </p:nvPr>
        </p:nvSpPr>
        <p:spPr>
          <a:xfrm>
            <a:off x="469900" y="154401"/>
            <a:ext cx="11558269" cy="433965"/>
          </a:xfrm>
        </p:spPr>
        <p:txBody>
          <a:bodyPr/>
          <a:lstStyle/>
          <a:p>
            <a:pPr marL="0" indent="0">
              <a:buNone/>
            </a:pPr>
            <a:r>
              <a:rPr kumimoji="0" lang="ar-SA" sz="24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rPr>
              <a:t>حفل جوائز برنامج قطر للتميز الحكومي - الدورة الأولى</a:t>
            </a:r>
          </a:p>
        </p:txBody>
      </p:sp>
      <p:sp>
        <p:nvSpPr>
          <p:cNvPr id="86" name="Freeform: Shape 85">
            <a:extLst>
              <a:ext uri="{FF2B5EF4-FFF2-40B4-BE49-F238E27FC236}">
                <a16:creationId xmlns:a16="http://schemas.microsoft.com/office/drawing/2014/main" id="{924D43AF-C2B2-5017-029D-F87BB0F51D6F}"/>
              </a:ext>
            </a:extLst>
          </p:cNvPr>
          <p:cNvSpPr/>
          <p:nvPr/>
        </p:nvSpPr>
        <p:spPr>
          <a:xfrm>
            <a:off x="8743950" y="1615462"/>
            <a:ext cx="3448050" cy="3974161"/>
          </a:xfrm>
          <a:custGeom>
            <a:avLst/>
            <a:gdLst>
              <a:gd name="connsiteX0" fmla="*/ 3448050 w 3448050"/>
              <a:gd name="connsiteY0" fmla="*/ 0 h 3974161"/>
              <a:gd name="connsiteX1" fmla="*/ 3448050 w 3448050"/>
              <a:gd name="connsiteY1" fmla="*/ 1 h 3974161"/>
              <a:gd name="connsiteX2" fmla="*/ 3367444 w 3448050"/>
              <a:gd name="connsiteY2" fmla="*/ 10340 h 3974161"/>
              <a:gd name="connsiteX3" fmla="*/ 5169 w 3448050"/>
              <a:gd name="connsiteY3" fmla="*/ 3767806 h 3974161"/>
              <a:gd name="connsiteX4" fmla="*/ 0 w 3448050"/>
              <a:gd name="connsiteY4" fmla="*/ 3974161 h 3974161"/>
              <a:gd name="connsiteX5" fmla="*/ 0 w 3448050"/>
              <a:gd name="connsiteY5" fmla="*/ 3974160 h 3974161"/>
              <a:gd name="connsiteX6" fmla="*/ 3367444 w 3448050"/>
              <a:gd name="connsiteY6" fmla="*/ 10339 h 3974161"/>
              <a:gd name="connsiteX7" fmla="*/ 3448050 w 3448050"/>
              <a:gd name="connsiteY7" fmla="*/ 0 h 3974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8050" h="3974161">
                <a:moveTo>
                  <a:pt x="3448050" y="0"/>
                </a:moveTo>
                <a:lnTo>
                  <a:pt x="3448050" y="1"/>
                </a:lnTo>
                <a:lnTo>
                  <a:pt x="3367444" y="10340"/>
                </a:lnTo>
                <a:cubicBezTo>
                  <a:pt x="1526418" y="294308"/>
                  <a:pt x="101266" y="1854072"/>
                  <a:pt x="5169" y="3767806"/>
                </a:cubicBezTo>
                <a:lnTo>
                  <a:pt x="0" y="3974161"/>
                </a:lnTo>
                <a:lnTo>
                  <a:pt x="0" y="3974160"/>
                </a:lnTo>
                <a:cubicBezTo>
                  <a:pt x="0" y="1967110"/>
                  <a:pt x="1460667" y="304448"/>
                  <a:pt x="3367444" y="10339"/>
                </a:cubicBezTo>
                <a:lnTo>
                  <a:pt x="344805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en-US"/>
          </a:p>
        </p:txBody>
      </p:sp>
      <p:sp>
        <p:nvSpPr>
          <p:cNvPr id="109" name="Freeform: Shape 108">
            <a:extLst>
              <a:ext uri="{FF2B5EF4-FFF2-40B4-BE49-F238E27FC236}">
                <a16:creationId xmlns:a16="http://schemas.microsoft.com/office/drawing/2014/main" id="{5C8FD45E-8259-8C5C-44D2-EB328842EC2B}"/>
              </a:ext>
            </a:extLst>
          </p:cNvPr>
          <p:cNvSpPr/>
          <p:nvPr/>
        </p:nvSpPr>
        <p:spPr>
          <a:xfrm>
            <a:off x="8743950" y="1615463"/>
            <a:ext cx="3448050" cy="5242537"/>
          </a:xfrm>
          <a:custGeom>
            <a:avLst/>
            <a:gdLst>
              <a:gd name="connsiteX0" fmla="*/ 3448050 w 3448050"/>
              <a:gd name="connsiteY0" fmla="*/ 0 h 5242537"/>
              <a:gd name="connsiteX1" fmla="*/ 3448050 w 3448050"/>
              <a:gd name="connsiteY1" fmla="*/ 5242537 h 5242537"/>
              <a:gd name="connsiteX2" fmla="*/ 204079 w 3448050"/>
              <a:gd name="connsiteY2" fmla="*/ 5242537 h 5242537"/>
              <a:gd name="connsiteX3" fmla="*/ 193378 w 3448050"/>
              <a:gd name="connsiteY3" fmla="*/ 5213580 h 5242537"/>
              <a:gd name="connsiteX4" fmla="*/ 5169 w 3448050"/>
              <a:gd name="connsiteY4" fmla="*/ 4180514 h 5242537"/>
              <a:gd name="connsiteX5" fmla="*/ 0 w 3448050"/>
              <a:gd name="connsiteY5" fmla="*/ 3974160 h 5242537"/>
              <a:gd name="connsiteX6" fmla="*/ 5169 w 3448050"/>
              <a:gd name="connsiteY6" fmla="*/ 3767805 h 5242537"/>
              <a:gd name="connsiteX7" fmla="*/ 3367444 w 3448050"/>
              <a:gd name="connsiteY7" fmla="*/ 10339 h 5242537"/>
              <a:gd name="connsiteX8" fmla="*/ 3448050 w 3448050"/>
              <a:gd name="connsiteY8" fmla="*/ 0 h 5242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8050" h="5242537">
                <a:moveTo>
                  <a:pt x="3448050" y="0"/>
                </a:moveTo>
                <a:lnTo>
                  <a:pt x="3448050" y="5242537"/>
                </a:lnTo>
                <a:lnTo>
                  <a:pt x="204079" y="5242537"/>
                </a:lnTo>
                <a:lnTo>
                  <a:pt x="193378" y="5213580"/>
                </a:lnTo>
                <a:cubicBezTo>
                  <a:pt x="87930" y="4885720"/>
                  <a:pt x="23187" y="4539339"/>
                  <a:pt x="5169" y="4180514"/>
                </a:cubicBezTo>
                <a:lnTo>
                  <a:pt x="0" y="3974160"/>
                </a:lnTo>
                <a:lnTo>
                  <a:pt x="5169" y="3767805"/>
                </a:lnTo>
                <a:cubicBezTo>
                  <a:pt x="101266" y="1854071"/>
                  <a:pt x="1526418" y="294307"/>
                  <a:pt x="3367444" y="10339"/>
                </a:cubicBezTo>
                <a:lnTo>
                  <a:pt x="3448050" y="0"/>
                </a:lnTo>
                <a:close/>
              </a:path>
            </a:pathLst>
          </a:custGeom>
          <a:blipFill dpi="0" rotWithShape="1">
            <a:blip r:embed="rId5"/>
            <a:srcRect/>
            <a:stretch>
              <a:fillRect l="-48000" r="-64000"/>
            </a:stretch>
          </a:bli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en-US"/>
          </a:p>
        </p:txBody>
      </p:sp>
      <p:sp>
        <p:nvSpPr>
          <p:cNvPr id="133" name="Freeform: Shape 132">
            <a:extLst>
              <a:ext uri="{FF2B5EF4-FFF2-40B4-BE49-F238E27FC236}">
                <a16:creationId xmlns:a16="http://schemas.microsoft.com/office/drawing/2014/main" id="{68BCCA3E-810A-DACA-1A6E-BC61E8D2E256}"/>
              </a:ext>
            </a:extLst>
          </p:cNvPr>
          <p:cNvSpPr/>
          <p:nvPr/>
        </p:nvSpPr>
        <p:spPr>
          <a:xfrm>
            <a:off x="3352800" y="588365"/>
            <a:ext cx="8839201" cy="3560464"/>
          </a:xfrm>
          <a:custGeom>
            <a:avLst/>
            <a:gdLst>
              <a:gd name="connsiteX0" fmla="*/ 1102111 w 8839201"/>
              <a:gd name="connsiteY0" fmla="*/ 0 h 3560464"/>
              <a:gd name="connsiteX1" fmla="*/ 8598192 w 8839201"/>
              <a:gd name="connsiteY1" fmla="*/ 0 h 3560464"/>
              <a:gd name="connsiteX2" fmla="*/ 8806824 w 8839201"/>
              <a:gd name="connsiteY2" fmla="*/ 19720 h 3560464"/>
              <a:gd name="connsiteX3" fmla="*/ 8839201 w 8839201"/>
              <a:gd name="connsiteY3" fmla="*/ 27510 h 3560464"/>
              <a:gd name="connsiteX4" fmla="*/ 8839201 w 8839201"/>
              <a:gd name="connsiteY4" fmla="*/ 1027096 h 3560464"/>
              <a:gd name="connsiteX5" fmla="*/ 8758595 w 8839201"/>
              <a:gd name="connsiteY5" fmla="*/ 1037435 h 3560464"/>
              <a:gd name="connsiteX6" fmla="*/ 5788119 w 8839201"/>
              <a:gd name="connsiteY6" fmla="*/ 3251797 h 3560464"/>
              <a:gd name="connsiteX7" fmla="*/ 5656054 w 8839201"/>
              <a:gd name="connsiteY7" fmla="*/ 3560464 h 3560464"/>
              <a:gd name="connsiteX8" fmla="*/ 5621805 w 8839201"/>
              <a:gd name="connsiteY8" fmla="*/ 3514990 h 3560464"/>
              <a:gd name="connsiteX9" fmla="*/ 4791884 w 8839201"/>
              <a:gd name="connsiteY9" fmla="*/ 3126386 h 3560464"/>
              <a:gd name="connsiteX10" fmla="*/ 0 w 8839201"/>
              <a:gd name="connsiteY10" fmla="*/ 3126386 h 3560464"/>
              <a:gd name="connsiteX11" fmla="*/ 0 w 8839201"/>
              <a:gd name="connsiteY11" fmla="*/ 1102111 h 3560464"/>
              <a:gd name="connsiteX12" fmla="*/ 1102111 w 8839201"/>
              <a:gd name="connsiteY12" fmla="*/ 0 h 3560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39201" h="3560464">
                <a:moveTo>
                  <a:pt x="1102111" y="0"/>
                </a:moveTo>
                <a:lnTo>
                  <a:pt x="8598192" y="0"/>
                </a:lnTo>
                <a:cubicBezTo>
                  <a:pt x="8669522" y="0"/>
                  <a:pt x="8739269" y="6776"/>
                  <a:pt x="8806824" y="19720"/>
                </a:cubicBezTo>
                <a:lnTo>
                  <a:pt x="8839201" y="27510"/>
                </a:lnTo>
                <a:lnTo>
                  <a:pt x="8839201" y="1027096"/>
                </a:lnTo>
                <a:lnTo>
                  <a:pt x="8758595" y="1037435"/>
                </a:lnTo>
                <a:cubicBezTo>
                  <a:pt x="7447686" y="1239635"/>
                  <a:pt x="6347633" y="2088690"/>
                  <a:pt x="5788119" y="3251797"/>
                </a:cubicBezTo>
                <a:lnTo>
                  <a:pt x="5656054" y="3560464"/>
                </a:lnTo>
                <a:lnTo>
                  <a:pt x="5621805" y="3514990"/>
                </a:lnTo>
                <a:cubicBezTo>
                  <a:pt x="5424540" y="3277660"/>
                  <a:pt x="5126005" y="3126386"/>
                  <a:pt x="4791884" y="3126386"/>
                </a:cubicBezTo>
                <a:lnTo>
                  <a:pt x="0" y="3126386"/>
                </a:lnTo>
                <a:lnTo>
                  <a:pt x="0" y="1102111"/>
                </a:lnTo>
                <a:cubicBezTo>
                  <a:pt x="0" y="493432"/>
                  <a:pt x="493432" y="0"/>
                  <a:pt x="1102111" y="0"/>
                </a:cubicBezTo>
                <a:close/>
              </a:path>
            </a:pathLst>
          </a:custGeom>
          <a:blipFill dpi="0" rotWithShape="1">
            <a:blip r:embed="rId6"/>
            <a:srcRect/>
            <a:stretch>
              <a:fillRect l="4000" t="-62000" r="-6000" b="-14000"/>
            </a:stretch>
          </a:bli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en-US"/>
          </a:p>
        </p:txBody>
      </p:sp>
      <p:sp>
        <p:nvSpPr>
          <p:cNvPr id="135" name="Freeform: Shape 134">
            <a:extLst>
              <a:ext uri="{FF2B5EF4-FFF2-40B4-BE49-F238E27FC236}">
                <a16:creationId xmlns:a16="http://schemas.microsoft.com/office/drawing/2014/main" id="{18D0D14B-C400-7B2F-BFE9-68292CF6A570}"/>
              </a:ext>
            </a:extLst>
          </p:cNvPr>
          <p:cNvSpPr/>
          <p:nvPr/>
        </p:nvSpPr>
        <p:spPr>
          <a:xfrm>
            <a:off x="-10762" y="3714751"/>
            <a:ext cx="9230962" cy="3173178"/>
          </a:xfrm>
          <a:custGeom>
            <a:avLst/>
            <a:gdLst>
              <a:gd name="connsiteX0" fmla="*/ 365848 w 9230962"/>
              <a:gd name="connsiteY0" fmla="*/ 0 h 3173178"/>
              <a:gd name="connsiteX1" fmla="*/ 3363561 w 9230962"/>
              <a:gd name="connsiteY1" fmla="*/ 0 h 3173178"/>
              <a:gd name="connsiteX2" fmla="*/ 8155445 w 9230962"/>
              <a:gd name="connsiteY2" fmla="*/ 0 h 3173178"/>
              <a:gd name="connsiteX3" fmla="*/ 8985366 w 9230962"/>
              <a:gd name="connsiteY3" fmla="*/ 388604 h 3173178"/>
              <a:gd name="connsiteX4" fmla="*/ 9019615 w 9230962"/>
              <a:gd name="connsiteY4" fmla="*/ 434078 h 3173178"/>
              <a:gd name="connsiteX5" fmla="*/ 9047281 w 9230962"/>
              <a:gd name="connsiteY5" fmla="*/ 470812 h 3173178"/>
              <a:gd name="connsiteX6" fmla="*/ 9230962 w 9230962"/>
              <a:gd name="connsiteY6" fmla="*/ 1067867 h 3173178"/>
              <a:gd name="connsiteX7" fmla="*/ 9230962 w 9230962"/>
              <a:gd name="connsiteY7" fmla="*/ 3143249 h 3173178"/>
              <a:gd name="connsiteX8" fmla="*/ 10833 w 9230962"/>
              <a:gd name="connsiteY8" fmla="*/ 3143249 h 3173178"/>
              <a:gd name="connsiteX9" fmla="*/ 10833 w 9230962"/>
              <a:gd name="connsiteY9" fmla="*/ 3173178 h 3173178"/>
              <a:gd name="connsiteX10" fmla="*/ 0 w 9230962"/>
              <a:gd name="connsiteY10" fmla="*/ 3173178 h 3173178"/>
              <a:gd name="connsiteX11" fmla="*/ 0 w 9230962"/>
              <a:gd name="connsiteY11" fmla="*/ 64733 h 3173178"/>
              <a:gd name="connsiteX12" fmla="*/ 46022 w 9230962"/>
              <a:gd name="connsiteY12" fmla="*/ 48009 h 3173178"/>
              <a:gd name="connsiteX13" fmla="*/ 365848 w 9230962"/>
              <a:gd name="connsiteY13" fmla="*/ 0 h 317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0962" h="3173178">
                <a:moveTo>
                  <a:pt x="365848" y="0"/>
                </a:moveTo>
                <a:lnTo>
                  <a:pt x="3363561" y="0"/>
                </a:lnTo>
                <a:lnTo>
                  <a:pt x="8155445" y="0"/>
                </a:lnTo>
                <a:cubicBezTo>
                  <a:pt x="8489566" y="0"/>
                  <a:pt x="8788101" y="151274"/>
                  <a:pt x="8985366" y="388604"/>
                </a:cubicBezTo>
                <a:lnTo>
                  <a:pt x="9019615" y="434078"/>
                </a:lnTo>
                <a:lnTo>
                  <a:pt x="9047281" y="470812"/>
                </a:lnTo>
                <a:cubicBezTo>
                  <a:pt x="9163248" y="641245"/>
                  <a:pt x="9230962" y="846705"/>
                  <a:pt x="9230962" y="1067867"/>
                </a:cubicBezTo>
                <a:lnTo>
                  <a:pt x="9230962" y="3143249"/>
                </a:lnTo>
                <a:lnTo>
                  <a:pt x="10833" y="3143249"/>
                </a:lnTo>
                <a:lnTo>
                  <a:pt x="10833" y="3173178"/>
                </a:lnTo>
                <a:lnTo>
                  <a:pt x="0" y="3173178"/>
                </a:lnTo>
                <a:lnTo>
                  <a:pt x="0" y="64733"/>
                </a:lnTo>
                <a:lnTo>
                  <a:pt x="46022" y="48009"/>
                </a:lnTo>
                <a:cubicBezTo>
                  <a:pt x="147055" y="16808"/>
                  <a:pt x="254474" y="0"/>
                  <a:pt x="365848" y="0"/>
                </a:cubicBezTo>
                <a:close/>
              </a:path>
            </a:pathLst>
          </a:custGeom>
          <a:blipFill dpi="0" rotWithShape="1">
            <a:blip r:embed="rId7"/>
            <a:srcRect/>
            <a:stretch>
              <a:fillRect t="-57000" b="-41000"/>
            </a:stretch>
          </a:bli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en-US"/>
          </a:p>
        </p:txBody>
      </p:sp>
      <p:sp>
        <p:nvSpPr>
          <p:cNvPr id="144" name="Freeform: Shape 143">
            <a:extLst>
              <a:ext uri="{FF2B5EF4-FFF2-40B4-BE49-F238E27FC236}">
                <a16:creationId xmlns:a16="http://schemas.microsoft.com/office/drawing/2014/main" id="{53DFFC8A-4E61-2186-3366-399A16784ECF}"/>
              </a:ext>
            </a:extLst>
          </p:cNvPr>
          <p:cNvSpPr/>
          <p:nvPr/>
        </p:nvSpPr>
        <p:spPr>
          <a:xfrm>
            <a:off x="0" y="0"/>
            <a:ext cx="5213742" cy="4504249"/>
          </a:xfrm>
          <a:custGeom>
            <a:avLst/>
            <a:gdLst>
              <a:gd name="connsiteX0" fmla="*/ 0 w 5213742"/>
              <a:gd name="connsiteY0" fmla="*/ 0 h 4504249"/>
              <a:gd name="connsiteX1" fmla="*/ 5207975 w 5213742"/>
              <a:gd name="connsiteY1" fmla="*/ 0 h 4504249"/>
              <a:gd name="connsiteX2" fmla="*/ 5213742 w 5213742"/>
              <a:gd name="connsiteY2" fmla="*/ 181989 h 4504249"/>
              <a:gd name="connsiteX3" fmla="*/ 878443 w 5213742"/>
              <a:gd name="connsiteY3" fmla="*/ 4504249 h 4504249"/>
              <a:gd name="connsiteX4" fmla="*/ 218220 w 5213742"/>
              <a:gd name="connsiteY4" fmla="*/ 4454448 h 4504249"/>
              <a:gd name="connsiteX5" fmla="*/ 0 w 5213742"/>
              <a:gd name="connsiteY5" fmla="*/ 4412783 h 4504249"/>
              <a:gd name="connsiteX6" fmla="*/ 0 w 5213742"/>
              <a:gd name="connsiteY6" fmla="*/ 0 h 450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3742" h="4504249">
                <a:moveTo>
                  <a:pt x="0" y="0"/>
                </a:moveTo>
                <a:lnTo>
                  <a:pt x="5207975" y="0"/>
                </a:lnTo>
                <a:lnTo>
                  <a:pt x="5213742" y="181989"/>
                </a:lnTo>
                <a:cubicBezTo>
                  <a:pt x="5213742" y="2569108"/>
                  <a:pt x="3272762" y="4504249"/>
                  <a:pt x="878443" y="4504249"/>
                </a:cubicBezTo>
                <a:cubicBezTo>
                  <a:pt x="653976" y="4504249"/>
                  <a:pt x="433492" y="4487241"/>
                  <a:pt x="218220" y="4454448"/>
                </a:cubicBezTo>
                <a:lnTo>
                  <a:pt x="0" y="4412783"/>
                </a:lnTo>
                <a:lnTo>
                  <a:pt x="0" y="0"/>
                </a:lnTo>
                <a:close/>
              </a:path>
            </a:pathLst>
          </a:custGeom>
          <a:blipFill dpi="0" rotWithShape="1">
            <a:blip r:embed="rId8"/>
            <a:srcRect/>
            <a:stretch>
              <a:fillRect l="-32000" r="-2000" b="-14000"/>
            </a:stretch>
          </a:bli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en-US"/>
          </a:p>
        </p:txBody>
      </p:sp>
    </p:spTree>
    <p:extLst>
      <p:ext uri="{BB962C8B-B14F-4D97-AF65-F5344CB8AC3E}">
        <p14:creationId xmlns:p14="http://schemas.microsoft.com/office/powerpoint/2010/main" val="1360506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40DC546-E5E0-5EFB-8ADA-7B82B98BC5F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8" name="think-cell data - do not delete" hidden="1">
                        <a:extLst>
                          <a:ext uri="{FF2B5EF4-FFF2-40B4-BE49-F238E27FC236}">
                            <a16:creationId xmlns:a16="http://schemas.microsoft.com/office/drawing/2014/main" id="{840DC546-E5E0-5EFB-8ADA-7B82B98BC5F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F6EA01F4-9CBA-6F7A-6183-A446C993BCA0}"/>
              </a:ext>
            </a:extLst>
          </p:cNvPr>
          <p:cNvSpPr>
            <a:spLocks noGrp="1"/>
          </p:cNvSpPr>
          <p:nvPr>
            <p:ph type="body" sz="quarter" idx="15"/>
          </p:nvPr>
        </p:nvSpPr>
        <p:spPr>
          <a:xfrm>
            <a:off x="469900" y="154401"/>
            <a:ext cx="11558269" cy="433965"/>
          </a:xfrm>
        </p:spPr>
        <p:txBody>
          <a:bodyPr/>
          <a:lstStyle/>
          <a:p>
            <a:pPr marL="0" indent="0">
              <a:buNone/>
            </a:pPr>
            <a:r>
              <a:rPr lang="ar-SA" dirty="0"/>
              <a:t>الأرقام والإحصائيات للدورة الأولى لبرنامج قطر للتميز الحكومي</a:t>
            </a:r>
            <a:endParaRPr lang="en-US" dirty="0"/>
          </a:p>
        </p:txBody>
      </p:sp>
      <p:grpSp>
        <p:nvGrpSpPr>
          <p:cNvPr id="31" name="Group 30">
            <a:extLst>
              <a:ext uri="{FF2B5EF4-FFF2-40B4-BE49-F238E27FC236}">
                <a16:creationId xmlns:a16="http://schemas.microsoft.com/office/drawing/2014/main" id="{07450E03-58A3-1273-9FE5-96CFD36F604D}"/>
              </a:ext>
            </a:extLst>
          </p:cNvPr>
          <p:cNvGrpSpPr/>
          <p:nvPr/>
        </p:nvGrpSpPr>
        <p:grpSpPr>
          <a:xfrm>
            <a:off x="1211284" y="1247968"/>
            <a:ext cx="9769433" cy="2298275"/>
            <a:chOff x="1211284" y="1247968"/>
            <a:chExt cx="9769433" cy="2298275"/>
          </a:xfrm>
        </p:grpSpPr>
        <p:sp>
          <p:nvSpPr>
            <p:cNvPr id="18" name="Rectangle 17">
              <a:extLst>
                <a:ext uri="{FF2B5EF4-FFF2-40B4-BE49-F238E27FC236}">
                  <a16:creationId xmlns:a16="http://schemas.microsoft.com/office/drawing/2014/main" id="{1C5803F0-A8B9-52B3-3389-48744B4FFC6C}"/>
                </a:ext>
              </a:extLst>
            </p:cNvPr>
            <p:cNvSpPr/>
            <p:nvPr/>
          </p:nvSpPr>
          <p:spPr>
            <a:xfrm>
              <a:off x="1211284" y="1247968"/>
              <a:ext cx="4818042" cy="2298275"/>
            </a:xfrm>
            <a:prstGeom prst="rect">
              <a:avLst/>
            </a:prstGeom>
            <a:solidFill>
              <a:srgbClr val="EAEAEA">
                <a:alpha val="55294"/>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
          <p:nvSpPr>
            <p:cNvPr id="7" name="Rectangle 6">
              <a:extLst>
                <a:ext uri="{FF2B5EF4-FFF2-40B4-BE49-F238E27FC236}">
                  <a16:creationId xmlns:a16="http://schemas.microsoft.com/office/drawing/2014/main" id="{9456380E-7095-BA79-59E0-E7FAC07AAD81}"/>
                </a:ext>
              </a:extLst>
            </p:cNvPr>
            <p:cNvSpPr/>
            <p:nvPr/>
          </p:nvSpPr>
          <p:spPr>
            <a:xfrm>
              <a:off x="6162675" y="1247968"/>
              <a:ext cx="4818042" cy="2298275"/>
            </a:xfrm>
            <a:prstGeom prst="rect">
              <a:avLst/>
            </a:prstGeom>
            <a:solidFill>
              <a:srgbClr val="EAEAEA">
                <a:alpha val="55294"/>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
          <p:nvSpPr>
            <p:cNvPr id="12" name="Rectangle 11">
              <a:extLst>
                <a:ext uri="{FF2B5EF4-FFF2-40B4-BE49-F238E27FC236}">
                  <a16:creationId xmlns:a16="http://schemas.microsoft.com/office/drawing/2014/main" id="{3A64DF13-E539-4350-FF4D-03BAD40F4818}"/>
                </a:ext>
              </a:extLst>
            </p:cNvPr>
            <p:cNvSpPr/>
            <p:nvPr/>
          </p:nvSpPr>
          <p:spPr>
            <a:xfrm>
              <a:off x="1637413" y="1547559"/>
              <a:ext cx="3019623" cy="550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rPr>
                <a:t>عدد (2) جلسات تدريبية – المقيمين</a:t>
              </a:r>
              <a:endParaRPr kumimoji="0" lang="ar-QA" sz="16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endParaRPr>
            </a:p>
          </p:txBody>
        </p:sp>
        <p:sp>
          <p:nvSpPr>
            <p:cNvPr id="15" name="Rectangle 14">
              <a:extLst>
                <a:ext uri="{FF2B5EF4-FFF2-40B4-BE49-F238E27FC236}">
                  <a16:creationId xmlns:a16="http://schemas.microsoft.com/office/drawing/2014/main" id="{07858746-B003-5412-3DAB-3E50425E3176}"/>
                </a:ext>
              </a:extLst>
            </p:cNvPr>
            <p:cNvSpPr/>
            <p:nvPr/>
          </p:nvSpPr>
          <p:spPr>
            <a:xfrm>
              <a:off x="3783195" y="2897378"/>
              <a:ext cx="1261581" cy="514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ar-SA" sz="1200" dirty="0">
                  <a:solidFill>
                    <a:schemeClr val="tx1"/>
                  </a:solidFill>
                  <a:latin typeface="Lusail" pitchFamily="50" charset="-78"/>
                  <a:cs typeface="Lusail" pitchFamily="50" charset="-78"/>
                </a:rPr>
                <a:t>مجموع الحضور حوالي 25</a:t>
              </a:r>
            </a:p>
          </p:txBody>
        </p:sp>
        <p:sp>
          <p:nvSpPr>
            <p:cNvPr id="20" name="Freeform 7">
              <a:extLst>
                <a:ext uri="{FF2B5EF4-FFF2-40B4-BE49-F238E27FC236}">
                  <a16:creationId xmlns:a16="http://schemas.microsoft.com/office/drawing/2014/main" id="{A1B0FD30-08C4-52EE-E7DD-BC76CEBFBF30}"/>
                </a:ext>
              </a:extLst>
            </p:cNvPr>
            <p:cNvSpPr>
              <a:spLocks noEditPoints="1"/>
            </p:cNvSpPr>
            <p:nvPr/>
          </p:nvSpPr>
          <p:spPr bwMode="auto">
            <a:xfrm>
              <a:off x="2512927" y="2521765"/>
              <a:ext cx="323717" cy="289133"/>
            </a:xfrm>
            <a:custGeom>
              <a:avLst/>
              <a:gdLst/>
              <a:ahLst/>
              <a:cxnLst>
                <a:cxn ang="0">
                  <a:pos x="171" y="136"/>
                </a:cxn>
                <a:cxn ang="0">
                  <a:pos x="157" y="150"/>
                </a:cxn>
                <a:cxn ang="0">
                  <a:pos x="113" y="136"/>
                </a:cxn>
                <a:cxn ang="0">
                  <a:pos x="127" y="150"/>
                </a:cxn>
                <a:cxn ang="0">
                  <a:pos x="113" y="136"/>
                </a:cxn>
                <a:cxn ang="0">
                  <a:pos x="31" y="7"/>
                </a:cxn>
                <a:cxn ang="0">
                  <a:pos x="43" y="7"/>
                </a:cxn>
                <a:cxn ang="0">
                  <a:pos x="37" y="29"/>
                </a:cxn>
                <a:cxn ang="0">
                  <a:pos x="154" y="23"/>
                </a:cxn>
                <a:cxn ang="0">
                  <a:pos x="161" y="0"/>
                </a:cxn>
                <a:cxn ang="0">
                  <a:pos x="167" y="23"/>
                </a:cxn>
                <a:cxn ang="0">
                  <a:pos x="154" y="23"/>
                </a:cxn>
                <a:cxn ang="0">
                  <a:pos x="93" y="7"/>
                </a:cxn>
                <a:cxn ang="0">
                  <a:pos x="105" y="7"/>
                </a:cxn>
                <a:cxn ang="0">
                  <a:pos x="99" y="29"/>
                </a:cxn>
                <a:cxn ang="0">
                  <a:pos x="179" y="107"/>
                </a:cxn>
                <a:cxn ang="0">
                  <a:pos x="154" y="113"/>
                </a:cxn>
                <a:cxn ang="0">
                  <a:pos x="148" y="88"/>
                </a:cxn>
                <a:cxn ang="0">
                  <a:pos x="173" y="82"/>
                </a:cxn>
                <a:cxn ang="0">
                  <a:pos x="179" y="107"/>
                </a:cxn>
                <a:cxn ang="0">
                  <a:pos x="173" y="158"/>
                </a:cxn>
                <a:cxn ang="0">
                  <a:pos x="148" y="152"/>
                </a:cxn>
                <a:cxn ang="0">
                  <a:pos x="154" y="127"/>
                </a:cxn>
                <a:cxn ang="0">
                  <a:pos x="179" y="133"/>
                </a:cxn>
                <a:cxn ang="0">
                  <a:pos x="136" y="107"/>
                </a:cxn>
                <a:cxn ang="0">
                  <a:pos x="111" y="113"/>
                </a:cxn>
                <a:cxn ang="0">
                  <a:pos x="105" y="88"/>
                </a:cxn>
                <a:cxn ang="0">
                  <a:pos x="130" y="82"/>
                </a:cxn>
                <a:cxn ang="0">
                  <a:pos x="136" y="107"/>
                </a:cxn>
                <a:cxn ang="0">
                  <a:pos x="130" y="158"/>
                </a:cxn>
                <a:cxn ang="0">
                  <a:pos x="105" y="152"/>
                </a:cxn>
                <a:cxn ang="0">
                  <a:pos x="111" y="127"/>
                </a:cxn>
                <a:cxn ang="0">
                  <a:pos x="136" y="133"/>
                </a:cxn>
                <a:cxn ang="0">
                  <a:pos x="93" y="107"/>
                </a:cxn>
                <a:cxn ang="0">
                  <a:pos x="68" y="113"/>
                </a:cxn>
                <a:cxn ang="0">
                  <a:pos x="62" y="88"/>
                </a:cxn>
                <a:cxn ang="0">
                  <a:pos x="87" y="82"/>
                </a:cxn>
                <a:cxn ang="0">
                  <a:pos x="93" y="107"/>
                </a:cxn>
                <a:cxn ang="0">
                  <a:pos x="87" y="158"/>
                </a:cxn>
                <a:cxn ang="0">
                  <a:pos x="62" y="152"/>
                </a:cxn>
                <a:cxn ang="0">
                  <a:pos x="68" y="127"/>
                </a:cxn>
                <a:cxn ang="0">
                  <a:pos x="93" y="133"/>
                </a:cxn>
                <a:cxn ang="0">
                  <a:pos x="50" y="107"/>
                </a:cxn>
                <a:cxn ang="0">
                  <a:pos x="24" y="113"/>
                </a:cxn>
                <a:cxn ang="0">
                  <a:pos x="17" y="88"/>
                </a:cxn>
                <a:cxn ang="0">
                  <a:pos x="44" y="82"/>
                </a:cxn>
                <a:cxn ang="0">
                  <a:pos x="50" y="107"/>
                </a:cxn>
                <a:cxn ang="0">
                  <a:pos x="44" y="158"/>
                </a:cxn>
                <a:cxn ang="0">
                  <a:pos x="17" y="152"/>
                </a:cxn>
                <a:cxn ang="0">
                  <a:pos x="24" y="127"/>
                </a:cxn>
                <a:cxn ang="0">
                  <a:pos x="50" y="133"/>
                </a:cxn>
                <a:cxn ang="0">
                  <a:pos x="179" y="14"/>
                </a:cxn>
                <a:cxn ang="0">
                  <a:pos x="176" y="23"/>
                </a:cxn>
                <a:cxn ang="0">
                  <a:pos x="145" y="23"/>
                </a:cxn>
                <a:cxn ang="0">
                  <a:pos x="114" y="14"/>
                </a:cxn>
                <a:cxn ang="0">
                  <a:pos x="99" y="38"/>
                </a:cxn>
                <a:cxn ang="0">
                  <a:pos x="84" y="14"/>
                </a:cxn>
                <a:cxn ang="0">
                  <a:pos x="52" y="23"/>
                </a:cxn>
                <a:cxn ang="0">
                  <a:pos x="21" y="23"/>
                </a:cxn>
                <a:cxn ang="0">
                  <a:pos x="17" y="14"/>
                </a:cxn>
                <a:cxn ang="0">
                  <a:pos x="0" y="158"/>
                </a:cxn>
                <a:cxn ang="0">
                  <a:pos x="179" y="176"/>
                </a:cxn>
                <a:cxn ang="0">
                  <a:pos x="197" y="32"/>
                </a:cxn>
              </a:cxnLst>
              <a:rect l="0" t="0" r="r" b="b"/>
              <a:pathLst>
                <a:path w="197" h="176">
                  <a:moveTo>
                    <a:pt x="157" y="136"/>
                  </a:moveTo>
                  <a:cubicBezTo>
                    <a:pt x="171" y="136"/>
                    <a:pt x="171" y="136"/>
                    <a:pt x="171" y="136"/>
                  </a:cubicBezTo>
                  <a:cubicBezTo>
                    <a:pt x="171" y="150"/>
                    <a:pt x="171" y="150"/>
                    <a:pt x="171" y="150"/>
                  </a:cubicBezTo>
                  <a:cubicBezTo>
                    <a:pt x="157" y="150"/>
                    <a:pt x="157" y="150"/>
                    <a:pt x="157" y="150"/>
                  </a:cubicBezTo>
                  <a:lnTo>
                    <a:pt x="157" y="136"/>
                  </a:lnTo>
                  <a:close/>
                  <a:moveTo>
                    <a:pt x="113" y="136"/>
                  </a:moveTo>
                  <a:cubicBezTo>
                    <a:pt x="127" y="136"/>
                    <a:pt x="127" y="136"/>
                    <a:pt x="127" y="136"/>
                  </a:cubicBezTo>
                  <a:cubicBezTo>
                    <a:pt x="127" y="150"/>
                    <a:pt x="127" y="150"/>
                    <a:pt x="127" y="150"/>
                  </a:cubicBezTo>
                  <a:cubicBezTo>
                    <a:pt x="113" y="150"/>
                    <a:pt x="113" y="150"/>
                    <a:pt x="113" y="150"/>
                  </a:cubicBezTo>
                  <a:lnTo>
                    <a:pt x="113" y="136"/>
                  </a:lnTo>
                  <a:close/>
                  <a:moveTo>
                    <a:pt x="31" y="23"/>
                  </a:moveTo>
                  <a:cubicBezTo>
                    <a:pt x="31" y="7"/>
                    <a:pt x="31" y="7"/>
                    <a:pt x="31" y="7"/>
                  </a:cubicBezTo>
                  <a:cubicBezTo>
                    <a:pt x="31" y="3"/>
                    <a:pt x="33" y="0"/>
                    <a:pt x="37" y="0"/>
                  </a:cubicBezTo>
                  <a:cubicBezTo>
                    <a:pt x="41" y="0"/>
                    <a:pt x="43" y="3"/>
                    <a:pt x="43" y="7"/>
                  </a:cubicBezTo>
                  <a:cubicBezTo>
                    <a:pt x="43" y="23"/>
                    <a:pt x="43" y="23"/>
                    <a:pt x="43" y="23"/>
                  </a:cubicBezTo>
                  <a:cubicBezTo>
                    <a:pt x="43" y="26"/>
                    <a:pt x="41" y="29"/>
                    <a:pt x="37" y="29"/>
                  </a:cubicBezTo>
                  <a:cubicBezTo>
                    <a:pt x="33" y="29"/>
                    <a:pt x="31" y="26"/>
                    <a:pt x="31" y="23"/>
                  </a:cubicBezTo>
                  <a:close/>
                  <a:moveTo>
                    <a:pt x="154" y="23"/>
                  </a:moveTo>
                  <a:cubicBezTo>
                    <a:pt x="154" y="7"/>
                    <a:pt x="154" y="7"/>
                    <a:pt x="154" y="7"/>
                  </a:cubicBezTo>
                  <a:cubicBezTo>
                    <a:pt x="154" y="3"/>
                    <a:pt x="157" y="0"/>
                    <a:pt x="161" y="0"/>
                  </a:cubicBezTo>
                  <a:cubicBezTo>
                    <a:pt x="164" y="0"/>
                    <a:pt x="167" y="3"/>
                    <a:pt x="167" y="7"/>
                  </a:cubicBezTo>
                  <a:cubicBezTo>
                    <a:pt x="167" y="23"/>
                    <a:pt x="167" y="23"/>
                    <a:pt x="167" y="23"/>
                  </a:cubicBezTo>
                  <a:cubicBezTo>
                    <a:pt x="167" y="26"/>
                    <a:pt x="164" y="29"/>
                    <a:pt x="161" y="29"/>
                  </a:cubicBezTo>
                  <a:cubicBezTo>
                    <a:pt x="157" y="29"/>
                    <a:pt x="154" y="26"/>
                    <a:pt x="154" y="23"/>
                  </a:cubicBezTo>
                  <a:close/>
                  <a:moveTo>
                    <a:pt x="93" y="23"/>
                  </a:moveTo>
                  <a:cubicBezTo>
                    <a:pt x="93" y="7"/>
                    <a:pt x="93" y="7"/>
                    <a:pt x="93" y="7"/>
                  </a:cubicBezTo>
                  <a:cubicBezTo>
                    <a:pt x="93" y="3"/>
                    <a:pt x="95" y="0"/>
                    <a:pt x="99" y="0"/>
                  </a:cubicBezTo>
                  <a:cubicBezTo>
                    <a:pt x="102" y="0"/>
                    <a:pt x="105" y="3"/>
                    <a:pt x="105" y="7"/>
                  </a:cubicBezTo>
                  <a:cubicBezTo>
                    <a:pt x="105" y="23"/>
                    <a:pt x="105" y="23"/>
                    <a:pt x="105" y="23"/>
                  </a:cubicBezTo>
                  <a:cubicBezTo>
                    <a:pt x="105" y="26"/>
                    <a:pt x="102" y="29"/>
                    <a:pt x="99" y="29"/>
                  </a:cubicBezTo>
                  <a:cubicBezTo>
                    <a:pt x="95" y="29"/>
                    <a:pt x="93" y="26"/>
                    <a:pt x="93" y="23"/>
                  </a:cubicBezTo>
                  <a:close/>
                  <a:moveTo>
                    <a:pt x="179" y="107"/>
                  </a:moveTo>
                  <a:cubicBezTo>
                    <a:pt x="179" y="110"/>
                    <a:pt x="177" y="113"/>
                    <a:pt x="173" y="113"/>
                  </a:cubicBezTo>
                  <a:cubicBezTo>
                    <a:pt x="154" y="113"/>
                    <a:pt x="154" y="113"/>
                    <a:pt x="154" y="113"/>
                  </a:cubicBezTo>
                  <a:cubicBezTo>
                    <a:pt x="151" y="113"/>
                    <a:pt x="148" y="110"/>
                    <a:pt x="148" y="107"/>
                  </a:cubicBezTo>
                  <a:cubicBezTo>
                    <a:pt x="148" y="88"/>
                    <a:pt x="148" y="88"/>
                    <a:pt x="148" y="88"/>
                  </a:cubicBezTo>
                  <a:cubicBezTo>
                    <a:pt x="148" y="85"/>
                    <a:pt x="151" y="82"/>
                    <a:pt x="154" y="82"/>
                  </a:cubicBezTo>
                  <a:cubicBezTo>
                    <a:pt x="173" y="82"/>
                    <a:pt x="173" y="82"/>
                    <a:pt x="173" y="82"/>
                  </a:cubicBezTo>
                  <a:cubicBezTo>
                    <a:pt x="177" y="82"/>
                    <a:pt x="179" y="85"/>
                    <a:pt x="179" y="88"/>
                  </a:cubicBezTo>
                  <a:lnTo>
                    <a:pt x="179" y="107"/>
                  </a:lnTo>
                  <a:close/>
                  <a:moveTo>
                    <a:pt x="179" y="152"/>
                  </a:moveTo>
                  <a:cubicBezTo>
                    <a:pt x="179" y="155"/>
                    <a:pt x="177" y="158"/>
                    <a:pt x="173" y="158"/>
                  </a:cubicBezTo>
                  <a:cubicBezTo>
                    <a:pt x="154" y="158"/>
                    <a:pt x="154" y="158"/>
                    <a:pt x="154" y="158"/>
                  </a:cubicBezTo>
                  <a:cubicBezTo>
                    <a:pt x="151" y="158"/>
                    <a:pt x="148" y="155"/>
                    <a:pt x="148" y="152"/>
                  </a:cubicBezTo>
                  <a:cubicBezTo>
                    <a:pt x="148" y="133"/>
                    <a:pt x="148" y="133"/>
                    <a:pt x="148" y="133"/>
                  </a:cubicBezTo>
                  <a:cubicBezTo>
                    <a:pt x="148" y="130"/>
                    <a:pt x="151" y="127"/>
                    <a:pt x="154" y="127"/>
                  </a:cubicBezTo>
                  <a:cubicBezTo>
                    <a:pt x="173" y="127"/>
                    <a:pt x="173" y="127"/>
                    <a:pt x="173" y="127"/>
                  </a:cubicBezTo>
                  <a:cubicBezTo>
                    <a:pt x="177" y="127"/>
                    <a:pt x="179" y="130"/>
                    <a:pt x="179" y="133"/>
                  </a:cubicBezTo>
                  <a:lnTo>
                    <a:pt x="179" y="152"/>
                  </a:lnTo>
                  <a:close/>
                  <a:moveTo>
                    <a:pt x="136" y="107"/>
                  </a:moveTo>
                  <a:cubicBezTo>
                    <a:pt x="136" y="110"/>
                    <a:pt x="133" y="113"/>
                    <a:pt x="130" y="113"/>
                  </a:cubicBezTo>
                  <a:cubicBezTo>
                    <a:pt x="111" y="113"/>
                    <a:pt x="111" y="113"/>
                    <a:pt x="111" y="113"/>
                  </a:cubicBezTo>
                  <a:cubicBezTo>
                    <a:pt x="108" y="113"/>
                    <a:pt x="105" y="110"/>
                    <a:pt x="105" y="107"/>
                  </a:cubicBezTo>
                  <a:cubicBezTo>
                    <a:pt x="105" y="88"/>
                    <a:pt x="105" y="88"/>
                    <a:pt x="105" y="88"/>
                  </a:cubicBezTo>
                  <a:cubicBezTo>
                    <a:pt x="105" y="85"/>
                    <a:pt x="108" y="82"/>
                    <a:pt x="111" y="82"/>
                  </a:cubicBezTo>
                  <a:cubicBezTo>
                    <a:pt x="130" y="82"/>
                    <a:pt x="130" y="82"/>
                    <a:pt x="130" y="82"/>
                  </a:cubicBezTo>
                  <a:cubicBezTo>
                    <a:pt x="133" y="82"/>
                    <a:pt x="136" y="85"/>
                    <a:pt x="136" y="88"/>
                  </a:cubicBezTo>
                  <a:lnTo>
                    <a:pt x="136" y="107"/>
                  </a:lnTo>
                  <a:close/>
                  <a:moveTo>
                    <a:pt x="136" y="152"/>
                  </a:moveTo>
                  <a:cubicBezTo>
                    <a:pt x="136" y="155"/>
                    <a:pt x="133" y="158"/>
                    <a:pt x="130" y="158"/>
                  </a:cubicBezTo>
                  <a:cubicBezTo>
                    <a:pt x="111" y="158"/>
                    <a:pt x="111" y="158"/>
                    <a:pt x="111" y="158"/>
                  </a:cubicBezTo>
                  <a:cubicBezTo>
                    <a:pt x="108" y="158"/>
                    <a:pt x="105" y="155"/>
                    <a:pt x="105" y="152"/>
                  </a:cubicBezTo>
                  <a:cubicBezTo>
                    <a:pt x="105" y="133"/>
                    <a:pt x="105" y="133"/>
                    <a:pt x="105" y="133"/>
                  </a:cubicBezTo>
                  <a:cubicBezTo>
                    <a:pt x="105" y="130"/>
                    <a:pt x="108" y="127"/>
                    <a:pt x="111" y="127"/>
                  </a:cubicBezTo>
                  <a:cubicBezTo>
                    <a:pt x="130" y="127"/>
                    <a:pt x="130" y="127"/>
                    <a:pt x="130" y="127"/>
                  </a:cubicBezTo>
                  <a:cubicBezTo>
                    <a:pt x="133" y="127"/>
                    <a:pt x="136" y="130"/>
                    <a:pt x="136" y="133"/>
                  </a:cubicBezTo>
                  <a:lnTo>
                    <a:pt x="136" y="152"/>
                  </a:lnTo>
                  <a:close/>
                  <a:moveTo>
                    <a:pt x="93" y="107"/>
                  </a:moveTo>
                  <a:cubicBezTo>
                    <a:pt x="93" y="110"/>
                    <a:pt x="90" y="113"/>
                    <a:pt x="87" y="113"/>
                  </a:cubicBezTo>
                  <a:cubicBezTo>
                    <a:pt x="68" y="113"/>
                    <a:pt x="68" y="113"/>
                    <a:pt x="68" y="113"/>
                  </a:cubicBezTo>
                  <a:cubicBezTo>
                    <a:pt x="64" y="113"/>
                    <a:pt x="62" y="110"/>
                    <a:pt x="62" y="107"/>
                  </a:cubicBezTo>
                  <a:cubicBezTo>
                    <a:pt x="62" y="88"/>
                    <a:pt x="62" y="88"/>
                    <a:pt x="62" y="88"/>
                  </a:cubicBezTo>
                  <a:cubicBezTo>
                    <a:pt x="62" y="85"/>
                    <a:pt x="64" y="82"/>
                    <a:pt x="68" y="82"/>
                  </a:cubicBezTo>
                  <a:cubicBezTo>
                    <a:pt x="87" y="82"/>
                    <a:pt x="87" y="82"/>
                    <a:pt x="87" y="82"/>
                  </a:cubicBezTo>
                  <a:cubicBezTo>
                    <a:pt x="90" y="82"/>
                    <a:pt x="93" y="85"/>
                    <a:pt x="93" y="88"/>
                  </a:cubicBezTo>
                  <a:lnTo>
                    <a:pt x="93" y="107"/>
                  </a:lnTo>
                  <a:close/>
                  <a:moveTo>
                    <a:pt x="93" y="152"/>
                  </a:moveTo>
                  <a:cubicBezTo>
                    <a:pt x="93" y="155"/>
                    <a:pt x="90" y="158"/>
                    <a:pt x="87" y="158"/>
                  </a:cubicBezTo>
                  <a:cubicBezTo>
                    <a:pt x="68" y="158"/>
                    <a:pt x="68" y="158"/>
                    <a:pt x="68" y="158"/>
                  </a:cubicBezTo>
                  <a:cubicBezTo>
                    <a:pt x="64" y="158"/>
                    <a:pt x="62" y="155"/>
                    <a:pt x="62" y="152"/>
                  </a:cubicBezTo>
                  <a:cubicBezTo>
                    <a:pt x="62" y="133"/>
                    <a:pt x="62" y="133"/>
                    <a:pt x="62" y="133"/>
                  </a:cubicBezTo>
                  <a:cubicBezTo>
                    <a:pt x="62" y="130"/>
                    <a:pt x="64" y="127"/>
                    <a:pt x="68" y="127"/>
                  </a:cubicBezTo>
                  <a:cubicBezTo>
                    <a:pt x="87" y="127"/>
                    <a:pt x="87" y="127"/>
                    <a:pt x="87" y="127"/>
                  </a:cubicBezTo>
                  <a:cubicBezTo>
                    <a:pt x="90" y="127"/>
                    <a:pt x="93" y="130"/>
                    <a:pt x="93" y="133"/>
                  </a:cubicBezTo>
                  <a:lnTo>
                    <a:pt x="93" y="152"/>
                  </a:lnTo>
                  <a:close/>
                  <a:moveTo>
                    <a:pt x="50" y="107"/>
                  </a:moveTo>
                  <a:cubicBezTo>
                    <a:pt x="50" y="110"/>
                    <a:pt x="47" y="113"/>
                    <a:pt x="44" y="113"/>
                  </a:cubicBezTo>
                  <a:cubicBezTo>
                    <a:pt x="24" y="113"/>
                    <a:pt x="24" y="113"/>
                    <a:pt x="24" y="113"/>
                  </a:cubicBezTo>
                  <a:cubicBezTo>
                    <a:pt x="20" y="113"/>
                    <a:pt x="17" y="110"/>
                    <a:pt x="17" y="107"/>
                  </a:cubicBezTo>
                  <a:cubicBezTo>
                    <a:pt x="17" y="88"/>
                    <a:pt x="17" y="88"/>
                    <a:pt x="17" y="88"/>
                  </a:cubicBezTo>
                  <a:cubicBezTo>
                    <a:pt x="17" y="85"/>
                    <a:pt x="20" y="82"/>
                    <a:pt x="24" y="82"/>
                  </a:cubicBezTo>
                  <a:cubicBezTo>
                    <a:pt x="44" y="82"/>
                    <a:pt x="44" y="82"/>
                    <a:pt x="44" y="82"/>
                  </a:cubicBezTo>
                  <a:cubicBezTo>
                    <a:pt x="47" y="82"/>
                    <a:pt x="50" y="85"/>
                    <a:pt x="50" y="88"/>
                  </a:cubicBezTo>
                  <a:lnTo>
                    <a:pt x="50" y="107"/>
                  </a:lnTo>
                  <a:close/>
                  <a:moveTo>
                    <a:pt x="50" y="152"/>
                  </a:moveTo>
                  <a:cubicBezTo>
                    <a:pt x="50" y="155"/>
                    <a:pt x="47" y="158"/>
                    <a:pt x="44" y="158"/>
                  </a:cubicBezTo>
                  <a:cubicBezTo>
                    <a:pt x="24" y="158"/>
                    <a:pt x="24" y="158"/>
                    <a:pt x="24" y="158"/>
                  </a:cubicBezTo>
                  <a:cubicBezTo>
                    <a:pt x="20" y="158"/>
                    <a:pt x="17" y="155"/>
                    <a:pt x="17" y="152"/>
                  </a:cubicBezTo>
                  <a:cubicBezTo>
                    <a:pt x="17" y="133"/>
                    <a:pt x="17" y="133"/>
                    <a:pt x="17" y="133"/>
                  </a:cubicBezTo>
                  <a:cubicBezTo>
                    <a:pt x="17" y="130"/>
                    <a:pt x="20" y="127"/>
                    <a:pt x="24" y="127"/>
                  </a:cubicBezTo>
                  <a:cubicBezTo>
                    <a:pt x="44" y="127"/>
                    <a:pt x="44" y="127"/>
                    <a:pt x="44" y="127"/>
                  </a:cubicBezTo>
                  <a:cubicBezTo>
                    <a:pt x="47" y="127"/>
                    <a:pt x="50" y="130"/>
                    <a:pt x="50" y="133"/>
                  </a:cubicBezTo>
                  <a:lnTo>
                    <a:pt x="50" y="152"/>
                  </a:lnTo>
                  <a:close/>
                  <a:moveTo>
                    <a:pt x="179" y="14"/>
                  </a:moveTo>
                  <a:cubicBezTo>
                    <a:pt x="176" y="14"/>
                    <a:pt x="176" y="14"/>
                    <a:pt x="176" y="14"/>
                  </a:cubicBezTo>
                  <a:cubicBezTo>
                    <a:pt x="176" y="23"/>
                    <a:pt x="176" y="23"/>
                    <a:pt x="176" y="23"/>
                  </a:cubicBezTo>
                  <a:cubicBezTo>
                    <a:pt x="176" y="31"/>
                    <a:pt x="169" y="38"/>
                    <a:pt x="161" y="38"/>
                  </a:cubicBezTo>
                  <a:cubicBezTo>
                    <a:pt x="152" y="38"/>
                    <a:pt x="145" y="31"/>
                    <a:pt x="145" y="23"/>
                  </a:cubicBezTo>
                  <a:cubicBezTo>
                    <a:pt x="145" y="14"/>
                    <a:pt x="145" y="14"/>
                    <a:pt x="145" y="14"/>
                  </a:cubicBezTo>
                  <a:cubicBezTo>
                    <a:pt x="114" y="14"/>
                    <a:pt x="114" y="14"/>
                    <a:pt x="114" y="14"/>
                  </a:cubicBezTo>
                  <a:cubicBezTo>
                    <a:pt x="114" y="23"/>
                    <a:pt x="114" y="23"/>
                    <a:pt x="114" y="23"/>
                  </a:cubicBezTo>
                  <a:cubicBezTo>
                    <a:pt x="114" y="31"/>
                    <a:pt x="107" y="38"/>
                    <a:pt x="99" y="38"/>
                  </a:cubicBezTo>
                  <a:cubicBezTo>
                    <a:pt x="90" y="38"/>
                    <a:pt x="84" y="31"/>
                    <a:pt x="84" y="23"/>
                  </a:cubicBezTo>
                  <a:cubicBezTo>
                    <a:pt x="84" y="14"/>
                    <a:pt x="84" y="14"/>
                    <a:pt x="84" y="14"/>
                  </a:cubicBezTo>
                  <a:cubicBezTo>
                    <a:pt x="52" y="14"/>
                    <a:pt x="52" y="14"/>
                    <a:pt x="52" y="14"/>
                  </a:cubicBezTo>
                  <a:cubicBezTo>
                    <a:pt x="52" y="23"/>
                    <a:pt x="52" y="23"/>
                    <a:pt x="52" y="23"/>
                  </a:cubicBezTo>
                  <a:cubicBezTo>
                    <a:pt x="52" y="31"/>
                    <a:pt x="45" y="38"/>
                    <a:pt x="37" y="38"/>
                  </a:cubicBezTo>
                  <a:cubicBezTo>
                    <a:pt x="29" y="38"/>
                    <a:pt x="21" y="31"/>
                    <a:pt x="21" y="23"/>
                  </a:cubicBezTo>
                  <a:cubicBezTo>
                    <a:pt x="21" y="14"/>
                    <a:pt x="21" y="14"/>
                    <a:pt x="21" y="14"/>
                  </a:cubicBezTo>
                  <a:cubicBezTo>
                    <a:pt x="17" y="14"/>
                    <a:pt x="17" y="14"/>
                    <a:pt x="17" y="14"/>
                  </a:cubicBezTo>
                  <a:cubicBezTo>
                    <a:pt x="8" y="14"/>
                    <a:pt x="0" y="22"/>
                    <a:pt x="0" y="32"/>
                  </a:cubicBezTo>
                  <a:cubicBezTo>
                    <a:pt x="0" y="158"/>
                    <a:pt x="0" y="158"/>
                    <a:pt x="0" y="158"/>
                  </a:cubicBezTo>
                  <a:cubicBezTo>
                    <a:pt x="0" y="168"/>
                    <a:pt x="8" y="176"/>
                    <a:pt x="17" y="176"/>
                  </a:cubicBezTo>
                  <a:cubicBezTo>
                    <a:pt x="179" y="176"/>
                    <a:pt x="179" y="176"/>
                    <a:pt x="179" y="176"/>
                  </a:cubicBezTo>
                  <a:cubicBezTo>
                    <a:pt x="189" y="176"/>
                    <a:pt x="197" y="168"/>
                    <a:pt x="197" y="158"/>
                  </a:cubicBezTo>
                  <a:cubicBezTo>
                    <a:pt x="197" y="32"/>
                    <a:pt x="197" y="32"/>
                    <a:pt x="197" y="32"/>
                  </a:cubicBezTo>
                  <a:cubicBezTo>
                    <a:pt x="197" y="22"/>
                    <a:pt x="189" y="14"/>
                    <a:pt x="179" y="14"/>
                  </a:cubicBezTo>
                  <a:close/>
                </a:path>
              </a:pathLst>
            </a:custGeom>
            <a:solidFill>
              <a:srgbClr val="B6A584"/>
            </a:solidFill>
            <a:ln w="9525">
              <a:noFill/>
              <a:round/>
              <a:headEnd/>
              <a:tailEnd/>
            </a:ln>
          </p:spPr>
          <p:txBody>
            <a:bodyPr vert="horz" wrap="square" lIns="100817" tIns="50408" rIns="100817" bIns="50408" numCol="1" anchor="t" anchorCtr="0" compatLnSpc="1">
              <a:prstTxWarp prst="textNoShape">
                <a:avLst/>
              </a:prstTxWarp>
            </a:bodyPr>
            <a:lstStyle/>
            <a:p>
              <a:endParaRPr lang="en-US" sz="2205"/>
            </a:p>
          </p:txBody>
        </p:sp>
        <p:sp>
          <p:nvSpPr>
            <p:cNvPr id="21" name="Rectangle 20">
              <a:extLst>
                <a:ext uri="{FF2B5EF4-FFF2-40B4-BE49-F238E27FC236}">
                  <a16:creationId xmlns:a16="http://schemas.microsoft.com/office/drawing/2014/main" id="{BE633820-1065-5F84-3989-23FBA293980D}"/>
                </a:ext>
              </a:extLst>
            </p:cNvPr>
            <p:cNvSpPr/>
            <p:nvPr/>
          </p:nvSpPr>
          <p:spPr>
            <a:xfrm>
              <a:off x="2043995" y="2897378"/>
              <a:ext cx="1261581" cy="514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dirty="0">
                  <a:ln>
                    <a:noFill/>
                  </a:ln>
                  <a:solidFill>
                    <a:schemeClr val="tx1"/>
                  </a:solidFill>
                  <a:effectLst/>
                  <a:uLnTx/>
                  <a:uFillTx/>
                  <a:latin typeface="Lusail" pitchFamily="50" charset="-78"/>
                  <a:ea typeface="+mn-ea"/>
                  <a:cs typeface="Lusail" pitchFamily="50" charset="-78"/>
                </a:rPr>
                <a:t>سبتمبر 2023</a:t>
              </a:r>
              <a:endParaRPr kumimoji="0" lang="ar-QA" sz="1200" b="0" i="0" u="none" strike="noStrike" kern="1200" cap="none" spc="0" normalizeH="0" baseline="0" noProof="0" dirty="0">
                <a:ln>
                  <a:noFill/>
                </a:ln>
                <a:solidFill>
                  <a:schemeClr val="tx1"/>
                </a:solidFill>
                <a:effectLst/>
                <a:uLnTx/>
                <a:uFillTx/>
                <a:latin typeface="Lusail" pitchFamily="50" charset="-78"/>
                <a:ea typeface="+mn-ea"/>
                <a:cs typeface="Lusail" pitchFamily="50" charset="-78"/>
              </a:endParaRPr>
            </a:p>
          </p:txBody>
        </p:sp>
        <p:sp>
          <p:nvSpPr>
            <p:cNvPr id="124" name="Freeform 70">
              <a:extLst>
                <a:ext uri="{FF2B5EF4-FFF2-40B4-BE49-F238E27FC236}">
                  <a16:creationId xmlns:a16="http://schemas.microsoft.com/office/drawing/2014/main" id="{DC9F6E00-A02B-A706-B10A-AF0FC200D9D1}"/>
                </a:ext>
              </a:extLst>
            </p:cNvPr>
            <p:cNvSpPr>
              <a:spLocks noChangeAspect="1" noEditPoints="1"/>
            </p:cNvSpPr>
            <p:nvPr/>
          </p:nvSpPr>
          <p:spPr bwMode="ltGray">
            <a:xfrm>
              <a:off x="4182852" y="2516883"/>
              <a:ext cx="462266" cy="298896"/>
            </a:xfrm>
            <a:custGeom>
              <a:avLst/>
              <a:gdLst>
                <a:gd name="T0" fmla="*/ 1261 w 5636"/>
                <a:gd name="T1" fmla="*/ 260 h 3634"/>
                <a:gd name="T2" fmla="*/ 1001 w 5636"/>
                <a:gd name="T3" fmla="*/ 0 h 3634"/>
                <a:gd name="T4" fmla="*/ 1001 w 5636"/>
                <a:gd name="T5" fmla="*/ 3634 h 3634"/>
                <a:gd name="T6" fmla="*/ 1261 w 5636"/>
                <a:gd name="T7" fmla="*/ 3374 h 3634"/>
                <a:gd name="T8" fmla="*/ 1261 w 5636"/>
                <a:gd name="T9" fmla="*/ 260 h 3634"/>
                <a:gd name="T10" fmla="*/ 1780 w 5636"/>
                <a:gd name="T11" fmla="*/ 779 h 3634"/>
                <a:gd name="T12" fmla="*/ 1520 w 5636"/>
                <a:gd name="T13" fmla="*/ 519 h 3634"/>
                <a:gd name="T14" fmla="*/ 1520 w 5636"/>
                <a:gd name="T15" fmla="*/ 3115 h 3634"/>
                <a:gd name="T16" fmla="*/ 1780 w 5636"/>
                <a:gd name="T17" fmla="*/ 2855 h 3634"/>
                <a:gd name="T18" fmla="*/ 1780 w 5636"/>
                <a:gd name="T19" fmla="*/ 779 h 3634"/>
                <a:gd name="T20" fmla="*/ 2039 w 5636"/>
                <a:gd name="T21" fmla="*/ 1039 h 3634"/>
                <a:gd name="T22" fmla="*/ 1717 w 5636"/>
                <a:gd name="T23" fmla="*/ 1817 h 3634"/>
                <a:gd name="T24" fmla="*/ 2039 w 5636"/>
                <a:gd name="T25" fmla="*/ 2596 h 3634"/>
                <a:gd name="T26" fmla="*/ 2299 w 5636"/>
                <a:gd name="T27" fmla="*/ 2336 h 3634"/>
                <a:gd name="T28" fmla="*/ 2084 w 5636"/>
                <a:gd name="T29" fmla="*/ 1817 h 3634"/>
                <a:gd name="T30" fmla="*/ 2299 w 5636"/>
                <a:gd name="T31" fmla="*/ 1298 h 3634"/>
                <a:gd name="T32" fmla="*/ 2039 w 5636"/>
                <a:gd name="T33" fmla="*/ 1039 h 3634"/>
                <a:gd name="T34" fmla="*/ 4635 w 5636"/>
                <a:gd name="T35" fmla="*/ 0 h 3634"/>
                <a:gd name="T36" fmla="*/ 4375 w 5636"/>
                <a:gd name="T37" fmla="*/ 260 h 3634"/>
                <a:gd name="T38" fmla="*/ 4375 w 5636"/>
                <a:gd name="T39" fmla="*/ 3374 h 3634"/>
                <a:gd name="T40" fmla="*/ 4635 w 5636"/>
                <a:gd name="T41" fmla="*/ 3634 h 3634"/>
                <a:gd name="T42" fmla="*/ 4635 w 5636"/>
                <a:gd name="T43" fmla="*/ 0 h 3634"/>
                <a:gd name="T44" fmla="*/ 4116 w 5636"/>
                <a:gd name="T45" fmla="*/ 519 h 3634"/>
                <a:gd name="T46" fmla="*/ 3856 w 5636"/>
                <a:gd name="T47" fmla="*/ 779 h 3634"/>
                <a:gd name="T48" fmla="*/ 3856 w 5636"/>
                <a:gd name="T49" fmla="*/ 2855 h 3634"/>
                <a:gd name="T50" fmla="*/ 4116 w 5636"/>
                <a:gd name="T51" fmla="*/ 3115 h 3634"/>
                <a:gd name="T52" fmla="*/ 4116 w 5636"/>
                <a:gd name="T53" fmla="*/ 519 h 3634"/>
                <a:gd name="T54" fmla="*/ 3596 w 5636"/>
                <a:gd name="T55" fmla="*/ 1039 h 3634"/>
                <a:gd name="T56" fmla="*/ 3337 w 5636"/>
                <a:gd name="T57" fmla="*/ 1298 h 3634"/>
                <a:gd name="T58" fmla="*/ 3552 w 5636"/>
                <a:gd name="T59" fmla="*/ 1817 h 3634"/>
                <a:gd name="T60" fmla="*/ 3337 w 5636"/>
                <a:gd name="T61" fmla="*/ 2336 h 3634"/>
                <a:gd name="T62" fmla="*/ 3596 w 5636"/>
                <a:gd name="T63" fmla="*/ 2596 h 3634"/>
                <a:gd name="T64" fmla="*/ 3919 w 5636"/>
                <a:gd name="T65" fmla="*/ 1817 h 3634"/>
                <a:gd name="T66" fmla="*/ 3596 w 5636"/>
                <a:gd name="T67" fmla="*/ 1039 h 3634"/>
                <a:gd name="T68" fmla="*/ 3077 w 5636"/>
                <a:gd name="T69" fmla="*/ 1558 h 3634"/>
                <a:gd name="T70" fmla="*/ 3077 w 5636"/>
                <a:gd name="T71" fmla="*/ 2077 h 3634"/>
                <a:gd name="T72" fmla="*/ 2558 w 5636"/>
                <a:gd name="T73" fmla="*/ 2077 h 3634"/>
                <a:gd name="T74" fmla="*/ 2558 w 5636"/>
                <a:gd name="T75" fmla="*/ 1558 h 3634"/>
                <a:gd name="T76" fmla="*/ 3077 w 5636"/>
                <a:gd name="T77" fmla="*/ 1558 h 3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36" h="3634">
                  <a:moveTo>
                    <a:pt x="1261" y="260"/>
                  </a:moveTo>
                  <a:cubicBezTo>
                    <a:pt x="1001" y="0"/>
                    <a:pt x="1001" y="0"/>
                    <a:pt x="1001" y="0"/>
                  </a:cubicBezTo>
                  <a:cubicBezTo>
                    <a:pt x="0" y="1002"/>
                    <a:pt x="0" y="2632"/>
                    <a:pt x="1001" y="3634"/>
                  </a:cubicBezTo>
                  <a:cubicBezTo>
                    <a:pt x="1261" y="3374"/>
                    <a:pt x="1261" y="3374"/>
                    <a:pt x="1261" y="3374"/>
                  </a:cubicBezTo>
                  <a:cubicBezTo>
                    <a:pt x="402" y="2516"/>
                    <a:pt x="402" y="1118"/>
                    <a:pt x="1261" y="260"/>
                  </a:cubicBezTo>
                  <a:moveTo>
                    <a:pt x="1780" y="779"/>
                  </a:moveTo>
                  <a:cubicBezTo>
                    <a:pt x="1520" y="519"/>
                    <a:pt x="1520" y="519"/>
                    <a:pt x="1520" y="519"/>
                  </a:cubicBezTo>
                  <a:cubicBezTo>
                    <a:pt x="805" y="1235"/>
                    <a:pt x="805" y="2399"/>
                    <a:pt x="1520" y="3115"/>
                  </a:cubicBezTo>
                  <a:cubicBezTo>
                    <a:pt x="1780" y="2855"/>
                    <a:pt x="1780" y="2855"/>
                    <a:pt x="1780" y="2855"/>
                  </a:cubicBezTo>
                  <a:cubicBezTo>
                    <a:pt x="1207" y="2283"/>
                    <a:pt x="1207" y="1351"/>
                    <a:pt x="1780" y="779"/>
                  </a:cubicBezTo>
                  <a:moveTo>
                    <a:pt x="2039" y="1039"/>
                  </a:moveTo>
                  <a:cubicBezTo>
                    <a:pt x="1832" y="1247"/>
                    <a:pt x="1717" y="1523"/>
                    <a:pt x="1717" y="1817"/>
                  </a:cubicBezTo>
                  <a:cubicBezTo>
                    <a:pt x="1717" y="2111"/>
                    <a:pt x="1832" y="2388"/>
                    <a:pt x="2039" y="2596"/>
                  </a:cubicBezTo>
                  <a:cubicBezTo>
                    <a:pt x="2299" y="2336"/>
                    <a:pt x="2299" y="2336"/>
                    <a:pt x="2299" y="2336"/>
                  </a:cubicBezTo>
                  <a:cubicBezTo>
                    <a:pt x="2160" y="2197"/>
                    <a:pt x="2084" y="2013"/>
                    <a:pt x="2084" y="1817"/>
                  </a:cubicBezTo>
                  <a:cubicBezTo>
                    <a:pt x="2084" y="1621"/>
                    <a:pt x="2160" y="1436"/>
                    <a:pt x="2299" y="1298"/>
                  </a:cubicBezTo>
                  <a:lnTo>
                    <a:pt x="2039" y="1039"/>
                  </a:lnTo>
                  <a:close/>
                  <a:moveTo>
                    <a:pt x="4635" y="0"/>
                  </a:moveTo>
                  <a:cubicBezTo>
                    <a:pt x="4375" y="260"/>
                    <a:pt x="4375" y="260"/>
                    <a:pt x="4375" y="260"/>
                  </a:cubicBezTo>
                  <a:cubicBezTo>
                    <a:pt x="5234" y="1118"/>
                    <a:pt x="5234" y="2516"/>
                    <a:pt x="4375" y="3374"/>
                  </a:cubicBezTo>
                  <a:cubicBezTo>
                    <a:pt x="4635" y="3634"/>
                    <a:pt x="4635" y="3634"/>
                    <a:pt x="4635" y="3634"/>
                  </a:cubicBezTo>
                  <a:cubicBezTo>
                    <a:pt x="5636" y="2632"/>
                    <a:pt x="5636" y="1002"/>
                    <a:pt x="4635" y="0"/>
                  </a:cubicBezTo>
                  <a:moveTo>
                    <a:pt x="4116" y="519"/>
                  </a:moveTo>
                  <a:cubicBezTo>
                    <a:pt x="3856" y="779"/>
                    <a:pt x="3856" y="779"/>
                    <a:pt x="3856" y="779"/>
                  </a:cubicBezTo>
                  <a:cubicBezTo>
                    <a:pt x="4429" y="1351"/>
                    <a:pt x="4429" y="2283"/>
                    <a:pt x="3856" y="2855"/>
                  </a:cubicBezTo>
                  <a:cubicBezTo>
                    <a:pt x="4116" y="3115"/>
                    <a:pt x="4116" y="3115"/>
                    <a:pt x="4116" y="3115"/>
                  </a:cubicBezTo>
                  <a:cubicBezTo>
                    <a:pt x="4831" y="2399"/>
                    <a:pt x="4831" y="1235"/>
                    <a:pt x="4116" y="519"/>
                  </a:cubicBezTo>
                  <a:moveTo>
                    <a:pt x="3596" y="1039"/>
                  </a:moveTo>
                  <a:cubicBezTo>
                    <a:pt x="3337" y="1298"/>
                    <a:pt x="3337" y="1298"/>
                    <a:pt x="3337" y="1298"/>
                  </a:cubicBezTo>
                  <a:cubicBezTo>
                    <a:pt x="3476" y="1436"/>
                    <a:pt x="3552" y="1621"/>
                    <a:pt x="3552" y="1817"/>
                  </a:cubicBezTo>
                  <a:cubicBezTo>
                    <a:pt x="3552" y="2013"/>
                    <a:pt x="3476" y="2197"/>
                    <a:pt x="3337" y="2336"/>
                  </a:cubicBezTo>
                  <a:cubicBezTo>
                    <a:pt x="3596" y="2596"/>
                    <a:pt x="3596" y="2596"/>
                    <a:pt x="3596" y="2596"/>
                  </a:cubicBezTo>
                  <a:cubicBezTo>
                    <a:pt x="3804" y="2388"/>
                    <a:pt x="3919" y="2111"/>
                    <a:pt x="3919" y="1817"/>
                  </a:cubicBezTo>
                  <a:cubicBezTo>
                    <a:pt x="3919" y="1523"/>
                    <a:pt x="3804" y="1247"/>
                    <a:pt x="3596" y="1039"/>
                  </a:cubicBezTo>
                  <a:moveTo>
                    <a:pt x="3077" y="1558"/>
                  </a:moveTo>
                  <a:cubicBezTo>
                    <a:pt x="3221" y="1701"/>
                    <a:pt x="3221" y="1934"/>
                    <a:pt x="3077" y="2077"/>
                  </a:cubicBezTo>
                  <a:cubicBezTo>
                    <a:pt x="2934" y="2220"/>
                    <a:pt x="2702" y="2220"/>
                    <a:pt x="2558" y="2077"/>
                  </a:cubicBezTo>
                  <a:cubicBezTo>
                    <a:pt x="2415" y="1934"/>
                    <a:pt x="2415" y="1701"/>
                    <a:pt x="2558" y="1558"/>
                  </a:cubicBezTo>
                  <a:cubicBezTo>
                    <a:pt x="2702" y="1414"/>
                    <a:pt x="2934" y="1414"/>
                    <a:pt x="3077" y="1558"/>
                  </a:cubicBezTo>
                </a:path>
              </a:pathLst>
            </a:custGeom>
            <a:solidFill>
              <a:srgbClr val="B6A584"/>
            </a:solidFill>
            <a:ln>
              <a:noFill/>
            </a:ln>
          </p:spPr>
          <p:txBody>
            <a:bodyPr vert="horz" wrap="square" lIns="106934" tIns="53467" rIns="106934" bIns="53467" numCol="1" anchor="t" anchorCtr="0" compatLnSpc="1">
              <a:prstTxWarp prst="textNoShape">
                <a:avLst/>
              </a:prstTxWarp>
            </a:bodyPr>
            <a:lstStyle/>
            <a:p>
              <a:endParaRPr lang="en-US" sz="2339"/>
            </a:p>
          </p:txBody>
        </p:sp>
        <p:sp>
          <p:nvSpPr>
            <p:cNvPr id="36" name="Rectangle 35">
              <a:extLst>
                <a:ext uri="{FF2B5EF4-FFF2-40B4-BE49-F238E27FC236}">
                  <a16:creationId xmlns:a16="http://schemas.microsoft.com/office/drawing/2014/main" id="{9F629319-4728-FD24-075B-6F14BB84B4F3}"/>
                </a:ext>
              </a:extLst>
            </p:cNvPr>
            <p:cNvSpPr/>
            <p:nvPr/>
          </p:nvSpPr>
          <p:spPr>
            <a:xfrm>
              <a:off x="6181420" y="1547559"/>
              <a:ext cx="3634899" cy="550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rPr>
                <a:t>عدد (7) جلسات تدريبية – الجهات الحكومية</a:t>
              </a:r>
              <a:endParaRPr kumimoji="0" lang="ar-QA" sz="1600" b="1" i="0" u="none" strike="noStrike" kern="1200" cap="none" spc="0" normalizeH="0" baseline="0" noProof="0" dirty="0">
                <a:ln>
                  <a:noFill/>
                </a:ln>
                <a:solidFill>
                  <a:srgbClr val="034261"/>
                </a:solidFill>
                <a:effectLst/>
                <a:uLnTx/>
                <a:uFillTx/>
                <a:latin typeface="Lusail" pitchFamily="50" charset="-78"/>
                <a:ea typeface="+mn-ea"/>
                <a:cs typeface="Lusail" pitchFamily="50" charset="-78"/>
              </a:endParaRPr>
            </a:p>
          </p:txBody>
        </p:sp>
        <p:sp>
          <p:nvSpPr>
            <p:cNvPr id="82" name="Freeform 7">
              <a:extLst>
                <a:ext uri="{FF2B5EF4-FFF2-40B4-BE49-F238E27FC236}">
                  <a16:creationId xmlns:a16="http://schemas.microsoft.com/office/drawing/2014/main" id="{50535025-623F-6337-3007-62457299A24B}"/>
                </a:ext>
              </a:extLst>
            </p:cNvPr>
            <p:cNvSpPr>
              <a:spLocks noEditPoints="1"/>
            </p:cNvSpPr>
            <p:nvPr/>
          </p:nvSpPr>
          <p:spPr bwMode="auto">
            <a:xfrm>
              <a:off x="6795916" y="2521765"/>
              <a:ext cx="323717" cy="289133"/>
            </a:xfrm>
            <a:custGeom>
              <a:avLst/>
              <a:gdLst/>
              <a:ahLst/>
              <a:cxnLst>
                <a:cxn ang="0">
                  <a:pos x="171" y="136"/>
                </a:cxn>
                <a:cxn ang="0">
                  <a:pos x="157" y="150"/>
                </a:cxn>
                <a:cxn ang="0">
                  <a:pos x="113" y="136"/>
                </a:cxn>
                <a:cxn ang="0">
                  <a:pos x="127" y="150"/>
                </a:cxn>
                <a:cxn ang="0">
                  <a:pos x="113" y="136"/>
                </a:cxn>
                <a:cxn ang="0">
                  <a:pos x="31" y="7"/>
                </a:cxn>
                <a:cxn ang="0">
                  <a:pos x="43" y="7"/>
                </a:cxn>
                <a:cxn ang="0">
                  <a:pos x="37" y="29"/>
                </a:cxn>
                <a:cxn ang="0">
                  <a:pos x="154" y="23"/>
                </a:cxn>
                <a:cxn ang="0">
                  <a:pos x="161" y="0"/>
                </a:cxn>
                <a:cxn ang="0">
                  <a:pos x="167" y="23"/>
                </a:cxn>
                <a:cxn ang="0">
                  <a:pos x="154" y="23"/>
                </a:cxn>
                <a:cxn ang="0">
                  <a:pos x="93" y="7"/>
                </a:cxn>
                <a:cxn ang="0">
                  <a:pos x="105" y="7"/>
                </a:cxn>
                <a:cxn ang="0">
                  <a:pos x="99" y="29"/>
                </a:cxn>
                <a:cxn ang="0">
                  <a:pos x="179" y="107"/>
                </a:cxn>
                <a:cxn ang="0">
                  <a:pos x="154" y="113"/>
                </a:cxn>
                <a:cxn ang="0">
                  <a:pos x="148" y="88"/>
                </a:cxn>
                <a:cxn ang="0">
                  <a:pos x="173" y="82"/>
                </a:cxn>
                <a:cxn ang="0">
                  <a:pos x="179" y="107"/>
                </a:cxn>
                <a:cxn ang="0">
                  <a:pos x="173" y="158"/>
                </a:cxn>
                <a:cxn ang="0">
                  <a:pos x="148" y="152"/>
                </a:cxn>
                <a:cxn ang="0">
                  <a:pos x="154" y="127"/>
                </a:cxn>
                <a:cxn ang="0">
                  <a:pos x="179" y="133"/>
                </a:cxn>
                <a:cxn ang="0">
                  <a:pos x="136" y="107"/>
                </a:cxn>
                <a:cxn ang="0">
                  <a:pos x="111" y="113"/>
                </a:cxn>
                <a:cxn ang="0">
                  <a:pos x="105" y="88"/>
                </a:cxn>
                <a:cxn ang="0">
                  <a:pos x="130" y="82"/>
                </a:cxn>
                <a:cxn ang="0">
                  <a:pos x="136" y="107"/>
                </a:cxn>
                <a:cxn ang="0">
                  <a:pos x="130" y="158"/>
                </a:cxn>
                <a:cxn ang="0">
                  <a:pos x="105" y="152"/>
                </a:cxn>
                <a:cxn ang="0">
                  <a:pos x="111" y="127"/>
                </a:cxn>
                <a:cxn ang="0">
                  <a:pos x="136" y="133"/>
                </a:cxn>
                <a:cxn ang="0">
                  <a:pos x="93" y="107"/>
                </a:cxn>
                <a:cxn ang="0">
                  <a:pos x="68" y="113"/>
                </a:cxn>
                <a:cxn ang="0">
                  <a:pos x="62" y="88"/>
                </a:cxn>
                <a:cxn ang="0">
                  <a:pos x="87" y="82"/>
                </a:cxn>
                <a:cxn ang="0">
                  <a:pos x="93" y="107"/>
                </a:cxn>
                <a:cxn ang="0">
                  <a:pos x="87" y="158"/>
                </a:cxn>
                <a:cxn ang="0">
                  <a:pos x="62" y="152"/>
                </a:cxn>
                <a:cxn ang="0">
                  <a:pos x="68" y="127"/>
                </a:cxn>
                <a:cxn ang="0">
                  <a:pos x="93" y="133"/>
                </a:cxn>
                <a:cxn ang="0">
                  <a:pos x="50" y="107"/>
                </a:cxn>
                <a:cxn ang="0">
                  <a:pos x="24" y="113"/>
                </a:cxn>
                <a:cxn ang="0">
                  <a:pos x="17" y="88"/>
                </a:cxn>
                <a:cxn ang="0">
                  <a:pos x="44" y="82"/>
                </a:cxn>
                <a:cxn ang="0">
                  <a:pos x="50" y="107"/>
                </a:cxn>
                <a:cxn ang="0">
                  <a:pos x="44" y="158"/>
                </a:cxn>
                <a:cxn ang="0">
                  <a:pos x="17" y="152"/>
                </a:cxn>
                <a:cxn ang="0">
                  <a:pos x="24" y="127"/>
                </a:cxn>
                <a:cxn ang="0">
                  <a:pos x="50" y="133"/>
                </a:cxn>
                <a:cxn ang="0">
                  <a:pos x="179" y="14"/>
                </a:cxn>
                <a:cxn ang="0">
                  <a:pos x="176" y="23"/>
                </a:cxn>
                <a:cxn ang="0">
                  <a:pos x="145" y="23"/>
                </a:cxn>
                <a:cxn ang="0">
                  <a:pos x="114" y="14"/>
                </a:cxn>
                <a:cxn ang="0">
                  <a:pos x="99" y="38"/>
                </a:cxn>
                <a:cxn ang="0">
                  <a:pos x="84" y="14"/>
                </a:cxn>
                <a:cxn ang="0">
                  <a:pos x="52" y="23"/>
                </a:cxn>
                <a:cxn ang="0">
                  <a:pos x="21" y="23"/>
                </a:cxn>
                <a:cxn ang="0">
                  <a:pos x="17" y="14"/>
                </a:cxn>
                <a:cxn ang="0">
                  <a:pos x="0" y="158"/>
                </a:cxn>
                <a:cxn ang="0">
                  <a:pos x="179" y="176"/>
                </a:cxn>
                <a:cxn ang="0">
                  <a:pos x="197" y="32"/>
                </a:cxn>
              </a:cxnLst>
              <a:rect l="0" t="0" r="r" b="b"/>
              <a:pathLst>
                <a:path w="197" h="176">
                  <a:moveTo>
                    <a:pt x="157" y="136"/>
                  </a:moveTo>
                  <a:cubicBezTo>
                    <a:pt x="171" y="136"/>
                    <a:pt x="171" y="136"/>
                    <a:pt x="171" y="136"/>
                  </a:cubicBezTo>
                  <a:cubicBezTo>
                    <a:pt x="171" y="150"/>
                    <a:pt x="171" y="150"/>
                    <a:pt x="171" y="150"/>
                  </a:cubicBezTo>
                  <a:cubicBezTo>
                    <a:pt x="157" y="150"/>
                    <a:pt x="157" y="150"/>
                    <a:pt x="157" y="150"/>
                  </a:cubicBezTo>
                  <a:lnTo>
                    <a:pt x="157" y="136"/>
                  </a:lnTo>
                  <a:close/>
                  <a:moveTo>
                    <a:pt x="113" y="136"/>
                  </a:moveTo>
                  <a:cubicBezTo>
                    <a:pt x="127" y="136"/>
                    <a:pt x="127" y="136"/>
                    <a:pt x="127" y="136"/>
                  </a:cubicBezTo>
                  <a:cubicBezTo>
                    <a:pt x="127" y="150"/>
                    <a:pt x="127" y="150"/>
                    <a:pt x="127" y="150"/>
                  </a:cubicBezTo>
                  <a:cubicBezTo>
                    <a:pt x="113" y="150"/>
                    <a:pt x="113" y="150"/>
                    <a:pt x="113" y="150"/>
                  </a:cubicBezTo>
                  <a:lnTo>
                    <a:pt x="113" y="136"/>
                  </a:lnTo>
                  <a:close/>
                  <a:moveTo>
                    <a:pt x="31" y="23"/>
                  </a:moveTo>
                  <a:cubicBezTo>
                    <a:pt x="31" y="7"/>
                    <a:pt x="31" y="7"/>
                    <a:pt x="31" y="7"/>
                  </a:cubicBezTo>
                  <a:cubicBezTo>
                    <a:pt x="31" y="3"/>
                    <a:pt x="33" y="0"/>
                    <a:pt x="37" y="0"/>
                  </a:cubicBezTo>
                  <a:cubicBezTo>
                    <a:pt x="41" y="0"/>
                    <a:pt x="43" y="3"/>
                    <a:pt x="43" y="7"/>
                  </a:cubicBezTo>
                  <a:cubicBezTo>
                    <a:pt x="43" y="23"/>
                    <a:pt x="43" y="23"/>
                    <a:pt x="43" y="23"/>
                  </a:cubicBezTo>
                  <a:cubicBezTo>
                    <a:pt x="43" y="26"/>
                    <a:pt x="41" y="29"/>
                    <a:pt x="37" y="29"/>
                  </a:cubicBezTo>
                  <a:cubicBezTo>
                    <a:pt x="33" y="29"/>
                    <a:pt x="31" y="26"/>
                    <a:pt x="31" y="23"/>
                  </a:cubicBezTo>
                  <a:close/>
                  <a:moveTo>
                    <a:pt x="154" y="23"/>
                  </a:moveTo>
                  <a:cubicBezTo>
                    <a:pt x="154" y="7"/>
                    <a:pt x="154" y="7"/>
                    <a:pt x="154" y="7"/>
                  </a:cubicBezTo>
                  <a:cubicBezTo>
                    <a:pt x="154" y="3"/>
                    <a:pt x="157" y="0"/>
                    <a:pt x="161" y="0"/>
                  </a:cubicBezTo>
                  <a:cubicBezTo>
                    <a:pt x="164" y="0"/>
                    <a:pt x="167" y="3"/>
                    <a:pt x="167" y="7"/>
                  </a:cubicBezTo>
                  <a:cubicBezTo>
                    <a:pt x="167" y="23"/>
                    <a:pt x="167" y="23"/>
                    <a:pt x="167" y="23"/>
                  </a:cubicBezTo>
                  <a:cubicBezTo>
                    <a:pt x="167" y="26"/>
                    <a:pt x="164" y="29"/>
                    <a:pt x="161" y="29"/>
                  </a:cubicBezTo>
                  <a:cubicBezTo>
                    <a:pt x="157" y="29"/>
                    <a:pt x="154" y="26"/>
                    <a:pt x="154" y="23"/>
                  </a:cubicBezTo>
                  <a:close/>
                  <a:moveTo>
                    <a:pt x="93" y="23"/>
                  </a:moveTo>
                  <a:cubicBezTo>
                    <a:pt x="93" y="7"/>
                    <a:pt x="93" y="7"/>
                    <a:pt x="93" y="7"/>
                  </a:cubicBezTo>
                  <a:cubicBezTo>
                    <a:pt x="93" y="3"/>
                    <a:pt x="95" y="0"/>
                    <a:pt x="99" y="0"/>
                  </a:cubicBezTo>
                  <a:cubicBezTo>
                    <a:pt x="102" y="0"/>
                    <a:pt x="105" y="3"/>
                    <a:pt x="105" y="7"/>
                  </a:cubicBezTo>
                  <a:cubicBezTo>
                    <a:pt x="105" y="23"/>
                    <a:pt x="105" y="23"/>
                    <a:pt x="105" y="23"/>
                  </a:cubicBezTo>
                  <a:cubicBezTo>
                    <a:pt x="105" y="26"/>
                    <a:pt x="102" y="29"/>
                    <a:pt x="99" y="29"/>
                  </a:cubicBezTo>
                  <a:cubicBezTo>
                    <a:pt x="95" y="29"/>
                    <a:pt x="93" y="26"/>
                    <a:pt x="93" y="23"/>
                  </a:cubicBezTo>
                  <a:close/>
                  <a:moveTo>
                    <a:pt x="179" y="107"/>
                  </a:moveTo>
                  <a:cubicBezTo>
                    <a:pt x="179" y="110"/>
                    <a:pt x="177" y="113"/>
                    <a:pt x="173" y="113"/>
                  </a:cubicBezTo>
                  <a:cubicBezTo>
                    <a:pt x="154" y="113"/>
                    <a:pt x="154" y="113"/>
                    <a:pt x="154" y="113"/>
                  </a:cubicBezTo>
                  <a:cubicBezTo>
                    <a:pt x="151" y="113"/>
                    <a:pt x="148" y="110"/>
                    <a:pt x="148" y="107"/>
                  </a:cubicBezTo>
                  <a:cubicBezTo>
                    <a:pt x="148" y="88"/>
                    <a:pt x="148" y="88"/>
                    <a:pt x="148" y="88"/>
                  </a:cubicBezTo>
                  <a:cubicBezTo>
                    <a:pt x="148" y="85"/>
                    <a:pt x="151" y="82"/>
                    <a:pt x="154" y="82"/>
                  </a:cubicBezTo>
                  <a:cubicBezTo>
                    <a:pt x="173" y="82"/>
                    <a:pt x="173" y="82"/>
                    <a:pt x="173" y="82"/>
                  </a:cubicBezTo>
                  <a:cubicBezTo>
                    <a:pt x="177" y="82"/>
                    <a:pt x="179" y="85"/>
                    <a:pt x="179" y="88"/>
                  </a:cubicBezTo>
                  <a:lnTo>
                    <a:pt x="179" y="107"/>
                  </a:lnTo>
                  <a:close/>
                  <a:moveTo>
                    <a:pt x="179" y="152"/>
                  </a:moveTo>
                  <a:cubicBezTo>
                    <a:pt x="179" y="155"/>
                    <a:pt x="177" y="158"/>
                    <a:pt x="173" y="158"/>
                  </a:cubicBezTo>
                  <a:cubicBezTo>
                    <a:pt x="154" y="158"/>
                    <a:pt x="154" y="158"/>
                    <a:pt x="154" y="158"/>
                  </a:cubicBezTo>
                  <a:cubicBezTo>
                    <a:pt x="151" y="158"/>
                    <a:pt x="148" y="155"/>
                    <a:pt x="148" y="152"/>
                  </a:cubicBezTo>
                  <a:cubicBezTo>
                    <a:pt x="148" y="133"/>
                    <a:pt x="148" y="133"/>
                    <a:pt x="148" y="133"/>
                  </a:cubicBezTo>
                  <a:cubicBezTo>
                    <a:pt x="148" y="130"/>
                    <a:pt x="151" y="127"/>
                    <a:pt x="154" y="127"/>
                  </a:cubicBezTo>
                  <a:cubicBezTo>
                    <a:pt x="173" y="127"/>
                    <a:pt x="173" y="127"/>
                    <a:pt x="173" y="127"/>
                  </a:cubicBezTo>
                  <a:cubicBezTo>
                    <a:pt x="177" y="127"/>
                    <a:pt x="179" y="130"/>
                    <a:pt x="179" y="133"/>
                  </a:cubicBezTo>
                  <a:lnTo>
                    <a:pt x="179" y="152"/>
                  </a:lnTo>
                  <a:close/>
                  <a:moveTo>
                    <a:pt x="136" y="107"/>
                  </a:moveTo>
                  <a:cubicBezTo>
                    <a:pt x="136" y="110"/>
                    <a:pt x="133" y="113"/>
                    <a:pt x="130" y="113"/>
                  </a:cubicBezTo>
                  <a:cubicBezTo>
                    <a:pt x="111" y="113"/>
                    <a:pt x="111" y="113"/>
                    <a:pt x="111" y="113"/>
                  </a:cubicBezTo>
                  <a:cubicBezTo>
                    <a:pt x="108" y="113"/>
                    <a:pt x="105" y="110"/>
                    <a:pt x="105" y="107"/>
                  </a:cubicBezTo>
                  <a:cubicBezTo>
                    <a:pt x="105" y="88"/>
                    <a:pt x="105" y="88"/>
                    <a:pt x="105" y="88"/>
                  </a:cubicBezTo>
                  <a:cubicBezTo>
                    <a:pt x="105" y="85"/>
                    <a:pt x="108" y="82"/>
                    <a:pt x="111" y="82"/>
                  </a:cubicBezTo>
                  <a:cubicBezTo>
                    <a:pt x="130" y="82"/>
                    <a:pt x="130" y="82"/>
                    <a:pt x="130" y="82"/>
                  </a:cubicBezTo>
                  <a:cubicBezTo>
                    <a:pt x="133" y="82"/>
                    <a:pt x="136" y="85"/>
                    <a:pt x="136" y="88"/>
                  </a:cubicBezTo>
                  <a:lnTo>
                    <a:pt x="136" y="107"/>
                  </a:lnTo>
                  <a:close/>
                  <a:moveTo>
                    <a:pt x="136" y="152"/>
                  </a:moveTo>
                  <a:cubicBezTo>
                    <a:pt x="136" y="155"/>
                    <a:pt x="133" y="158"/>
                    <a:pt x="130" y="158"/>
                  </a:cubicBezTo>
                  <a:cubicBezTo>
                    <a:pt x="111" y="158"/>
                    <a:pt x="111" y="158"/>
                    <a:pt x="111" y="158"/>
                  </a:cubicBezTo>
                  <a:cubicBezTo>
                    <a:pt x="108" y="158"/>
                    <a:pt x="105" y="155"/>
                    <a:pt x="105" y="152"/>
                  </a:cubicBezTo>
                  <a:cubicBezTo>
                    <a:pt x="105" y="133"/>
                    <a:pt x="105" y="133"/>
                    <a:pt x="105" y="133"/>
                  </a:cubicBezTo>
                  <a:cubicBezTo>
                    <a:pt x="105" y="130"/>
                    <a:pt x="108" y="127"/>
                    <a:pt x="111" y="127"/>
                  </a:cubicBezTo>
                  <a:cubicBezTo>
                    <a:pt x="130" y="127"/>
                    <a:pt x="130" y="127"/>
                    <a:pt x="130" y="127"/>
                  </a:cubicBezTo>
                  <a:cubicBezTo>
                    <a:pt x="133" y="127"/>
                    <a:pt x="136" y="130"/>
                    <a:pt x="136" y="133"/>
                  </a:cubicBezTo>
                  <a:lnTo>
                    <a:pt x="136" y="152"/>
                  </a:lnTo>
                  <a:close/>
                  <a:moveTo>
                    <a:pt x="93" y="107"/>
                  </a:moveTo>
                  <a:cubicBezTo>
                    <a:pt x="93" y="110"/>
                    <a:pt x="90" y="113"/>
                    <a:pt x="87" y="113"/>
                  </a:cubicBezTo>
                  <a:cubicBezTo>
                    <a:pt x="68" y="113"/>
                    <a:pt x="68" y="113"/>
                    <a:pt x="68" y="113"/>
                  </a:cubicBezTo>
                  <a:cubicBezTo>
                    <a:pt x="64" y="113"/>
                    <a:pt x="62" y="110"/>
                    <a:pt x="62" y="107"/>
                  </a:cubicBezTo>
                  <a:cubicBezTo>
                    <a:pt x="62" y="88"/>
                    <a:pt x="62" y="88"/>
                    <a:pt x="62" y="88"/>
                  </a:cubicBezTo>
                  <a:cubicBezTo>
                    <a:pt x="62" y="85"/>
                    <a:pt x="64" y="82"/>
                    <a:pt x="68" y="82"/>
                  </a:cubicBezTo>
                  <a:cubicBezTo>
                    <a:pt x="87" y="82"/>
                    <a:pt x="87" y="82"/>
                    <a:pt x="87" y="82"/>
                  </a:cubicBezTo>
                  <a:cubicBezTo>
                    <a:pt x="90" y="82"/>
                    <a:pt x="93" y="85"/>
                    <a:pt x="93" y="88"/>
                  </a:cubicBezTo>
                  <a:lnTo>
                    <a:pt x="93" y="107"/>
                  </a:lnTo>
                  <a:close/>
                  <a:moveTo>
                    <a:pt x="93" y="152"/>
                  </a:moveTo>
                  <a:cubicBezTo>
                    <a:pt x="93" y="155"/>
                    <a:pt x="90" y="158"/>
                    <a:pt x="87" y="158"/>
                  </a:cubicBezTo>
                  <a:cubicBezTo>
                    <a:pt x="68" y="158"/>
                    <a:pt x="68" y="158"/>
                    <a:pt x="68" y="158"/>
                  </a:cubicBezTo>
                  <a:cubicBezTo>
                    <a:pt x="64" y="158"/>
                    <a:pt x="62" y="155"/>
                    <a:pt x="62" y="152"/>
                  </a:cubicBezTo>
                  <a:cubicBezTo>
                    <a:pt x="62" y="133"/>
                    <a:pt x="62" y="133"/>
                    <a:pt x="62" y="133"/>
                  </a:cubicBezTo>
                  <a:cubicBezTo>
                    <a:pt x="62" y="130"/>
                    <a:pt x="64" y="127"/>
                    <a:pt x="68" y="127"/>
                  </a:cubicBezTo>
                  <a:cubicBezTo>
                    <a:pt x="87" y="127"/>
                    <a:pt x="87" y="127"/>
                    <a:pt x="87" y="127"/>
                  </a:cubicBezTo>
                  <a:cubicBezTo>
                    <a:pt x="90" y="127"/>
                    <a:pt x="93" y="130"/>
                    <a:pt x="93" y="133"/>
                  </a:cubicBezTo>
                  <a:lnTo>
                    <a:pt x="93" y="152"/>
                  </a:lnTo>
                  <a:close/>
                  <a:moveTo>
                    <a:pt x="50" y="107"/>
                  </a:moveTo>
                  <a:cubicBezTo>
                    <a:pt x="50" y="110"/>
                    <a:pt x="47" y="113"/>
                    <a:pt x="44" y="113"/>
                  </a:cubicBezTo>
                  <a:cubicBezTo>
                    <a:pt x="24" y="113"/>
                    <a:pt x="24" y="113"/>
                    <a:pt x="24" y="113"/>
                  </a:cubicBezTo>
                  <a:cubicBezTo>
                    <a:pt x="20" y="113"/>
                    <a:pt x="17" y="110"/>
                    <a:pt x="17" y="107"/>
                  </a:cubicBezTo>
                  <a:cubicBezTo>
                    <a:pt x="17" y="88"/>
                    <a:pt x="17" y="88"/>
                    <a:pt x="17" y="88"/>
                  </a:cubicBezTo>
                  <a:cubicBezTo>
                    <a:pt x="17" y="85"/>
                    <a:pt x="20" y="82"/>
                    <a:pt x="24" y="82"/>
                  </a:cubicBezTo>
                  <a:cubicBezTo>
                    <a:pt x="44" y="82"/>
                    <a:pt x="44" y="82"/>
                    <a:pt x="44" y="82"/>
                  </a:cubicBezTo>
                  <a:cubicBezTo>
                    <a:pt x="47" y="82"/>
                    <a:pt x="50" y="85"/>
                    <a:pt x="50" y="88"/>
                  </a:cubicBezTo>
                  <a:lnTo>
                    <a:pt x="50" y="107"/>
                  </a:lnTo>
                  <a:close/>
                  <a:moveTo>
                    <a:pt x="50" y="152"/>
                  </a:moveTo>
                  <a:cubicBezTo>
                    <a:pt x="50" y="155"/>
                    <a:pt x="47" y="158"/>
                    <a:pt x="44" y="158"/>
                  </a:cubicBezTo>
                  <a:cubicBezTo>
                    <a:pt x="24" y="158"/>
                    <a:pt x="24" y="158"/>
                    <a:pt x="24" y="158"/>
                  </a:cubicBezTo>
                  <a:cubicBezTo>
                    <a:pt x="20" y="158"/>
                    <a:pt x="17" y="155"/>
                    <a:pt x="17" y="152"/>
                  </a:cubicBezTo>
                  <a:cubicBezTo>
                    <a:pt x="17" y="133"/>
                    <a:pt x="17" y="133"/>
                    <a:pt x="17" y="133"/>
                  </a:cubicBezTo>
                  <a:cubicBezTo>
                    <a:pt x="17" y="130"/>
                    <a:pt x="20" y="127"/>
                    <a:pt x="24" y="127"/>
                  </a:cubicBezTo>
                  <a:cubicBezTo>
                    <a:pt x="44" y="127"/>
                    <a:pt x="44" y="127"/>
                    <a:pt x="44" y="127"/>
                  </a:cubicBezTo>
                  <a:cubicBezTo>
                    <a:pt x="47" y="127"/>
                    <a:pt x="50" y="130"/>
                    <a:pt x="50" y="133"/>
                  </a:cubicBezTo>
                  <a:lnTo>
                    <a:pt x="50" y="152"/>
                  </a:lnTo>
                  <a:close/>
                  <a:moveTo>
                    <a:pt x="179" y="14"/>
                  </a:moveTo>
                  <a:cubicBezTo>
                    <a:pt x="176" y="14"/>
                    <a:pt x="176" y="14"/>
                    <a:pt x="176" y="14"/>
                  </a:cubicBezTo>
                  <a:cubicBezTo>
                    <a:pt x="176" y="23"/>
                    <a:pt x="176" y="23"/>
                    <a:pt x="176" y="23"/>
                  </a:cubicBezTo>
                  <a:cubicBezTo>
                    <a:pt x="176" y="31"/>
                    <a:pt x="169" y="38"/>
                    <a:pt x="161" y="38"/>
                  </a:cubicBezTo>
                  <a:cubicBezTo>
                    <a:pt x="152" y="38"/>
                    <a:pt x="145" y="31"/>
                    <a:pt x="145" y="23"/>
                  </a:cubicBezTo>
                  <a:cubicBezTo>
                    <a:pt x="145" y="14"/>
                    <a:pt x="145" y="14"/>
                    <a:pt x="145" y="14"/>
                  </a:cubicBezTo>
                  <a:cubicBezTo>
                    <a:pt x="114" y="14"/>
                    <a:pt x="114" y="14"/>
                    <a:pt x="114" y="14"/>
                  </a:cubicBezTo>
                  <a:cubicBezTo>
                    <a:pt x="114" y="23"/>
                    <a:pt x="114" y="23"/>
                    <a:pt x="114" y="23"/>
                  </a:cubicBezTo>
                  <a:cubicBezTo>
                    <a:pt x="114" y="31"/>
                    <a:pt x="107" y="38"/>
                    <a:pt x="99" y="38"/>
                  </a:cubicBezTo>
                  <a:cubicBezTo>
                    <a:pt x="90" y="38"/>
                    <a:pt x="84" y="31"/>
                    <a:pt x="84" y="23"/>
                  </a:cubicBezTo>
                  <a:cubicBezTo>
                    <a:pt x="84" y="14"/>
                    <a:pt x="84" y="14"/>
                    <a:pt x="84" y="14"/>
                  </a:cubicBezTo>
                  <a:cubicBezTo>
                    <a:pt x="52" y="14"/>
                    <a:pt x="52" y="14"/>
                    <a:pt x="52" y="14"/>
                  </a:cubicBezTo>
                  <a:cubicBezTo>
                    <a:pt x="52" y="23"/>
                    <a:pt x="52" y="23"/>
                    <a:pt x="52" y="23"/>
                  </a:cubicBezTo>
                  <a:cubicBezTo>
                    <a:pt x="52" y="31"/>
                    <a:pt x="45" y="38"/>
                    <a:pt x="37" y="38"/>
                  </a:cubicBezTo>
                  <a:cubicBezTo>
                    <a:pt x="29" y="38"/>
                    <a:pt x="21" y="31"/>
                    <a:pt x="21" y="23"/>
                  </a:cubicBezTo>
                  <a:cubicBezTo>
                    <a:pt x="21" y="14"/>
                    <a:pt x="21" y="14"/>
                    <a:pt x="21" y="14"/>
                  </a:cubicBezTo>
                  <a:cubicBezTo>
                    <a:pt x="17" y="14"/>
                    <a:pt x="17" y="14"/>
                    <a:pt x="17" y="14"/>
                  </a:cubicBezTo>
                  <a:cubicBezTo>
                    <a:pt x="8" y="14"/>
                    <a:pt x="0" y="22"/>
                    <a:pt x="0" y="32"/>
                  </a:cubicBezTo>
                  <a:cubicBezTo>
                    <a:pt x="0" y="158"/>
                    <a:pt x="0" y="158"/>
                    <a:pt x="0" y="158"/>
                  </a:cubicBezTo>
                  <a:cubicBezTo>
                    <a:pt x="0" y="168"/>
                    <a:pt x="8" y="176"/>
                    <a:pt x="17" y="176"/>
                  </a:cubicBezTo>
                  <a:cubicBezTo>
                    <a:pt x="179" y="176"/>
                    <a:pt x="179" y="176"/>
                    <a:pt x="179" y="176"/>
                  </a:cubicBezTo>
                  <a:cubicBezTo>
                    <a:pt x="189" y="176"/>
                    <a:pt x="197" y="168"/>
                    <a:pt x="197" y="158"/>
                  </a:cubicBezTo>
                  <a:cubicBezTo>
                    <a:pt x="197" y="32"/>
                    <a:pt x="197" y="32"/>
                    <a:pt x="197" y="32"/>
                  </a:cubicBezTo>
                  <a:cubicBezTo>
                    <a:pt x="197" y="22"/>
                    <a:pt x="189" y="14"/>
                    <a:pt x="179" y="14"/>
                  </a:cubicBezTo>
                  <a:close/>
                </a:path>
              </a:pathLst>
            </a:custGeom>
            <a:solidFill>
              <a:srgbClr val="B6A584"/>
            </a:solidFill>
            <a:ln w="9525">
              <a:noFill/>
              <a:round/>
              <a:headEnd/>
              <a:tailEnd/>
            </a:ln>
          </p:spPr>
          <p:txBody>
            <a:bodyPr vert="horz" wrap="square" lIns="100817" tIns="50408" rIns="100817" bIns="50408" numCol="1" anchor="t" anchorCtr="0" compatLnSpc="1">
              <a:prstTxWarp prst="textNoShape">
                <a:avLst/>
              </a:prstTxWarp>
            </a:bodyPr>
            <a:lstStyle/>
            <a:p>
              <a:endParaRPr lang="en-US" sz="2205"/>
            </a:p>
          </p:txBody>
        </p:sp>
        <p:sp>
          <p:nvSpPr>
            <p:cNvPr id="4" name="Rectangle 3">
              <a:extLst>
                <a:ext uri="{FF2B5EF4-FFF2-40B4-BE49-F238E27FC236}">
                  <a16:creationId xmlns:a16="http://schemas.microsoft.com/office/drawing/2014/main" id="{881F1CD7-98D5-C45B-A5F9-04FC2DC7C72F}"/>
                </a:ext>
              </a:extLst>
            </p:cNvPr>
            <p:cNvSpPr/>
            <p:nvPr/>
          </p:nvSpPr>
          <p:spPr>
            <a:xfrm>
              <a:off x="9618608" y="2897378"/>
              <a:ext cx="1261581" cy="514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ar-SA" sz="1200" dirty="0">
                  <a:solidFill>
                    <a:schemeClr val="tx1"/>
                  </a:solidFill>
                  <a:latin typeface="Lusail" pitchFamily="50" charset="-78"/>
                  <a:cs typeface="Lusail" pitchFamily="50" charset="-78"/>
                </a:rPr>
                <a:t>مجموع الحضور أكثر من 300</a:t>
              </a:r>
            </a:p>
          </p:txBody>
        </p:sp>
        <p:sp>
          <p:nvSpPr>
            <p:cNvPr id="10" name="Rectangle 9">
              <a:extLst>
                <a:ext uri="{FF2B5EF4-FFF2-40B4-BE49-F238E27FC236}">
                  <a16:creationId xmlns:a16="http://schemas.microsoft.com/office/drawing/2014/main" id="{4A464E2E-C481-49B6-4893-FAF23D6B6F36}"/>
                </a:ext>
              </a:extLst>
            </p:cNvPr>
            <p:cNvSpPr/>
            <p:nvPr/>
          </p:nvSpPr>
          <p:spPr>
            <a:xfrm>
              <a:off x="7972796" y="2897378"/>
              <a:ext cx="1261581" cy="514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ar-SA" sz="1200">
                  <a:solidFill>
                    <a:schemeClr val="tx1"/>
                  </a:solidFill>
                  <a:latin typeface="Lusail" pitchFamily="50" charset="-78"/>
                  <a:cs typeface="Lusail" pitchFamily="50" charset="-78"/>
                </a:rPr>
                <a:t>40</a:t>
              </a:r>
            </a:p>
            <a:p>
              <a:pPr marL="0" marR="0" lvl="0" indent="0" algn="ctr" defTabSz="914400" eaLnBrk="1" fontAlgn="auto" latinLnBrk="0" hangingPunct="1">
                <a:lnSpc>
                  <a:spcPct val="100000"/>
                </a:lnSpc>
                <a:spcBef>
                  <a:spcPts val="0"/>
                </a:spcBef>
                <a:spcAft>
                  <a:spcPts val="0"/>
                </a:spcAft>
                <a:buClrTx/>
                <a:buSzTx/>
                <a:buFontTx/>
                <a:buNone/>
                <a:tabLst/>
                <a:defRPr/>
              </a:pPr>
              <a:r>
                <a:rPr lang="ar-SA" sz="1200">
                  <a:solidFill>
                    <a:schemeClr val="tx1"/>
                  </a:solidFill>
                  <a:latin typeface="Lusail" pitchFamily="50" charset="-78"/>
                  <a:cs typeface="Lusail" pitchFamily="50" charset="-78"/>
                </a:rPr>
                <a:t> جهة حكومية</a:t>
              </a:r>
              <a:endParaRPr kumimoji="0" lang="ar-QA" sz="1200" b="0" i="0" u="none" strike="noStrike" kern="1200" cap="none" spc="0" normalizeH="0" baseline="0" noProof="0">
                <a:ln>
                  <a:noFill/>
                </a:ln>
                <a:solidFill>
                  <a:schemeClr val="tx1"/>
                </a:solidFill>
                <a:effectLst/>
                <a:uLnTx/>
                <a:uFillTx/>
                <a:latin typeface="Lusail" pitchFamily="50" charset="-78"/>
                <a:ea typeface="+mn-ea"/>
                <a:cs typeface="Lusail" pitchFamily="50" charset="-78"/>
              </a:endParaRPr>
            </a:p>
          </p:txBody>
        </p:sp>
        <p:sp>
          <p:nvSpPr>
            <p:cNvPr id="19" name="Rectangle 18">
              <a:extLst>
                <a:ext uri="{FF2B5EF4-FFF2-40B4-BE49-F238E27FC236}">
                  <a16:creationId xmlns:a16="http://schemas.microsoft.com/office/drawing/2014/main" id="{1A8B4C36-2800-B0CC-76F3-365A9FCB0CBF}"/>
                </a:ext>
              </a:extLst>
            </p:cNvPr>
            <p:cNvSpPr/>
            <p:nvPr/>
          </p:nvSpPr>
          <p:spPr>
            <a:xfrm>
              <a:off x="6326984" y="2897378"/>
              <a:ext cx="1261581" cy="514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dirty="0">
                  <a:ln>
                    <a:noFill/>
                  </a:ln>
                  <a:solidFill>
                    <a:schemeClr val="tx1"/>
                  </a:solidFill>
                  <a:effectLst/>
                  <a:uLnTx/>
                  <a:uFillTx/>
                  <a:latin typeface="Lusail" pitchFamily="50" charset="-78"/>
                  <a:ea typeface="+mn-ea"/>
                  <a:cs typeface="Lusail" pitchFamily="50" charset="-78"/>
                </a:rPr>
                <a:t>يونيو – يوليو 2023</a:t>
              </a:r>
              <a:endParaRPr kumimoji="0" lang="ar-QA" sz="1200" b="0" i="0" u="none" strike="noStrike" kern="1200" cap="none" spc="0" normalizeH="0" baseline="0" noProof="0" dirty="0">
                <a:ln>
                  <a:noFill/>
                </a:ln>
                <a:solidFill>
                  <a:schemeClr val="tx1"/>
                </a:solidFill>
                <a:effectLst/>
                <a:uLnTx/>
                <a:uFillTx/>
                <a:latin typeface="Lusail" pitchFamily="50" charset="-78"/>
                <a:ea typeface="+mn-ea"/>
                <a:cs typeface="Lusail" pitchFamily="50" charset="-78"/>
              </a:endParaRPr>
            </a:p>
          </p:txBody>
        </p:sp>
        <p:grpSp>
          <p:nvGrpSpPr>
            <p:cNvPr id="95" name="Group 94">
              <a:extLst>
                <a:ext uri="{FF2B5EF4-FFF2-40B4-BE49-F238E27FC236}">
                  <a16:creationId xmlns:a16="http://schemas.microsoft.com/office/drawing/2014/main" id="{14164EFC-7A6F-1105-6724-2317DCAAC418}"/>
                </a:ext>
              </a:extLst>
            </p:cNvPr>
            <p:cNvGrpSpPr/>
            <p:nvPr/>
          </p:nvGrpSpPr>
          <p:grpSpPr>
            <a:xfrm>
              <a:off x="8446142" y="2464822"/>
              <a:ext cx="314888" cy="403018"/>
              <a:chOff x="6362536" y="1871713"/>
              <a:chExt cx="469457" cy="600848"/>
            </a:xfrm>
            <a:solidFill>
              <a:srgbClr val="B6A584"/>
            </a:solidFill>
          </p:grpSpPr>
          <p:sp>
            <p:nvSpPr>
              <p:cNvPr id="97" name="Freeform 51">
                <a:extLst>
                  <a:ext uri="{FF2B5EF4-FFF2-40B4-BE49-F238E27FC236}">
                    <a16:creationId xmlns:a16="http://schemas.microsoft.com/office/drawing/2014/main" id="{5AF1D2E3-50A4-1B74-A48B-A34E8F604A2E}"/>
                  </a:ext>
                </a:extLst>
              </p:cNvPr>
              <p:cNvSpPr>
                <a:spLocks noEditPoints="1"/>
              </p:cNvSpPr>
              <p:nvPr/>
            </p:nvSpPr>
            <p:spPr bwMode="auto">
              <a:xfrm>
                <a:off x="6404791" y="2113611"/>
                <a:ext cx="384950" cy="136558"/>
              </a:xfrm>
              <a:custGeom>
                <a:avLst/>
                <a:gdLst>
                  <a:gd name="T0" fmla="*/ 8 w 200"/>
                  <a:gd name="T1" fmla="*/ 0 h 70"/>
                  <a:gd name="T2" fmla="*/ 6 w 200"/>
                  <a:gd name="T3" fmla="*/ 2 h 70"/>
                  <a:gd name="T4" fmla="*/ 0 w 200"/>
                  <a:gd name="T5" fmla="*/ 6 h 70"/>
                  <a:gd name="T6" fmla="*/ 0 w 200"/>
                  <a:gd name="T7" fmla="*/ 70 h 70"/>
                  <a:gd name="T8" fmla="*/ 200 w 200"/>
                  <a:gd name="T9" fmla="*/ 10 h 70"/>
                  <a:gd name="T10" fmla="*/ 198 w 200"/>
                  <a:gd name="T11" fmla="*/ 6 h 70"/>
                  <a:gd name="T12" fmla="*/ 194 w 200"/>
                  <a:gd name="T13" fmla="*/ 2 h 70"/>
                  <a:gd name="T14" fmla="*/ 190 w 200"/>
                  <a:gd name="T15" fmla="*/ 0 h 70"/>
                  <a:gd name="T16" fmla="*/ 36 w 200"/>
                  <a:gd name="T17" fmla="*/ 48 h 70"/>
                  <a:gd name="T18" fmla="*/ 30 w 200"/>
                  <a:gd name="T19" fmla="*/ 52 h 70"/>
                  <a:gd name="T20" fmla="*/ 24 w 200"/>
                  <a:gd name="T21" fmla="*/ 52 h 70"/>
                  <a:gd name="T22" fmla="*/ 20 w 200"/>
                  <a:gd name="T23" fmla="*/ 48 h 70"/>
                  <a:gd name="T24" fmla="*/ 20 w 200"/>
                  <a:gd name="T25" fmla="*/ 16 h 70"/>
                  <a:gd name="T26" fmla="*/ 24 w 200"/>
                  <a:gd name="T27" fmla="*/ 10 h 70"/>
                  <a:gd name="T28" fmla="*/ 30 w 200"/>
                  <a:gd name="T29" fmla="*/ 10 h 70"/>
                  <a:gd name="T30" fmla="*/ 36 w 200"/>
                  <a:gd name="T31" fmla="*/ 16 h 70"/>
                  <a:gd name="T32" fmla="*/ 72 w 200"/>
                  <a:gd name="T33" fmla="*/ 48 h 70"/>
                  <a:gd name="T34" fmla="*/ 70 w 200"/>
                  <a:gd name="T35" fmla="*/ 50 h 70"/>
                  <a:gd name="T36" fmla="*/ 60 w 200"/>
                  <a:gd name="T37" fmla="*/ 52 h 70"/>
                  <a:gd name="T38" fmla="*/ 56 w 200"/>
                  <a:gd name="T39" fmla="*/ 50 h 70"/>
                  <a:gd name="T40" fmla="*/ 56 w 200"/>
                  <a:gd name="T41" fmla="*/ 16 h 70"/>
                  <a:gd name="T42" fmla="*/ 56 w 200"/>
                  <a:gd name="T43" fmla="*/ 12 h 70"/>
                  <a:gd name="T44" fmla="*/ 66 w 200"/>
                  <a:gd name="T45" fmla="*/ 10 h 70"/>
                  <a:gd name="T46" fmla="*/ 70 w 200"/>
                  <a:gd name="T47" fmla="*/ 12 h 70"/>
                  <a:gd name="T48" fmla="*/ 72 w 200"/>
                  <a:gd name="T49" fmla="*/ 48 h 70"/>
                  <a:gd name="T50" fmla="*/ 108 w 200"/>
                  <a:gd name="T51" fmla="*/ 48 h 70"/>
                  <a:gd name="T52" fmla="*/ 102 w 200"/>
                  <a:gd name="T53" fmla="*/ 52 h 70"/>
                  <a:gd name="T54" fmla="*/ 96 w 200"/>
                  <a:gd name="T55" fmla="*/ 52 h 70"/>
                  <a:gd name="T56" fmla="*/ 92 w 200"/>
                  <a:gd name="T57" fmla="*/ 48 h 70"/>
                  <a:gd name="T58" fmla="*/ 92 w 200"/>
                  <a:gd name="T59" fmla="*/ 16 h 70"/>
                  <a:gd name="T60" fmla="*/ 96 w 200"/>
                  <a:gd name="T61" fmla="*/ 10 h 70"/>
                  <a:gd name="T62" fmla="*/ 102 w 200"/>
                  <a:gd name="T63" fmla="*/ 10 h 70"/>
                  <a:gd name="T64" fmla="*/ 108 w 200"/>
                  <a:gd name="T65" fmla="*/ 16 h 70"/>
                  <a:gd name="T66" fmla="*/ 144 w 200"/>
                  <a:gd name="T67" fmla="*/ 48 h 70"/>
                  <a:gd name="T68" fmla="*/ 142 w 200"/>
                  <a:gd name="T69" fmla="*/ 50 h 70"/>
                  <a:gd name="T70" fmla="*/ 132 w 200"/>
                  <a:gd name="T71" fmla="*/ 52 h 70"/>
                  <a:gd name="T72" fmla="*/ 130 w 200"/>
                  <a:gd name="T73" fmla="*/ 50 h 70"/>
                  <a:gd name="T74" fmla="*/ 128 w 200"/>
                  <a:gd name="T75" fmla="*/ 16 h 70"/>
                  <a:gd name="T76" fmla="*/ 130 w 200"/>
                  <a:gd name="T77" fmla="*/ 12 h 70"/>
                  <a:gd name="T78" fmla="*/ 140 w 200"/>
                  <a:gd name="T79" fmla="*/ 10 h 70"/>
                  <a:gd name="T80" fmla="*/ 142 w 200"/>
                  <a:gd name="T81" fmla="*/ 12 h 70"/>
                  <a:gd name="T82" fmla="*/ 144 w 200"/>
                  <a:gd name="T83" fmla="*/ 48 h 70"/>
                  <a:gd name="T84" fmla="*/ 180 w 200"/>
                  <a:gd name="T85" fmla="*/ 48 h 70"/>
                  <a:gd name="T86" fmla="*/ 176 w 200"/>
                  <a:gd name="T87" fmla="*/ 52 h 70"/>
                  <a:gd name="T88" fmla="*/ 170 w 200"/>
                  <a:gd name="T89" fmla="*/ 52 h 70"/>
                  <a:gd name="T90" fmla="*/ 164 w 200"/>
                  <a:gd name="T91" fmla="*/ 48 h 70"/>
                  <a:gd name="T92" fmla="*/ 164 w 200"/>
                  <a:gd name="T93" fmla="*/ 16 h 70"/>
                  <a:gd name="T94" fmla="*/ 170 w 200"/>
                  <a:gd name="T95" fmla="*/ 10 h 70"/>
                  <a:gd name="T96" fmla="*/ 176 w 200"/>
                  <a:gd name="T97" fmla="*/ 10 h 70"/>
                  <a:gd name="T98" fmla="*/ 180 w 200"/>
                  <a:gd name="T99"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70">
                    <a:moveTo>
                      <a:pt x="190" y="0"/>
                    </a:moveTo>
                    <a:lnTo>
                      <a:pt x="8" y="0"/>
                    </a:lnTo>
                    <a:lnTo>
                      <a:pt x="8" y="0"/>
                    </a:lnTo>
                    <a:lnTo>
                      <a:pt x="6" y="2"/>
                    </a:lnTo>
                    <a:lnTo>
                      <a:pt x="2" y="4"/>
                    </a:lnTo>
                    <a:lnTo>
                      <a:pt x="0" y="6"/>
                    </a:lnTo>
                    <a:lnTo>
                      <a:pt x="0" y="10"/>
                    </a:lnTo>
                    <a:lnTo>
                      <a:pt x="0" y="70"/>
                    </a:lnTo>
                    <a:lnTo>
                      <a:pt x="200" y="70"/>
                    </a:lnTo>
                    <a:lnTo>
                      <a:pt x="200" y="10"/>
                    </a:lnTo>
                    <a:lnTo>
                      <a:pt x="200" y="10"/>
                    </a:lnTo>
                    <a:lnTo>
                      <a:pt x="198" y="6"/>
                    </a:lnTo>
                    <a:lnTo>
                      <a:pt x="196" y="4"/>
                    </a:lnTo>
                    <a:lnTo>
                      <a:pt x="194" y="2"/>
                    </a:lnTo>
                    <a:lnTo>
                      <a:pt x="190" y="0"/>
                    </a:lnTo>
                    <a:lnTo>
                      <a:pt x="190" y="0"/>
                    </a:lnTo>
                    <a:close/>
                    <a:moveTo>
                      <a:pt x="36" y="48"/>
                    </a:moveTo>
                    <a:lnTo>
                      <a:pt x="36" y="48"/>
                    </a:lnTo>
                    <a:lnTo>
                      <a:pt x="34" y="50"/>
                    </a:lnTo>
                    <a:lnTo>
                      <a:pt x="30" y="52"/>
                    </a:lnTo>
                    <a:lnTo>
                      <a:pt x="24" y="52"/>
                    </a:lnTo>
                    <a:lnTo>
                      <a:pt x="24" y="52"/>
                    </a:lnTo>
                    <a:lnTo>
                      <a:pt x="20" y="50"/>
                    </a:lnTo>
                    <a:lnTo>
                      <a:pt x="20" y="48"/>
                    </a:lnTo>
                    <a:lnTo>
                      <a:pt x="20" y="16"/>
                    </a:lnTo>
                    <a:lnTo>
                      <a:pt x="20" y="16"/>
                    </a:lnTo>
                    <a:lnTo>
                      <a:pt x="20" y="12"/>
                    </a:lnTo>
                    <a:lnTo>
                      <a:pt x="24" y="10"/>
                    </a:lnTo>
                    <a:lnTo>
                      <a:pt x="30" y="10"/>
                    </a:lnTo>
                    <a:lnTo>
                      <a:pt x="30" y="10"/>
                    </a:lnTo>
                    <a:lnTo>
                      <a:pt x="34" y="12"/>
                    </a:lnTo>
                    <a:lnTo>
                      <a:pt x="36" y="16"/>
                    </a:lnTo>
                    <a:lnTo>
                      <a:pt x="36" y="48"/>
                    </a:lnTo>
                    <a:close/>
                    <a:moveTo>
                      <a:pt x="72" y="48"/>
                    </a:moveTo>
                    <a:lnTo>
                      <a:pt x="72" y="48"/>
                    </a:lnTo>
                    <a:lnTo>
                      <a:pt x="70" y="50"/>
                    </a:lnTo>
                    <a:lnTo>
                      <a:pt x="66" y="52"/>
                    </a:lnTo>
                    <a:lnTo>
                      <a:pt x="60" y="52"/>
                    </a:lnTo>
                    <a:lnTo>
                      <a:pt x="60" y="52"/>
                    </a:lnTo>
                    <a:lnTo>
                      <a:pt x="56" y="50"/>
                    </a:lnTo>
                    <a:lnTo>
                      <a:pt x="56" y="48"/>
                    </a:lnTo>
                    <a:lnTo>
                      <a:pt x="56" y="16"/>
                    </a:lnTo>
                    <a:lnTo>
                      <a:pt x="56" y="16"/>
                    </a:lnTo>
                    <a:lnTo>
                      <a:pt x="56" y="12"/>
                    </a:lnTo>
                    <a:lnTo>
                      <a:pt x="60" y="10"/>
                    </a:lnTo>
                    <a:lnTo>
                      <a:pt x="66" y="10"/>
                    </a:lnTo>
                    <a:lnTo>
                      <a:pt x="66" y="10"/>
                    </a:lnTo>
                    <a:lnTo>
                      <a:pt x="70" y="12"/>
                    </a:lnTo>
                    <a:lnTo>
                      <a:pt x="72" y="16"/>
                    </a:lnTo>
                    <a:lnTo>
                      <a:pt x="72" y="48"/>
                    </a:lnTo>
                    <a:close/>
                    <a:moveTo>
                      <a:pt x="108" y="48"/>
                    </a:moveTo>
                    <a:lnTo>
                      <a:pt x="108" y="48"/>
                    </a:lnTo>
                    <a:lnTo>
                      <a:pt x="106" y="50"/>
                    </a:lnTo>
                    <a:lnTo>
                      <a:pt x="102" y="52"/>
                    </a:lnTo>
                    <a:lnTo>
                      <a:pt x="96" y="52"/>
                    </a:lnTo>
                    <a:lnTo>
                      <a:pt x="96" y="52"/>
                    </a:lnTo>
                    <a:lnTo>
                      <a:pt x="94" y="50"/>
                    </a:lnTo>
                    <a:lnTo>
                      <a:pt x="92" y="48"/>
                    </a:lnTo>
                    <a:lnTo>
                      <a:pt x="92" y="16"/>
                    </a:lnTo>
                    <a:lnTo>
                      <a:pt x="92" y="16"/>
                    </a:lnTo>
                    <a:lnTo>
                      <a:pt x="94" y="12"/>
                    </a:lnTo>
                    <a:lnTo>
                      <a:pt x="96" y="10"/>
                    </a:lnTo>
                    <a:lnTo>
                      <a:pt x="102" y="10"/>
                    </a:lnTo>
                    <a:lnTo>
                      <a:pt x="102" y="10"/>
                    </a:lnTo>
                    <a:lnTo>
                      <a:pt x="106" y="12"/>
                    </a:lnTo>
                    <a:lnTo>
                      <a:pt x="108" y="16"/>
                    </a:lnTo>
                    <a:lnTo>
                      <a:pt x="108" y="48"/>
                    </a:lnTo>
                    <a:close/>
                    <a:moveTo>
                      <a:pt x="144" y="48"/>
                    </a:moveTo>
                    <a:lnTo>
                      <a:pt x="144" y="48"/>
                    </a:lnTo>
                    <a:lnTo>
                      <a:pt x="142" y="50"/>
                    </a:lnTo>
                    <a:lnTo>
                      <a:pt x="140" y="52"/>
                    </a:lnTo>
                    <a:lnTo>
                      <a:pt x="132" y="52"/>
                    </a:lnTo>
                    <a:lnTo>
                      <a:pt x="132" y="52"/>
                    </a:lnTo>
                    <a:lnTo>
                      <a:pt x="130" y="50"/>
                    </a:lnTo>
                    <a:lnTo>
                      <a:pt x="128" y="48"/>
                    </a:lnTo>
                    <a:lnTo>
                      <a:pt x="128" y="16"/>
                    </a:lnTo>
                    <a:lnTo>
                      <a:pt x="128" y="16"/>
                    </a:lnTo>
                    <a:lnTo>
                      <a:pt x="130" y="12"/>
                    </a:lnTo>
                    <a:lnTo>
                      <a:pt x="132" y="10"/>
                    </a:lnTo>
                    <a:lnTo>
                      <a:pt x="140" y="10"/>
                    </a:lnTo>
                    <a:lnTo>
                      <a:pt x="140" y="10"/>
                    </a:lnTo>
                    <a:lnTo>
                      <a:pt x="142" y="12"/>
                    </a:lnTo>
                    <a:lnTo>
                      <a:pt x="144" y="16"/>
                    </a:lnTo>
                    <a:lnTo>
                      <a:pt x="144" y="48"/>
                    </a:lnTo>
                    <a:close/>
                    <a:moveTo>
                      <a:pt x="180" y="48"/>
                    </a:moveTo>
                    <a:lnTo>
                      <a:pt x="180" y="48"/>
                    </a:lnTo>
                    <a:lnTo>
                      <a:pt x="178" y="50"/>
                    </a:lnTo>
                    <a:lnTo>
                      <a:pt x="176" y="52"/>
                    </a:lnTo>
                    <a:lnTo>
                      <a:pt x="170" y="52"/>
                    </a:lnTo>
                    <a:lnTo>
                      <a:pt x="170" y="52"/>
                    </a:lnTo>
                    <a:lnTo>
                      <a:pt x="166" y="50"/>
                    </a:lnTo>
                    <a:lnTo>
                      <a:pt x="164" y="48"/>
                    </a:lnTo>
                    <a:lnTo>
                      <a:pt x="164" y="16"/>
                    </a:lnTo>
                    <a:lnTo>
                      <a:pt x="164" y="16"/>
                    </a:lnTo>
                    <a:lnTo>
                      <a:pt x="166" y="12"/>
                    </a:lnTo>
                    <a:lnTo>
                      <a:pt x="170" y="10"/>
                    </a:lnTo>
                    <a:lnTo>
                      <a:pt x="176" y="10"/>
                    </a:lnTo>
                    <a:lnTo>
                      <a:pt x="176" y="10"/>
                    </a:lnTo>
                    <a:lnTo>
                      <a:pt x="178" y="12"/>
                    </a:lnTo>
                    <a:lnTo>
                      <a:pt x="180" y="16"/>
                    </a:lnTo>
                    <a:lnTo>
                      <a:pt x="180" y="48"/>
                    </a:lnTo>
                    <a:close/>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98" name="Freeform 52">
                <a:extLst>
                  <a:ext uri="{FF2B5EF4-FFF2-40B4-BE49-F238E27FC236}">
                    <a16:creationId xmlns:a16="http://schemas.microsoft.com/office/drawing/2014/main" id="{C2F4FAFF-5079-20A7-1189-97FCE8B4CC00}"/>
                  </a:ext>
                </a:extLst>
              </p:cNvPr>
              <p:cNvSpPr>
                <a:spLocks noEditPoints="1"/>
              </p:cNvSpPr>
              <p:nvPr/>
            </p:nvSpPr>
            <p:spPr bwMode="auto">
              <a:xfrm>
                <a:off x="6370145" y="2222859"/>
                <a:ext cx="454241" cy="249702"/>
              </a:xfrm>
              <a:custGeom>
                <a:avLst/>
                <a:gdLst>
                  <a:gd name="T0" fmla="*/ 226 w 236"/>
                  <a:gd name="T1" fmla="*/ 0 h 128"/>
                  <a:gd name="T2" fmla="*/ 10 w 236"/>
                  <a:gd name="T3" fmla="*/ 0 h 128"/>
                  <a:gd name="T4" fmla="*/ 10 w 236"/>
                  <a:gd name="T5" fmla="*/ 0 h 128"/>
                  <a:gd name="T6" fmla="*/ 6 w 236"/>
                  <a:gd name="T7" fmla="*/ 2 h 128"/>
                  <a:gd name="T8" fmla="*/ 2 w 236"/>
                  <a:gd name="T9" fmla="*/ 4 h 128"/>
                  <a:gd name="T10" fmla="*/ 0 w 236"/>
                  <a:gd name="T11" fmla="*/ 6 h 128"/>
                  <a:gd name="T12" fmla="*/ 0 w 236"/>
                  <a:gd name="T13" fmla="*/ 10 h 128"/>
                  <a:gd name="T14" fmla="*/ 0 w 236"/>
                  <a:gd name="T15" fmla="*/ 128 h 128"/>
                  <a:gd name="T16" fmla="*/ 236 w 236"/>
                  <a:gd name="T17" fmla="*/ 128 h 128"/>
                  <a:gd name="T18" fmla="*/ 236 w 236"/>
                  <a:gd name="T19" fmla="*/ 10 h 128"/>
                  <a:gd name="T20" fmla="*/ 236 w 236"/>
                  <a:gd name="T21" fmla="*/ 10 h 128"/>
                  <a:gd name="T22" fmla="*/ 234 w 236"/>
                  <a:gd name="T23" fmla="*/ 6 h 128"/>
                  <a:gd name="T24" fmla="*/ 232 w 236"/>
                  <a:gd name="T25" fmla="*/ 4 h 128"/>
                  <a:gd name="T26" fmla="*/ 230 w 236"/>
                  <a:gd name="T27" fmla="*/ 2 h 128"/>
                  <a:gd name="T28" fmla="*/ 226 w 236"/>
                  <a:gd name="T29" fmla="*/ 0 h 128"/>
                  <a:gd name="T30" fmla="*/ 226 w 236"/>
                  <a:gd name="T31" fmla="*/ 0 h 128"/>
                  <a:gd name="T32" fmla="*/ 38 w 236"/>
                  <a:gd name="T33" fmla="*/ 110 h 128"/>
                  <a:gd name="T34" fmla="*/ 20 w 236"/>
                  <a:gd name="T35" fmla="*/ 110 h 128"/>
                  <a:gd name="T36" fmla="*/ 20 w 236"/>
                  <a:gd name="T37" fmla="*/ 20 h 128"/>
                  <a:gd name="T38" fmla="*/ 38 w 236"/>
                  <a:gd name="T39" fmla="*/ 20 h 128"/>
                  <a:gd name="T40" fmla="*/ 38 w 236"/>
                  <a:gd name="T41" fmla="*/ 110 h 128"/>
                  <a:gd name="T42" fmla="*/ 72 w 236"/>
                  <a:gd name="T43" fmla="*/ 110 h 128"/>
                  <a:gd name="T44" fmla="*/ 56 w 236"/>
                  <a:gd name="T45" fmla="*/ 110 h 128"/>
                  <a:gd name="T46" fmla="*/ 56 w 236"/>
                  <a:gd name="T47" fmla="*/ 20 h 128"/>
                  <a:gd name="T48" fmla="*/ 72 w 236"/>
                  <a:gd name="T49" fmla="*/ 20 h 128"/>
                  <a:gd name="T50" fmla="*/ 72 w 236"/>
                  <a:gd name="T51" fmla="*/ 110 h 128"/>
                  <a:gd name="T52" fmla="*/ 108 w 236"/>
                  <a:gd name="T53" fmla="*/ 110 h 128"/>
                  <a:gd name="T54" fmla="*/ 92 w 236"/>
                  <a:gd name="T55" fmla="*/ 110 h 128"/>
                  <a:gd name="T56" fmla="*/ 92 w 236"/>
                  <a:gd name="T57" fmla="*/ 20 h 128"/>
                  <a:gd name="T58" fmla="*/ 108 w 236"/>
                  <a:gd name="T59" fmla="*/ 20 h 128"/>
                  <a:gd name="T60" fmla="*/ 108 w 236"/>
                  <a:gd name="T61" fmla="*/ 110 h 128"/>
                  <a:gd name="T62" fmla="*/ 144 w 236"/>
                  <a:gd name="T63" fmla="*/ 110 h 128"/>
                  <a:gd name="T64" fmla="*/ 128 w 236"/>
                  <a:gd name="T65" fmla="*/ 110 h 128"/>
                  <a:gd name="T66" fmla="*/ 128 w 236"/>
                  <a:gd name="T67" fmla="*/ 20 h 128"/>
                  <a:gd name="T68" fmla="*/ 144 w 236"/>
                  <a:gd name="T69" fmla="*/ 20 h 128"/>
                  <a:gd name="T70" fmla="*/ 144 w 236"/>
                  <a:gd name="T71" fmla="*/ 110 h 128"/>
                  <a:gd name="T72" fmla="*/ 180 w 236"/>
                  <a:gd name="T73" fmla="*/ 110 h 128"/>
                  <a:gd name="T74" fmla="*/ 162 w 236"/>
                  <a:gd name="T75" fmla="*/ 110 h 128"/>
                  <a:gd name="T76" fmla="*/ 162 w 236"/>
                  <a:gd name="T77" fmla="*/ 20 h 128"/>
                  <a:gd name="T78" fmla="*/ 180 w 236"/>
                  <a:gd name="T79" fmla="*/ 20 h 128"/>
                  <a:gd name="T80" fmla="*/ 180 w 236"/>
                  <a:gd name="T81" fmla="*/ 110 h 128"/>
                  <a:gd name="T82" fmla="*/ 214 w 236"/>
                  <a:gd name="T83" fmla="*/ 110 h 128"/>
                  <a:gd name="T84" fmla="*/ 198 w 236"/>
                  <a:gd name="T85" fmla="*/ 110 h 128"/>
                  <a:gd name="T86" fmla="*/ 198 w 236"/>
                  <a:gd name="T87" fmla="*/ 20 h 128"/>
                  <a:gd name="T88" fmla="*/ 214 w 236"/>
                  <a:gd name="T89" fmla="*/ 20 h 128"/>
                  <a:gd name="T90" fmla="*/ 214 w 236"/>
                  <a:gd name="T9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26" y="0"/>
                    </a:moveTo>
                    <a:lnTo>
                      <a:pt x="10" y="0"/>
                    </a:lnTo>
                    <a:lnTo>
                      <a:pt x="10" y="0"/>
                    </a:lnTo>
                    <a:lnTo>
                      <a:pt x="6" y="2"/>
                    </a:lnTo>
                    <a:lnTo>
                      <a:pt x="2" y="4"/>
                    </a:lnTo>
                    <a:lnTo>
                      <a:pt x="0" y="6"/>
                    </a:lnTo>
                    <a:lnTo>
                      <a:pt x="0" y="10"/>
                    </a:lnTo>
                    <a:lnTo>
                      <a:pt x="0" y="128"/>
                    </a:lnTo>
                    <a:lnTo>
                      <a:pt x="236" y="128"/>
                    </a:lnTo>
                    <a:lnTo>
                      <a:pt x="236" y="10"/>
                    </a:lnTo>
                    <a:lnTo>
                      <a:pt x="236" y="10"/>
                    </a:lnTo>
                    <a:lnTo>
                      <a:pt x="234" y="6"/>
                    </a:lnTo>
                    <a:lnTo>
                      <a:pt x="232" y="4"/>
                    </a:lnTo>
                    <a:lnTo>
                      <a:pt x="230" y="2"/>
                    </a:lnTo>
                    <a:lnTo>
                      <a:pt x="226" y="0"/>
                    </a:lnTo>
                    <a:lnTo>
                      <a:pt x="226" y="0"/>
                    </a:lnTo>
                    <a:close/>
                    <a:moveTo>
                      <a:pt x="38" y="110"/>
                    </a:moveTo>
                    <a:lnTo>
                      <a:pt x="20" y="110"/>
                    </a:lnTo>
                    <a:lnTo>
                      <a:pt x="20" y="20"/>
                    </a:lnTo>
                    <a:lnTo>
                      <a:pt x="38" y="20"/>
                    </a:lnTo>
                    <a:lnTo>
                      <a:pt x="38" y="110"/>
                    </a:lnTo>
                    <a:close/>
                    <a:moveTo>
                      <a:pt x="72" y="110"/>
                    </a:moveTo>
                    <a:lnTo>
                      <a:pt x="56" y="110"/>
                    </a:lnTo>
                    <a:lnTo>
                      <a:pt x="56" y="20"/>
                    </a:lnTo>
                    <a:lnTo>
                      <a:pt x="72" y="20"/>
                    </a:lnTo>
                    <a:lnTo>
                      <a:pt x="72" y="110"/>
                    </a:lnTo>
                    <a:close/>
                    <a:moveTo>
                      <a:pt x="108" y="110"/>
                    </a:moveTo>
                    <a:lnTo>
                      <a:pt x="92" y="110"/>
                    </a:lnTo>
                    <a:lnTo>
                      <a:pt x="92" y="20"/>
                    </a:lnTo>
                    <a:lnTo>
                      <a:pt x="108" y="20"/>
                    </a:lnTo>
                    <a:lnTo>
                      <a:pt x="108" y="110"/>
                    </a:lnTo>
                    <a:close/>
                    <a:moveTo>
                      <a:pt x="144" y="110"/>
                    </a:moveTo>
                    <a:lnTo>
                      <a:pt x="128" y="110"/>
                    </a:lnTo>
                    <a:lnTo>
                      <a:pt x="128" y="20"/>
                    </a:lnTo>
                    <a:lnTo>
                      <a:pt x="144" y="20"/>
                    </a:lnTo>
                    <a:lnTo>
                      <a:pt x="144" y="110"/>
                    </a:lnTo>
                    <a:close/>
                    <a:moveTo>
                      <a:pt x="180" y="110"/>
                    </a:moveTo>
                    <a:lnTo>
                      <a:pt x="162" y="110"/>
                    </a:lnTo>
                    <a:lnTo>
                      <a:pt x="162" y="20"/>
                    </a:lnTo>
                    <a:lnTo>
                      <a:pt x="180" y="20"/>
                    </a:lnTo>
                    <a:lnTo>
                      <a:pt x="180" y="110"/>
                    </a:lnTo>
                    <a:close/>
                    <a:moveTo>
                      <a:pt x="214" y="110"/>
                    </a:moveTo>
                    <a:lnTo>
                      <a:pt x="198" y="110"/>
                    </a:lnTo>
                    <a:lnTo>
                      <a:pt x="198" y="20"/>
                    </a:lnTo>
                    <a:lnTo>
                      <a:pt x="214" y="20"/>
                    </a:lnTo>
                    <a:lnTo>
                      <a:pt x="214" y="110"/>
                    </a:lnTo>
                    <a:close/>
                  </a:path>
                </a:pathLst>
              </a:custGeom>
              <a:grpFill/>
              <a:ln>
                <a:noFill/>
              </a:ln>
            </p:spPr>
            <p:txBody>
              <a:bodyPr vert="horz" wrap="square" lIns="91440" tIns="45720" rIns="91440" bIns="45720" numCol="1" anchor="t" anchorCtr="0" compatLnSpc="1">
                <a:prstTxWarp prst="textNoShape">
                  <a:avLst/>
                </a:prstTxWarp>
              </a:bodyPr>
              <a:lstStyle/>
              <a:p>
                <a:endParaRPr lang="en-GB" dirty="0"/>
              </a:p>
            </p:txBody>
          </p:sp>
          <p:sp>
            <p:nvSpPr>
              <p:cNvPr id="99" name="Isosceles Triangle 98">
                <a:extLst>
                  <a:ext uri="{FF2B5EF4-FFF2-40B4-BE49-F238E27FC236}">
                    <a16:creationId xmlns:a16="http://schemas.microsoft.com/office/drawing/2014/main" id="{5DF25885-FD71-EC1C-9049-8EF95167C9CC}"/>
                  </a:ext>
                </a:extLst>
              </p:cNvPr>
              <p:cNvSpPr/>
              <p:nvPr/>
            </p:nvSpPr>
            <p:spPr>
              <a:xfrm>
                <a:off x="6362536" y="1871713"/>
                <a:ext cx="469457" cy="167768"/>
              </a:xfrm>
              <a:prstGeom prst="triangle">
                <a:avLst/>
              </a:prstGeom>
              <a:grp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00" name="Freeform 47">
                <a:extLst>
                  <a:ext uri="{FF2B5EF4-FFF2-40B4-BE49-F238E27FC236}">
                    <a16:creationId xmlns:a16="http://schemas.microsoft.com/office/drawing/2014/main" id="{158CEA81-CA2F-04D5-D086-0773B657D1FE}"/>
                  </a:ext>
                </a:extLst>
              </p:cNvPr>
              <p:cNvSpPr>
                <a:spLocks/>
              </p:cNvSpPr>
              <p:nvPr/>
            </p:nvSpPr>
            <p:spPr bwMode="auto">
              <a:xfrm>
                <a:off x="6377843" y="2055090"/>
                <a:ext cx="438844" cy="46819"/>
              </a:xfrm>
              <a:custGeom>
                <a:avLst/>
                <a:gdLst>
                  <a:gd name="T0" fmla="*/ 20 w 228"/>
                  <a:gd name="T1" fmla="*/ 0 h 24"/>
                  <a:gd name="T2" fmla="*/ 0 w 228"/>
                  <a:gd name="T3" fmla="*/ 24 h 24"/>
                  <a:gd name="T4" fmla="*/ 228 w 228"/>
                  <a:gd name="T5" fmla="*/ 24 h 24"/>
                  <a:gd name="T6" fmla="*/ 208 w 228"/>
                  <a:gd name="T7" fmla="*/ 0 h 24"/>
                  <a:gd name="T8" fmla="*/ 20 w 228"/>
                  <a:gd name="T9" fmla="*/ 0 h 24"/>
                </a:gdLst>
                <a:ahLst/>
                <a:cxnLst>
                  <a:cxn ang="0">
                    <a:pos x="T0" y="T1"/>
                  </a:cxn>
                  <a:cxn ang="0">
                    <a:pos x="T2" y="T3"/>
                  </a:cxn>
                  <a:cxn ang="0">
                    <a:pos x="T4" y="T5"/>
                  </a:cxn>
                  <a:cxn ang="0">
                    <a:pos x="T6" y="T7"/>
                  </a:cxn>
                  <a:cxn ang="0">
                    <a:pos x="T8" y="T9"/>
                  </a:cxn>
                </a:cxnLst>
                <a:rect l="0" t="0" r="r" b="b"/>
                <a:pathLst>
                  <a:path w="228" h="24">
                    <a:moveTo>
                      <a:pt x="20" y="0"/>
                    </a:moveTo>
                    <a:lnTo>
                      <a:pt x="0" y="24"/>
                    </a:lnTo>
                    <a:lnTo>
                      <a:pt x="228" y="24"/>
                    </a:lnTo>
                    <a:lnTo>
                      <a:pt x="208" y="0"/>
                    </a:lnTo>
                    <a:lnTo>
                      <a:pt x="20" y="0"/>
                    </a:lnTo>
                    <a:close/>
                  </a:path>
                </a:pathLst>
              </a:custGeom>
              <a:grpFill/>
              <a:ln>
                <a:noFill/>
              </a:ln>
            </p:spPr>
            <p:txBody>
              <a:bodyPr vert="horz" wrap="square" lIns="91440" tIns="45720" rIns="91440" bIns="45720" numCol="1" anchor="t" anchorCtr="0" compatLnSpc="1">
                <a:prstTxWarp prst="textNoShape">
                  <a:avLst/>
                </a:prstTxWarp>
              </a:bodyPr>
              <a:lstStyle/>
              <a:p>
                <a:endParaRPr lang="en-GB"/>
              </a:p>
            </p:txBody>
          </p:sp>
        </p:grpSp>
        <p:sp>
          <p:nvSpPr>
            <p:cNvPr id="123" name="Freeform 70">
              <a:extLst>
                <a:ext uri="{FF2B5EF4-FFF2-40B4-BE49-F238E27FC236}">
                  <a16:creationId xmlns:a16="http://schemas.microsoft.com/office/drawing/2014/main" id="{BF1856DA-D640-EA42-2AAC-18936F9027DC}"/>
                </a:ext>
              </a:extLst>
            </p:cNvPr>
            <p:cNvSpPr>
              <a:spLocks noChangeAspect="1" noEditPoints="1"/>
            </p:cNvSpPr>
            <p:nvPr/>
          </p:nvSpPr>
          <p:spPr bwMode="ltGray">
            <a:xfrm>
              <a:off x="10018265" y="2516883"/>
              <a:ext cx="462266" cy="298896"/>
            </a:xfrm>
            <a:custGeom>
              <a:avLst/>
              <a:gdLst>
                <a:gd name="T0" fmla="*/ 1261 w 5636"/>
                <a:gd name="T1" fmla="*/ 260 h 3634"/>
                <a:gd name="T2" fmla="*/ 1001 w 5636"/>
                <a:gd name="T3" fmla="*/ 0 h 3634"/>
                <a:gd name="T4" fmla="*/ 1001 w 5636"/>
                <a:gd name="T5" fmla="*/ 3634 h 3634"/>
                <a:gd name="T6" fmla="*/ 1261 w 5636"/>
                <a:gd name="T7" fmla="*/ 3374 h 3634"/>
                <a:gd name="T8" fmla="*/ 1261 w 5636"/>
                <a:gd name="T9" fmla="*/ 260 h 3634"/>
                <a:gd name="T10" fmla="*/ 1780 w 5636"/>
                <a:gd name="T11" fmla="*/ 779 h 3634"/>
                <a:gd name="T12" fmla="*/ 1520 w 5636"/>
                <a:gd name="T13" fmla="*/ 519 h 3634"/>
                <a:gd name="T14" fmla="*/ 1520 w 5636"/>
                <a:gd name="T15" fmla="*/ 3115 h 3634"/>
                <a:gd name="T16" fmla="*/ 1780 w 5636"/>
                <a:gd name="T17" fmla="*/ 2855 h 3634"/>
                <a:gd name="T18" fmla="*/ 1780 w 5636"/>
                <a:gd name="T19" fmla="*/ 779 h 3634"/>
                <a:gd name="T20" fmla="*/ 2039 w 5636"/>
                <a:gd name="T21" fmla="*/ 1039 h 3634"/>
                <a:gd name="T22" fmla="*/ 1717 w 5636"/>
                <a:gd name="T23" fmla="*/ 1817 h 3634"/>
                <a:gd name="T24" fmla="*/ 2039 w 5636"/>
                <a:gd name="T25" fmla="*/ 2596 h 3634"/>
                <a:gd name="T26" fmla="*/ 2299 w 5636"/>
                <a:gd name="T27" fmla="*/ 2336 h 3634"/>
                <a:gd name="T28" fmla="*/ 2084 w 5636"/>
                <a:gd name="T29" fmla="*/ 1817 h 3634"/>
                <a:gd name="T30" fmla="*/ 2299 w 5636"/>
                <a:gd name="T31" fmla="*/ 1298 h 3634"/>
                <a:gd name="T32" fmla="*/ 2039 w 5636"/>
                <a:gd name="T33" fmla="*/ 1039 h 3634"/>
                <a:gd name="T34" fmla="*/ 4635 w 5636"/>
                <a:gd name="T35" fmla="*/ 0 h 3634"/>
                <a:gd name="T36" fmla="*/ 4375 w 5636"/>
                <a:gd name="T37" fmla="*/ 260 h 3634"/>
                <a:gd name="T38" fmla="*/ 4375 w 5636"/>
                <a:gd name="T39" fmla="*/ 3374 h 3634"/>
                <a:gd name="T40" fmla="*/ 4635 w 5636"/>
                <a:gd name="T41" fmla="*/ 3634 h 3634"/>
                <a:gd name="T42" fmla="*/ 4635 w 5636"/>
                <a:gd name="T43" fmla="*/ 0 h 3634"/>
                <a:gd name="T44" fmla="*/ 4116 w 5636"/>
                <a:gd name="T45" fmla="*/ 519 h 3634"/>
                <a:gd name="T46" fmla="*/ 3856 w 5636"/>
                <a:gd name="T47" fmla="*/ 779 h 3634"/>
                <a:gd name="T48" fmla="*/ 3856 w 5636"/>
                <a:gd name="T49" fmla="*/ 2855 h 3634"/>
                <a:gd name="T50" fmla="*/ 4116 w 5636"/>
                <a:gd name="T51" fmla="*/ 3115 h 3634"/>
                <a:gd name="T52" fmla="*/ 4116 w 5636"/>
                <a:gd name="T53" fmla="*/ 519 h 3634"/>
                <a:gd name="T54" fmla="*/ 3596 w 5636"/>
                <a:gd name="T55" fmla="*/ 1039 h 3634"/>
                <a:gd name="T56" fmla="*/ 3337 w 5636"/>
                <a:gd name="T57" fmla="*/ 1298 h 3634"/>
                <a:gd name="T58" fmla="*/ 3552 w 5636"/>
                <a:gd name="T59" fmla="*/ 1817 h 3634"/>
                <a:gd name="T60" fmla="*/ 3337 w 5636"/>
                <a:gd name="T61" fmla="*/ 2336 h 3634"/>
                <a:gd name="T62" fmla="*/ 3596 w 5636"/>
                <a:gd name="T63" fmla="*/ 2596 h 3634"/>
                <a:gd name="T64" fmla="*/ 3919 w 5636"/>
                <a:gd name="T65" fmla="*/ 1817 h 3634"/>
                <a:gd name="T66" fmla="*/ 3596 w 5636"/>
                <a:gd name="T67" fmla="*/ 1039 h 3634"/>
                <a:gd name="T68" fmla="*/ 3077 w 5636"/>
                <a:gd name="T69" fmla="*/ 1558 h 3634"/>
                <a:gd name="T70" fmla="*/ 3077 w 5636"/>
                <a:gd name="T71" fmla="*/ 2077 h 3634"/>
                <a:gd name="T72" fmla="*/ 2558 w 5636"/>
                <a:gd name="T73" fmla="*/ 2077 h 3634"/>
                <a:gd name="T74" fmla="*/ 2558 w 5636"/>
                <a:gd name="T75" fmla="*/ 1558 h 3634"/>
                <a:gd name="T76" fmla="*/ 3077 w 5636"/>
                <a:gd name="T77" fmla="*/ 1558 h 3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36" h="3634">
                  <a:moveTo>
                    <a:pt x="1261" y="260"/>
                  </a:moveTo>
                  <a:cubicBezTo>
                    <a:pt x="1001" y="0"/>
                    <a:pt x="1001" y="0"/>
                    <a:pt x="1001" y="0"/>
                  </a:cubicBezTo>
                  <a:cubicBezTo>
                    <a:pt x="0" y="1002"/>
                    <a:pt x="0" y="2632"/>
                    <a:pt x="1001" y="3634"/>
                  </a:cubicBezTo>
                  <a:cubicBezTo>
                    <a:pt x="1261" y="3374"/>
                    <a:pt x="1261" y="3374"/>
                    <a:pt x="1261" y="3374"/>
                  </a:cubicBezTo>
                  <a:cubicBezTo>
                    <a:pt x="402" y="2516"/>
                    <a:pt x="402" y="1118"/>
                    <a:pt x="1261" y="260"/>
                  </a:cubicBezTo>
                  <a:moveTo>
                    <a:pt x="1780" y="779"/>
                  </a:moveTo>
                  <a:cubicBezTo>
                    <a:pt x="1520" y="519"/>
                    <a:pt x="1520" y="519"/>
                    <a:pt x="1520" y="519"/>
                  </a:cubicBezTo>
                  <a:cubicBezTo>
                    <a:pt x="805" y="1235"/>
                    <a:pt x="805" y="2399"/>
                    <a:pt x="1520" y="3115"/>
                  </a:cubicBezTo>
                  <a:cubicBezTo>
                    <a:pt x="1780" y="2855"/>
                    <a:pt x="1780" y="2855"/>
                    <a:pt x="1780" y="2855"/>
                  </a:cubicBezTo>
                  <a:cubicBezTo>
                    <a:pt x="1207" y="2283"/>
                    <a:pt x="1207" y="1351"/>
                    <a:pt x="1780" y="779"/>
                  </a:cubicBezTo>
                  <a:moveTo>
                    <a:pt x="2039" y="1039"/>
                  </a:moveTo>
                  <a:cubicBezTo>
                    <a:pt x="1832" y="1247"/>
                    <a:pt x="1717" y="1523"/>
                    <a:pt x="1717" y="1817"/>
                  </a:cubicBezTo>
                  <a:cubicBezTo>
                    <a:pt x="1717" y="2111"/>
                    <a:pt x="1832" y="2388"/>
                    <a:pt x="2039" y="2596"/>
                  </a:cubicBezTo>
                  <a:cubicBezTo>
                    <a:pt x="2299" y="2336"/>
                    <a:pt x="2299" y="2336"/>
                    <a:pt x="2299" y="2336"/>
                  </a:cubicBezTo>
                  <a:cubicBezTo>
                    <a:pt x="2160" y="2197"/>
                    <a:pt x="2084" y="2013"/>
                    <a:pt x="2084" y="1817"/>
                  </a:cubicBezTo>
                  <a:cubicBezTo>
                    <a:pt x="2084" y="1621"/>
                    <a:pt x="2160" y="1436"/>
                    <a:pt x="2299" y="1298"/>
                  </a:cubicBezTo>
                  <a:lnTo>
                    <a:pt x="2039" y="1039"/>
                  </a:lnTo>
                  <a:close/>
                  <a:moveTo>
                    <a:pt x="4635" y="0"/>
                  </a:moveTo>
                  <a:cubicBezTo>
                    <a:pt x="4375" y="260"/>
                    <a:pt x="4375" y="260"/>
                    <a:pt x="4375" y="260"/>
                  </a:cubicBezTo>
                  <a:cubicBezTo>
                    <a:pt x="5234" y="1118"/>
                    <a:pt x="5234" y="2516"/>
                    <a:pt x="4375" y="3374"/>
                  </a:cubicBezTo>
                  <a:cubicBezTo>
                    <a:pt x="4635" y="3634"/>
                    <a:pt x="4635" y="3634"/>
                    <a:pt x="4635" y="3634"/>
                  </a:cubicBezTo>
                  <a:cubicBezTo>
                    <a:pt x="5636" y="2632"/>
                    <a:pt x="5636" y="1002"/>
                    <a:pt x="4635" y="0"/>
                  </a:cubicBezTo>
                  <a:moveTo>
                    <a:pt x="4116" y="519"/>
                  </a:moveTo>
                  <a:cubicBezTo>
                    <a:pt x="3856" y="779"/>
                    <a:pt x="3856" y="779"/>
                    <a:pt x="3856" y="779"/>
                  </a:cubicBezTo>
                  <a:cubicBezTo>
                    <a:pt x="4429" y="1351"/>
                    <a:pt x="4429" y="2283"/>
                    <a:pt x="3856" y="2855"/>
                  </a:cubicBezTo>
                  <a:cubicBezTo>
                    <a:pt x="4116" y="3115"/>
                    <a:pt x="4116" y="3115"/>
                    <a:pt x="4116" y="3115"/>
                  </a:cubicBezTo>
                  <a:cubicBezTo>
                    <a:pt x="4831" y="2399"/>
                    <a:pt x="4831" y="1235"/>
                    <a:pt x="4116" y="519"/>
                  </a:cubicBezTo>
                  <a:moveTo>
                    <a:pt x="3596" y="1039"/>
                  </a:moveTo>
                  <a:cubicBezTo>
                    <a:pt x="3337" y="1298"/>
                    <a:pt x="3337" y="1298"/>
                    <a:pt x="3337" y="1298"/>
                  </a:cubicBezTo>
                  <a:cubicBezTo>
                    <a:pt x="3476" y="1436"/>
                    <a:pt x="3552" y="1621"/>
                    <a:pt x="3552" y="1817"/>
                  </a:cubicBezTo>
                  <a:cubicBezTo>
                    <a:pt x="3552" y="2013"/>
                    <a:pt x="3476" y="2197"/>
                    <a:pt x="3337" y="2336"/>
                  </a:cubicBezTo>
                  <a:cubicBezTo>
                    <a:pt x="3596" y="2596"/>
                    <a:pt x="3596" y="2596"/>
                    <a:pt x="3596" y="2596"/>
                  </a:cubicBezTo>
                  <a:cubicBezTo>
                    <a:pt x="3804" y="2388"/>
                    <a:pt x="3919" y="2111"/>
                    <a:pt x="3919" y="1817"/>
                  </a:cubicBezTo>
                  <a:cubicBezTo>
                    <a:pt x="3919" y="1523"/>
                    <a:pt x="3804" y="1247"/>
                    <a:pt x="3596" y="1039"/>
                  </a:cubicBezTo>
                  <a:moveTo>
                    <a:pt x="3077" y="1558"/>
                  </a:moveTo>
                  <a:cubicBezTo>
                    <a:pt x="3221" y="1701"/>
                    <a:pt x="3221" y="1934"/>
                    <a:pt x="3077" y="2077"/>
                  </a:cubicBezTo>
                  <a:cubicBezTo>
                    <a:pt x="2934" y="2220"/>
                    <a:pt x="2702" y="2220"/>
                    <a:pt x="2558" y="2077"/>
                  </a:cubicBezTo>
                  <a:cubicBezTo>
                    <a:pt x="2415" y="1934"/>
                    <a:pt x="2415" y="1701"/>
                    <a:pt x="2558" y="1558"/>
                  </a:cubicBezTo>
                  <a:cubicBezTo>
                    <a:pt x="2702" y="1414"/>
                    <a:pt x="2934" y="1414"/>
                    <a:pt x="3077" y="1558"/>
                  </a:cubicBezTo>
                </a:path>
              </a:pathLst>
            </a:custGeom>
            <a:solidFill>
              <a:srgbClr val="B6A584"/>
            </a:solidFill>
            <a:ln>
              <a:noFill/>
            </a:ln>
          </p:spPr>
          <p:txBody>
            <a:bodyPr vert="horz" wrap="square" lIns="106934" tIns="53467" rIns="106934" bIns="53467" numCol="1" anchor="t" anchorCtr="0" compatLnSpc="1">
              <a:prstTxWarp prst="textNoShape">
                <a:avLst/>
              </a:prstTxWarp>
            </a:bodyPr>
            <a:lstStyle/>
            <a:p>
              <a:endParaRPr lang="en-US" sz="2339"/>
            </a:p>
          </p:txBody>
        </p:sp>
        <p:sp>
          <p:nvSpPr>
            <p:cNvPr id="125" name="Freeform 4903">
              <a:extLst>
                <a:ext uri="{FF2B5EF4-FFF2-40B4-BE49-F238E27FC236}">
                  <a16:creationId xmlns:a16="http://schemas.microsoft.com/office/drawing/2014/main" id="{77A45AE9-9C43-A6E1-E44F-C71BFAE23833}"/>
                </a:ext>
              </a:extLst>
            </p:cNvPr>
            <p:cNvSpPr>
              <a:spLocks noEditPoints="1"/>
            </p:cNvSpPr>
            <p:nvPr/>
          </p:nvSpPr>
          <p:spPr bwMode="auto">
            <a:xfrm>
              <a:off x="9936968" y="1387796"/>
              <a:ext cx="791008" cy="697686"/>
            </a:xfrm>
            <a:custGeom>
              <a:avLst/>
              <a:gdLst>
                <a:gd name="T0" fmla="*/ 36 w 356"/>
                <a:gd name="T1" fmla="*/ 242 h 314"/>
                <a:gd name="T2" fmla="*/ 34 w 356"/>
                <a:gd name="T3" fmla="*/ 104 h 314"/>
                <a:gd name="T4" fmla="*/ 44 w 356"/>
                <a:gd name="T5" fmla="*/ 94 h 314"/>
                <a:gd name="T6" fmla="*/ 72 w 356"/>
                <a:gd name="T7" fmla="*/ 98 h 314"/>
                <a:gd name="T8" fmla="*/ 76 w 356"/>
                <a:gd name="T9" fmla="*/ 236 h 314"/>
                <a:gd name="T10" fmla="*/ 66 w 356"/>
                <a:gd name="T11" fmla="*/ 246 h 314"/>
                <a:gd name="T12" fmla="*/ 32 w 356"/>
                <a:gd name="T13" fmla="*/ 274 h 314"/>
                <a:gd name="T14" fmla="*/ 316 w 356"/>
                <a:gd name="T15" fmla="*/ 280 h 314"/>
                <a:gd name="T16" fmla="*/ 324 w 356"/>
                <a:gd name="T17" fmla="*/ 274 h 314"/>
                <a:gd name="T18" fmla="*/ 322 w 356"/>
                <a:gd name="T19" fmla="*/ 262 h 314"/>
                <a:gd name="T20" fmla="*/ 40 w 356"/>
                <a:gd name="T21" fmla="*/ 260 h 314"/>
                <a:gd name="T22" fmla="*/ 30 w 356"/>
                <a:gd name="T23" fmla="*/ 270 h 314"/>
                <a:gd name="T24" fmla="*/ 152 w 356"/>
                <a:gd name="T25" fmla="*/ 244 h 314"/>
                <a:gd name="T26" fmla="*/ 158 w 356"/>
                <a:gd name="T27" fmla="*/ 104 h 314"/>
                <a:gd name="T28" fmla="*/ 152 w 356"/>
                <a:gd name="T29" fmla="*/ 96 h 314"/>
                <a:gd name="T30" fmla="*/ 122 w 356"/>
                <a:gd name="T31" fmla="*/ 96 h 314"/>
                <a:gd name="T32" fmla="*/ 116 w 356"/>
                <a:gd name="T33" fmla="*/ 236 h 314"/>
                <a:gd name="T34" fmla="*/ 122 w 356"/>
                <a:gd name="T35" fmla="*/ 244 h 314"/>
                <a:gd name="T36" fmla="*/ 6 w 356"/>
                <a:gd name="T37" fmla="*/ 72 h 314"/>
                <a:gd name="T38" fmla="*/ 12 w 356"/>
                <a:gd name="T39" fmla="*/ 60 h 314"/>
                <a:gd name="T40" fmla="*/ 174 w 356"/>
                <a:gd name="T41" fmla="*/ 0 h 314"/>
                <a:gd name="T42" fmla="*/ 176 w 356"/>
                <a:gd name="T43" fmla="*/ 0 h 314"/>
                <a:gd name="T44" fmla="*/ 180 w 356"/>
                <a:gd name="T45" fmla="*/ 0 h 314"/>
                <a:gd name="T46" fmla="*/ 182 w 356"/>
                <a:gd name="T47" fmla="*/ 0 h 314"/>
                <a:gd name="T48" fmla="*/ 342 w 356"/>
                <a:gd name="T49" fmla="*/ 60 h 314"/>
                <a:gd name="T50" fmla="*/ 350 w 356"/>
                <a:gd name="T51" fmla="*/ 74 h 314"/>
                <a:gd name="T52" fmla="*/ 340 w 356"/>
                <a:gd name="T53" fmla="*/ 80 h 314"/>
                <a:gd name="T54" fmla="*/ 16 w 356"/>
                <a:gd name="T55" fmla="*/ 80 h 314"/>
                <a:gd name="T56" fmla="*/ 8 w 356"/>
                <a:gd name="T57" fmla="*/ 74 h 314"/>
                <a:gd name="T58" fmla="*/ 160 w 356"/>
                <a:gd name="T59" fmla="*/ 42 h 314"/>
                <a:gd name="T60" fmla="*/ 178 w 356"/>
                <a:gd name="T61" fmla="*/ 60 h 314"/>
                <a:gd name="T62" fmla="*/ 194 w 356"/>
                <a:gd name="T63" fmla="*/ 50 h 314"/>
                <a:gd name="T64" fmla="*/ 190 w 356"/>
                <a:gd name="T65" fmla="*/ 30 h 314"/>
                <a:gd name="T66" fmla="*/ 170 w 356"/>
                <a:gd name="T67" fmla="*/ 26 h 314"/>
                <a:gd name="T68" fmla="*/ 160 w 356"/>
                <a:gd name="T69" fmla="*/ 42 h 314"/>
                <a:gd name="T70" fmla="*/ 6 w 356"/>
                <a:gd name="T71" fmla="*/ 294 h 314"/>
                <a:gd name="T72" fmla="*/ 0 w 356"/>
                <a:gd name="T73" fmla="*/ 304 h 314"/>
                <a:gd name="T74" fmla="*/ 10 w 356"/>
                <a:gd name="T75" fmla="*/ 314 h 314"/>
                <a:gd name="T76" fmla="*/ 352 w 356"/>
                <a:gd name="T77" fmla="*/ 312 h 314"/>
                <a:gd name="T78" fmla="*/ 354 w 356"/>
                <a:gd name="T79" fmla="*/ 300 h 314"/>
                <a:gd name="T80" fmla="*/ 346 w 356"/>
                <a:gd name="T81" fmla="*/ 294 h 314"/>
                <a:gd name="T82" fmla="*/ 238 w 356"/>
                <a:gd name="T83" fmla="*/ 242 h 314"/>
                <a:gd name="T84" fmla="*/ 240 w 356"/>
                <a:gd name="T85" fmla="*/ 104 h 314"/>
                <a:gd name="T86" fmla="*/ 230 w 356"/>
                <a:gd name="T87" fmla="*/ 94 h 314"/>
                <a:gd name="T88" fmla="*/ 200 w 356"/>
                <a:gd name="T89" fmla="*/ 98 h 314"/>
                <a:gd name="T90" fmla="*/ 198 w 356"/>
                <a:gd name="T91" fmla="*/ 236 h 314"/>
                <a:gd name="T92" fmla="*/ 208 w 356"/>
                <a:gd name="T93" fmla="*/ 246 h 314"/>
                <a:gd name="T94" fmla="*/ 316 w 356"/>
                <a:gd name="T95" fmla="*/ 244 h 314"/>
                <a:gd name="T96" fmla="*/ 322 w 356"/>
                <a:gd name="T97" fmla="*/ 104 h 314"/>
                <a:gd name="T98" fmla="*/ 316 w 356"/>
                <a:gd name="T99" fmla="*/ 96 h 314"/>
                <a:gd name="T100" fmla="*/ 286 w 356"/>
                <a:gd name="T101" fmla="*/ 96 h 314"/>
                <a:gd name="T102" fmla="*/ 280 w 356"/>
                <a:gd name="T103" fmla="*/ 236 h 314"/>
                <a:gd name="T104" fmla="*/ 286 w 356"/>
                <a:gd name="T105" fmla="*/ 24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6" h="314">
                  <a:moveTo>
                    <a:pt x="44" y="246"/>
                  </a:moveTo>
                  <a:lnTo>
                    <a:pt x="44" y="246"/>
                  </a:lnTo>
                  <a:lnTo>
                    <a:pt x="40" y="244"/>
                  </a:lnTo>
                  <a:lnTo>
                    <a:pt x="36" y="242"/>
                  </a:lnTo>
                  <a:lnTo>
                    <a:pt x="34" y="240"/>
                  </a:lnTo>
                  <a:lnTo>
                    <a:pt x="34" y="236"/>
                  </a:lnTo>
                  <a:lnTo>
                    <a:pt x="34" y="104"/>
                  </a:lnTo>
                  <a:lnTo>
                    <a:pt x="34" y="104"/>
                  </a:lnTo>
                  <a:lnTo>
                    <a:pt x="34" y="100"/>
                  </a:lnTo>
                  <a:lnTo>
                    <a:pt x="36" y="98"/>
                  </a:lnTo>
                  <a:lnTo>
                    <a:pt x="40" y="96"/>
                  </a:lnTo>
                  <a:lnTo>
                    <a:pt x="44" y="94"/>
                  </a:lnTo>
                  <a:lnTo>
                    <a:pt x="66" y="94"/>
                  </a:lnTo>
                  <a:lnTo>
                    <a:pt x="66" y="94"/>
                  </a:lnTo>
                  <a:lnTo>
                    <a:pt x="70" y="96"/>
                  </a:lnTo>
                  <a:lnTo>
                    <a:pt x="72" y="98"/>
                  </a:lnTo>
                  <a:lnTo>
                    <a:pt x="76" y="100"/>
                  </a:lnTo>
                  <a:lnTo>
                    <a:pt x="76" y="104"/>
                  </a:lnTo>
                  <a:lnTo>
                    <a:pt x="76" y="236"/>
                  </a:lnTo>
                  <a:lnTo>
                    <a:pt x="76" y="236"/>
                  </a:lnTo>
                  <a:lnTo>
                    <a:pt x="76" y="240"/>
                  </a:lnTo>
                  <a:lnTo>
                    <a:pt x="72" y="242"/>
                  </a:lnTo>
                  <a:lnTo>
                    <a:pt x="70" y="244"/>
                  </a:lnTo>
                  <a:lnTo>
                    <a:pt x="66" y="246"/>
                  </a:lnTo>
                  <a:lnTo>
                    <a:pt x="44" y="246"/>
                  </a:lnTo>
                  <a:close/>
                  <a:moveTo>
                    <a:pt x="30" y="270"/>
                  </a:moveTo>
                  <a:lnTo>
                    <a:pt x="30" y="270"/>
                  </a:lnTo>
                  <a:lnTo>
                    <a:pt x="32" y="274"/>
                  </a:lnTo>
                  <a:lnTo>
                    <a:pt x="34" y="276"/>
                  </a:lnTo>
                  <a:lnTo>
                    <a:pt x="36" y="278"/>
                  </a:lnTo>
                  <a:lnTo>
                    <a:pt x="40" y="280"/>
                  </a:lnTo>
                  <a:lnTo>
                    <a:pt x="316" y="280"/>
                  </a:lnTo>
                  <a:lnTo>
                    <a:pt x="316" y="280"/>
                  </a:lnTo>
                  <a:lnTo>
                    <a:pt x="320" y="278"/>
                  </a:lnTo>
                  <a:lnTo>
                    <a:pt x="322" y="276"/>
                  </a:lnTo>
                  <a:lnTo>
                    <a:pt x="324" y="274"/>
                  </a:lnTo>
                  <a:lnTo>
                    <a:pt x="326" y="270"/>
                  </a:lnTo>
                  <a:lnTo>
                    <a:pt x="326" y="270"/>
                  </a:lnTo>
                  <a:lnTo>
                    <a:pt x="324" y="266"/>
                  </a:lnTo>
                  <a:lnTo>
                    <a:pt x="322" y="262"/>
                  </a:lnTo>
                  <a:lnTo>
                    <a:pt x="320" y="260"/>
                  </a:lnTo>
                  <a:lnTo>
                    <a:pt x="316" y="260"/>
                  </a:lnTo>
                  <a:lnTo>
                    <a:pt x="40" y="260"/>
                  </a:lnTo>
                  <a:lnTo>
                    <a:pt x="40" y="260"/>
                  </a:lnTo>
                  <a:lnTo>
                    <a:pt x="36" y="260"/>
                  </a:lnTo>
                  <a:lnTo>
                    <a:pt x="34" y="262"/>
                  </a:lnTo>
                  <a:lnTo>
                    <a:pt x="32" y="266"/>
                  </a:lnTo>
                  <a:lnTo>
                    <a:pt x="30" y="270"/>
                  </a:lnTo>
                  <a:lnTo>
                    <a:pt x="30" y="270"/>
                  </a:lnTo>
                  <a:close/>
                  <a:moveTo>
                    <a:pt x="148" y="246"/>
                  </a:moveTo>
                  <a:lnTo>
                    <a:pt x="148" y="246"/>
                  </a:lnTo>
                  <a:lnTo>
                    <a:pt x="152" y="244"/>
                  </a:lnTo>
                  <a:lnTo>
                    <a:pt x="156" y="242"/>
                  </a:lnTo>
                  <a:lnTo>
                    <a:pt x="158" y="240"/>
                  </a:lnTo>
                  <a:lnTo>
                    <a:pt x="158" y="236"/>
                  </a:lnTo>
                  <a:lnTo>
                    <a:pt x="158" y="104"/>
                  </a:lnTo>
                  <a:lnTo>
                    <a:pt x="158" y="104"/>
                  </a:lnTo>
                  <a:lnTo>
                    <a:pt x="158" y="100"/>
                  </a:lnTo>
                  <a:lnTo>
                    <a:pt x="156" y="98"/>
                  </a:lnTo>
                  <a:lnTo>
                    <a:pt x="152" y="96"/>
                  </a:lnTo>
                  <a:lnTo>
                    <a:pt x="148" y="94"/>
                  </a:lnTo>
                  <a:lnTo>
                    <a:pt x="126" y="94"/>
                  </a:lnTo>
                  <a:lnTo>
                    <a:pt x="126" y="94"/>
                  </a:lnTo>
                  <a:lnTo>
                    <a:pt x="122" y="96"/>
                  </a:lnTo>
                  <a:lnTo>
                    <a:pt x="118" y="98"/>
                  </a:lnTo>
                  <a:lnTo>
                    <a:pt x="116" y="100"/>
                  </a:lnTo>
                  <a:lnTo>
                    <a:pt x="116" y="104"/>
                  </a:lnTo>
                  <a:lnTo>
                    <a:pt x="116" y="236"/>
                  </a:lnTo>
                  <a:lnTo>
                    <a:pt x="116" y="236"/>
                  </a:lnTo>
                  <a:lnTo>
                    <a:pt x="116" y="240"/>
                  </a:lnTo>
                  <a:lnTo>
                    <a:pt x="118" y="242"/>
                  </a:lnTo>
                  <a:lnTo>
                    <a:pt x="122" y="244"/>
                  </a:lnTo>
                  <a:lnTo>
                    <a:pt x="126" y="246"/>
                  </a:lnTo>
                  <a:lnTo>
                    <a:pt x="148" y="246"/>
                  </a:lnTo>
                  <a:close/>
                  <a:moveTo>
                    <a:pt x="6" y="72"/>
                  </a:moveTo>
                  <a:lnTo>
                    <a:pt x="6" y="72"/>
                  </a:lnTo>
                  <a:lnTo>
                    <a:pt x="6" y="68"/>
                  </a:lnTo>
                  <a:lnTo>
                    <a:pt x="8" y="64"/>
                  </a:lnTo>
                  <a:lnTo>
                    <a:pt x="10" y="62"/>
                  </a:lnTo>
                  <a:lnTo>
                    <a:pt x="12" y="60"/>
                  </a:lnTo>
                  <a:lnTo>
                    <a:pt x="174" y="0"/>
                  </a:lnTo>
                  <a:lnTo>
                    <a:pt x="174" y="0"/>
                  </a:lnTo>
                  <a:lnTo>
                    <a:pt x="174" y="0"/>
                  </a:lnTo>
                  <a:lnTo>
                    <a:pt x="174" y="0"/>
                  </a:lnTo>
                  <a:lnTo>
                    <a:pt x="176" y="0"/>
                  </a:lnTo>
                  <a:lnTo>
                    <a:pt x="176" y="0"/>
                  </a:lnTo>
                  <a:lnTo>
                    <a:pt x="176" y="0"/>
                  </a:lnTo>
                  <a:lnTo>
                    <a:pt x="176" y="0"/>
                  </a:lnTo>
                  <a:lnTo>
                    <a:pt x="178" y="0"/>
                  </a:lnTo>
                  <a:lnTo>
                    <a:pt x="178" y="0"/>
                  </a:lnTo>
                  <a:lnTo>
                    <a:pt x="180" y="0"/>
                  </a:lnTo>
                  <a:lnTo>
                    <a:pt x="180" y="0"/>
                  </a:lnTo>
                  <a:lnTo>
                    <a:pt x="180" y="0"/>
                  </a:lnTo>
                  <a:lnTo>
                    <a:pt x="180" y="0"/>
                  </a:lnTo>
                  <a:lnTo>
                    <a:pt x="182" y="0"/>
                  </a:lnTo>
                  <a:lnTo>
                    <a:pt x="182" y="0"/>
                  </a:lnTo>
                  <a:lnTo>
                    <a:pt x="182" y="0"/>
                  </a:lnTo>
                  <a:lnTo>
                    <a:pt x="182" y="0"/>
                  </a:lnTo>
                  <a:lnTo>
                    <a:pt x="342" y="60"/>
                  </a:lnTo>
                  <a:lnTo>
                    <a:pt x="342" y="60"/>
                  </a:lnTo>
                  <a:lnTo>
                    <a:pt x="348" y="64"/>
                  </a:lnTo>
                  <a:lnTo>
                    <a:pt x="350" y="70"/>
                  </a:lnTo>
                  <a:lnTo>
                    <a:pt x="350" y="70"/>
                  </a:lnTo>
                  <a:lnTo>
                    <a:pt x="350" y="74"/>
                  </a:lnTo>
                  <a:lnTo>
                    <a:pt x="346" y="76"/>
                  </a:lnTo>
                  <a:lnTo>
                    <a:pt x="344" y="80"/>
                  </a:lnTo>
                  <a:lnTo>
                    <a:pt x="340" y="80"/>
                  </a:lnTo>
                  <a:lnTo>
                    <a:pt x="340" y="80"/>
                  </a:lnTo>
                  <a:lnTo>
                    <a:pt x="340" y="80"/>
                  </a:lnTo>
                  <a:lnTo>
                    <a:pt x="178" y="80"/>
                  </a:lnTo>
                  <a:lnTo>
                    <a:pt x="178" y="80"/>
                  </a:lnTo>
                  <a:lnTo>
                    <a:pt x="16" y="80"/>
                  </a:lnTo>
                  <a:lnTo>
                    <a:pt x="16" y="80"/>
                  </a:lnTo>
                  <a:lnTo>
                    <a:pt x="12" y="80"/>
                  </a:lnTo>
                  <a:lnTo>
                    <a:pt x="10" y="78"/>
                  </a:lnTo>
                  <a:lnTo>
                    <a:pt x="8" y="74"/>
                  </a:lnTo>
                  <a:lnTo>
                    <a:pt x="6" y="72"/>
                  </a:lnTo>
                  <a:lnTo>
                    <a:pt x="6" y="72"/>
                  </a:lnTo>
                  <a:close/>
                  <a:moveTo>
                    <a:pt x="160" y="42"/>
                  </a:moveTo>
                  <a:lnTo>
                    <a:pt x="160" y="42"/>
                  </a:lnTo>
                  <a:lnTo>
                    <a:pt x="162" y="50"/>
                  </a:lnTo>
                  <a:lnTo>
                    <a:pt x="166" y="54"/>
                  </a:lnTo>
                  <a:lnTo>
                    <a:pt x="170" y="58"/>
                  </a:lnTo>
                  <a:lnTo>
                    <a:pt x="178" y="60"/>
                  </a:lnTo>
                  <a:lnTo>
                    <a:pt x="178" y="60"/>
                  </a:lnTo>
                  <a:lnTo>
                    <a:pt x="184" y="58"/>
                  </a:lnTo>
                  <a:lnTo>
                    <a:pt x="190" y="54"/>
                  </a:lnTo>
                  <a:lnTo>
                    <a:pt x="194" y="50"/>
                  </a:lnTo>
                  <a:lnTo>
                    <a:pt x="196" y="42"/>
                  </a:lnTo>
                  <a:lnTo>
                    <a:pt x="196" y="42"/>
                  </a:lnTo>
                  <a:lnTo>
                    <a:pt x="194" y="36"/>
                  </a:lnTo>
                  <a:lnTo>
                    <a:pt x="190" y="30"/>
                  </a:lnTo>
                  <a:lnTo>
                    <a:pt x="184" y="26"/>
                  </a:lnTo>
                  <a:lnTo>
                    <a:pt x="178" y="24"/>
                  </a:lnTo>
                  <a:lnTo>
                    <a:pt x="178" y="24"/>
                  </a:lnTo>
                  <a:lnTo>
                    <a:pt x="170" y="26"/>
                  </a:lnTo>
                  <a:lnTo>
                    <a:pt x="166" y="30"/>
                  </a:lnTo>
                  <a:lnTo>
                    <a:pt x="162" y="36"/>
                  </a:lnTo>
                  <a:lnTo>
                    <a:pt x="160" y="42"/>
                  </a:lnTo>
                  <a:lnTo>
                    <a:pt x="160" y="42"/>
                  </a:lnTo>
                  <a:close/>
                  <a:moveTo>
                    <a:pt x="346" y="294"/>
                  </a:moveTo>
                  <a:lnTo>
                    <a:pt x="10" y="294"/>
                  </a:lnTo>
                  <a:lnTo>
                    <a:pt x="10" y="294"/>
                  </a:lnTo>
                  <a:lnTo>
                    <a:pt x="6" y="294"/>
                  </a:lnTo>
                  <a:lnTo>
                    <a:pt x="4" y="298"/>
                  </a:lnTo>
                  <a:lnTo>
                    <a:pt x="2" y="300"/>
                  </a:lnTo>
                  <a:lnTo>
                    <a:pt x="0" y="304"/>
                  </a:lnTo>
                  <a:lnTo>
                    <a:pt x="0" y="304"/>
                  </a:lnTo>
                  <a:lnTo>
                    <a:pt x="2" y="308"/>
                  </a:lnTo>
                  <a:lnTo>
                    <a:pt x="4" y="312"/>
                  </a:lnTo>
                  <a:lnTo>
                    <a:pt x="6" y="314"/>
                  </a:lnTo>
                  <a:lnTo>
                    <a:pt x="10" y="314"/>
                  </a:lnTo>
                  <a:lnTo>
                    <a:pt x="346" y="314"/>
                  </a:lnTo>
                  <a:lnTo>
                    <a:pt x="346" y="314"/>
                  </a:lnTo>
                  <a:lnTo>
                    <a:pt x="350" y="314"/>
                  </a:lnTo>
                  <a:lnTo>
                    <a:pt x="352" y="312"/>
                  </a:lnTo>
                  <a:lnTo>
                    <a:pt x="354" y="308"/>
                  </a:lnTo>
                  <a:lnTo>
                    <a:pt x="356" y="304"/>
                  </a:lnTo>
                  <a:lnTo>
                    <a:pt x="356" y="304"/>
                  </a:lnTo>
                  <a:lnTo>
                    <a:pt x="354" y="300"/>
                  </a:lnTo>
                  <a:lnTo>
                    <a:pt x="352" y="298"/>
                  </a:lnTo>
                  <a:lnTo>
                    <a:pt x="350" y="294"/>
                  </a:lnTo>
                  <a:lnTo>
                    <a:pt x="346" y="294"/>
                  </a:lnTo>
                  <a:lnTo>
                    <a:pt x="346" y="294"/>
                  </a:lnTo>
                  <a:close/>
                  <a:moveTo>
                    <a:pt x="230" y="246"/>
                  </a:moveTo>
                  <a:lnTo>
                    <a:pt x="230" y="246"/>
                  </a:lnTo>
                  <a:lnTo>
                    <a:pt x="234" y="244"/>
                  </a:lnTo>
                  <a:lnTo>
                    <a:pt x="238" y="242"/>
                  </a:lnTo>
                  <a:lnTo>
                    <a:pt x="240" y="240"/>
                  </a:lnTo>
                  <a:lnTo>
                    <a:pt x="240" y="236"/>
                  </a:lnTo>
                  <a:lnTo>
                    <a:pt x="240" y="104"/>
                  </a:lnTo>
                  <a:lnTo>
                    <a:pt x="240" y="104"/>
                  </a:lnTo>
                  <a:lnTo>
                    <a:pt x="240" y="100"/>
                  </a:lnTo>
                  <a:lnTo>
                    <a:pt x="238" y="98"/>
                  </a:lnTo>
                  <a:lnTo>
                    <a:pt x="234" y="96"/>
                  </a:lnTo>
                  <a:lnTo>
                    <a:pt x="230" y="94"/>
                  </a:lnTo>
                  <a:lnTo>
                    <a:pt x="208" y="94"/>
                  </a:lnTo>
                  <a:lnTo>
                    <a:pt x="208" y="94"/>
                  </a:lnTo>
                  <a:lnTo>
                    <a:pt x="204" y="96"/>
                  </a:lnTo>
                  <a:lnTo>
                    <a:pt x="200" y="98"/>
                  </a:lnTo>
                  <a:lnTo>
                    <a:pt x="198" y="100"/>
                  </a:lnTo>
                  <a:lnTo>
                    <a:pt x="198" y="104"/>
                  </a:lnTo>
                  <a:lnTo>
                    <a:pt x="198" y="236"/>
                  </a:lnTo>
                  <a:lnTo>
                    <a:pt x="198" y="236"/>
                  </a:lnTo>
                  <a:lnTo>
                    <a:pt x="198" y="240"/>
                  </a:lnTo>
                  <a:lnTo>
                    <a:pt x="200" y="242"/>
                  </a:lnTo>
                  <a:lnTo>
                    <a:pt x="204" y="244"/>
                  </a:lnTo>
                  <a:lnTo>
                    <a:pt x="208" y="246"/>
                  </a:lnTo>
                  <a:lnTo>
                    <a:pt x="230" y="246"/>
                  </a:lnTo>
                  <a:close/>
                  <a:moveTo>
                    <a:pt x="312" y="246"/>
                  </a:moveTo>
                  <a:lnTo>
                    <a:pt x="312" y="246"/>
                  </a:lnTo>
                  <a:lnTo>
                    <a:pt x="316" y="244"/>
                  </a:lnTo>
                  <a:lnTo>
                    <a:pt x="320" y="242"/>
                  </a:lnTo>
                  <a:lnTo>
                    <a:pt x="322" y="240"/>
                  </a:lnTo>
                  <a:lnTo>
                    <a:pt x="322" y="236"/>
                  </a:lnTo>
                  <a:lnTo>
                    <a:pt x="322" y="104"/>
                  </a:lnTo>
                  <a:lnTo>
                    <a:pt x="322" y="104"/>
                  </a:lnTo>
                  <a:lnTo>
                    <a:pt x="322" y="100"/>
                  </a:lnTo>
                  <a:lnTo>
                    <a:pt x="320" y="98"/>
                  </a:lnTo>
                  <a:lnTo>
                    <a:pt x="316" y="96"/>
                  </a:lnTo>
                  <a:lnTo>
                    <a:pt x="312" y="94"/>
                  </a:lnTo>
                  <a:lnTo>
                    <a:pt x="290" y="94"/>
                  </a:lnTo>
                  <a:lnTo>
                    <a:pt x="290" y="94"/>
                  </a:lnTo>
                  <a:lnTo>
                    <a:pt x="286" y="96"/>
                  </a:lnTo>
                  <a:lnTo>
                    <a:pt x="284" y="98"/>
                  </a:lnTo>
                  <a:lnTo>
                    <a:pt x="280" y="100"/>
                  </a:lnTo>
                  <a:lnTo>
                    <a:pt x="280" y="104"/>
                  </a:lnTo>
                  <a:lnTo>
                    <a:pt x="280" y="236"/>
                  </a:lnTo>
                  <a:lnTo>
                    <a:pt x="280" y="236"/>
                  </a:lnTo>
                  <a:lnTo>
                    <a:pt x="280" y="240"/>
                  </a:lnTo>
                  <a:lnTo>
                    <a:pt x="284" y="242"/>
                  </a:lnTo>
                  <a:lnTo>
                    <a:pt x="286" y="244"/>
                  </a:lnTo>
                  <a:lnTo>
                    <a:pt x="290" y="246"/>
                  </a:lnTo>
                  <a:lnTo>
                    <a:pt x="312" y="246"/>
                  </a:lnTo>
                  <a:close/>
                </a:path>
              </a:pathLst>
            </a:custGeom>
            <a:solidFill>
              <a:srgbClr val="03426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 name="Graphic 6">
              <a:extLst>
                <a:ext uri="{FF2B5EF4-FFF2-40B4-BE49-F238E27FC236}">
                  <a16:creationId xmlns:a16="http://schemas.microsoft.com/office/drawing/2014/main" id="{496ED93A-B114-900A-DCA8-A9501A0F2D58}"/>
                </a:ext>
              </a:extLst>
            </p:cNvPr>
            <p:cNvGrpSpPr/>
            <p:nvPr/>
          </p:nvGrpSpPr>
          <p:grpSpPr>
            <a:xfrm>
              <a:off x="4908555" y="1434111"/>
              <a:ext cx="767424" cy="614276"/>
              <a:chOff x="7032635" y="357520"/>
              <a:chExt cx="1123585" cy="899361"/>
            </a:xfrm>
            <a:solidFill>
              <a:srgbClr val="034261"/>
            </a:solidFill>
          </p:grpSpPr>
          <p:sp>
            <p:nvSpPr>
              <p:cNvPr id="5" name="Freeform 9">
                <a:extLst>
                  <a:ext uri="{FF2B5EF4-FFF2-40B4-BE49-F238E27FC236}">
                    <a16:creationId xmlns:a16="http://schemas.microsoft.com/office/drawing/2014/main" id="{F653EF20-B29C-E9DF-9963-460A5B11BD3C}"/>
                  </a:ext>
                </a:extLst>
              </p:cNvPr>
              <p:cNvSpPr/>
              <p:nvPr/>
            </p:nvSpPr>
            <p:spPr>
              <a:xfrm>
                <a:off x="7082782" y="697191"/>
                <a:ext cx="1023633" cy="407368"/>
              </a:xfrm>
              <a:custGeom>
                <a:avLst/>
                <a:gdLst>
                  <a:gd name="connsiteX0" fmla="*/ 12420 w 1023633"/>
                  <a:gd name="connsiteY0" fmla="*/ 248024 h 407368"/>
                  <a:gd name="connsiteX1" fmla="*/ 52665 w 1023633"/>
                  <a:gd name="connsiteY1" fmla="*/ 152240 h 407368"/>
                  <a:gd name="connsiteX2" fmla="*/ 203951 w 1023633"/>
                  <a:gd name="connsiteY2" fmla="*/ 280929 h 407368"/>
                  <a:gd name="connsiteX3" fmla="*/ 178126 w 1023633"/>
                  <a:gd name="connsiteY3" fmla="*/ 324016 h 407368"/>
                  <a:gd name="connsiteX4" fmla="*/ 279553 w 1023633"/>
                  <a:gd name="connsiteY4" fmla="*/ 368405 h 407368"/>
                  <a:gd name="connsiteX5" fmla="*/ 321102 w 1023633"/>
                  <a:gd name="connsiteY5" fmla="*/ 406768 h 407368"/>
                  <a:gd name="connsiteX6" fmla="*/ 332100 w 1023633"/>
                  <a:gd name="connsiteY6" fmla="*/ 390315 h 407368"/>
                  <a:gd name="connsiteX7" fmla="*/ 355888 w 1023633"/>
                  <a:gd name="connsiteY7" fmla="*/ 356025 h 407368"/>
                  <a:gd name="connsiteX8" fmla="*/ 443466 w 1023633"/>
                  <a:gd name="connsiteY8" fmla="*/ 327029 h 407368"/>
                  <a:gd name="connsiteX9" fmla="*/ 415034 w 1023633"/>
                  <a:gd name="connsiteY9" fmla="*/ 271400 h 407368"/>
                  <a:gd name="connsiteX10" fmla="*/ 416908 w 1023633"/>
                  <a:gd name="connsiteY10" fmla="*/ 202168 h 407368"/>
                  <a:gd name="connsiteX11" fmla="*/ 604691 w 1023633"/>
                  <a:gd name="connsiteY11" fmla="*/ 200539 h 407368"/>
                  <a:gd name="connsiteX12" fmla="*/ 578133 w 1023633"/>
                  <a:gd name="connsiteY12" fmla="*/ 324097 h 407368"/>
                  <a:gd name="connsiteX13" fmla="*/ 652350 w 1023633"/>
                  <a:gd name="connsiteY13" fmla="*/ 348532 h 407368"/>
                  <a:gd name="connsiteX14" fmla="*/ 693735 w 1023633"/>
                  <a:gd name="connsiteY14" fmla="*/ 406849 h 407368"/>
                  <a:gd name="connsiteX15" fmla="*/ 721109 w 1023633"/>
                  <a:gd name="connsiteY15" fmla="*/ 403836 h 407368"/>
                  <a:gd name="connsiteX16" fmla="*/ 771537 w 1023633"/>
                  <a:gd name="connsiteY16" fmla="*/ 348369 h 407368"/>
                  <a:gd name="connsiteX17" fmla="*/ 806650 w 1023633"/>
                  <a:gd name="connsiteY17" fmla="*/ 335337 h 407368"/>
                  <a:gd name="connsiteX18" fmla="*/ 826691 w 1023633"/>
                  <a:gd name="connsiteY18" fmla="*/ 329880 h 407368"/>
                  <a:gd name="connsiteX19" fmla="*/ 844777 w 1023633"/>
                  <a:gd name="connsiteY19" fmla="*/ 324097 h 407368"/>
                  <a:gd name="connsiteX20" fmla="*/ 818218 w 1023633"/>
                  <a:gd name="connsiteY20" fmla="*/ 278812 h 407368"/>
                  <a:gd name="connsiteX21" fmla="*/ 833371 w 1023633"/>
                  <a:gd name="connsiteY21" fmla="*/ 172846 h 407368"/>
                  <a:gd name="connsiteX22" fmla="*/ 973985 w 1023633"/>
                  <a:gd name="connsiteY22" fmla="*/ 155009 h 407368"/>
                  <a:gd name="connsiteX23" fmla="*/ 1014230 w 1023633"/>
                  <a:gd name="connsiteY23" fmla="*/ 249979 h 407368"/>
                  <a:gd name="connsiteX24" fmla="*/ 1014067 w 1023633"/>
                  <a:gd name="connsiteY24" fmla="*/ 169670 h 407368"/>
                  <a:gd name="connsiteX25" fmla="*/ 844288 w 1023633"/>
                  <a:gd name="connsiteY25" fmla="*/ 50755 h 407368"/>
                  <a:gd name="connsiteX26" fmla="*/ 176822 w 1023633"/>
                  <a:gd name="connsiteY26" fmla="*/ 51813 h 407368"/>
                  <a:gd name="connsiteX27" fmla="*/ 51606 w 1023633"/>
                  <a:gd name="connsiteY27" fmla="*/ 119090 h 407368"/>
                  <a:gd name="connsiteX28" fmla="*/ 3051 w 1023633"/>
                  <a:gd name="connsiteY28" fmla="*/ 234748 h 407368"/>
                  <a:gd name="connsiteX29" fmla="*/ 12420 w 1023633"/>
                  <a:gd name="connsiteY29" fmla="*/ 248024 h 407368"/>
                  <a:gd name="connsiteX30" fmla="*/ 12420 w 1023633"/>
                  <a:gd name="connsiteY30" fmla="*/ 248024 h 40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23633" h="407368">
                    <a:moveTo>
                      <a:pt x="12420" y="248024"/>
                    </a:moveTo>
                    <a:cubicBezTo>
                      <a:pt x="12420" y="199969"/>
                      <a:pt x="25211" y="172113"/>
                      <a:pt x="52665" y="152240"/>
                    </a:cubicBezTo>
                    <a:cubicBezTo>
                      <a:pt x="132993" y="94167"/>
                      <a:pt x="240041" y="172276"/>
                      <a:pt x="203951" y="280929"/>
                    </a:cubicBezTo>
                    <a:cubicBezTo>
                      <a:pt x="196537" y="303246"/>
                      <a:pt x="185458" y="307644"/>
                      <a:pt x="178126" y="324016"/>
                    </a:cubicBezTo>
                    <a:cubicBezTo>
                      <a:pt x="191486" y="330450"/>
                      <a:pt x="256090" y="340224"/>
                      <a:pt x="279553" y="368405"/>
                    </a:cubicBezTo>
                    <a:cubicBezTo>
                      <a:pt x="290796" y="381926"/>
                      <a:pt x="286967" y="411980"/>
                      <a:pt x="321102" y="406768"/>
                    </a:cubicBezTo>
                    <a:cubicBezTo>
                      <a:pt x="334218" y="404732"/>
                      <a:pt x="328434" y="404161"/>
                      <a:pt x="332100" y="390315"/>
                    </a:cubicBezTo>
                    <a:cubicBezTo>
                      <a:pt x="336499" y="373781"/>
                      <a:pt x="345298" y="363356"/>
                      <a:pt x="355888" y="356025"/>
                    </a:cubicBezTo>
                    <a:cubicBezTo>
                      <a:pt x="372426" y="344541"/>
                      <a:pt x="419433" y="328170"/>
                      <a:pt x="443466" y="327029"/>
                    </a:cubicBezTo>
                    <a:cubicBezTo>
                      <a:pt x="441104" y="306830"/>
                      <a:pt x="426684" y="311065"/>
                      <a:pt x="415034" y="271400"/>
                    </a:cubicBezTo>
                    <a:cubicBezTo>
                      <a:pt x="408680" y="249816"/>
                      <a:pt x="410472" y="222123"/>
                      <a:pt x="416908" y="202168"/>
                    </a:cubicBezTo>
                    <a:cubicBezTo>
                      <a:pt x="445259" y="113715"/>
                      <a:pt x="569660" y="106058"/>
                      <a:pt x="604691" y="200539"/>
                    </a:cubicBezTo>
                    <a:cubicBezTo>
                      <a:pt x="629539" y="267572"/>
                      <a:pt x="583754" y="311635"/>
                      <a:pt x="578133" y="324097"/>
                    </a:cubicBezTo>
                    <a:cubicBezTo>
                      <a:pt x="585057" y="328414"/>
                      <a:pt x="636056" y="341364"/>
                      <a:pt x="652350" y="348532"/>
                    </a:cubicBezTo>
                    <a:cubicBezTo>
                      <a:pt x="679071" y="360260"/>
                      <a:pt x="686974" y="374595"/>
                      <a:pt x="693735" y="406849"/>
                    </a:cubicBezTo>
                    <a:lnTo>
                      <a:pt x="721109" y="403836"/>
                    </a:lnTo>
                    <a:cubicBezTo>
                      <a:pt x="743105" y="396342"/>
                      <a:pt x="722168" y="370279"/>
                      <a:pt x="771537" y="348369"/>
                    </a:cubicBezTo>
                    <a:cubicBezTo>
                      <a:pt x="784083" y="342749"/>
                      <a:pt x="793126" y="339247"/>
                      <a:pt x="806650" y="335337"/>
                    </a:cubicBezTo>
                    <a:cubicBezTo>
                      <a:pt x="814063" y="333138"/>
                      <a:pt x="819521" y="331753"/>
                      <a:pt x="826691" y="329880"/>
                    </a:cubicBezTo>
                    <a:lnTo>
                      <a:pt x="844777" y="324097"/>
                    </a:lnTo>
                    <a:cubicBezTo>
                      <a:pt x="837689" y="306178"/>
                      <a:pt x="829950" y="312287"/>
                      <a:pt x="818218" y="278812"/>
                    </a:cubicBezTo>
                    <a:cubicBezTo>
                      <a:pt x="803961" y="237843"/>
                      <a:pt x="814389" y="204693"/>
                      <a:pt x="833371" y="172846"/>
                    </a:cubicBezTo>
                    <a:cubicBezTo>
                      <a:pt x="859441" y="129190"/>
                      <a:pt x="932518" y="118846"/>
                      <a:pt x="973985" y="155009"/>
                    </a:cubicBezTo>
                    <a:cubicBezTo>
                      <a:pt x="1002498" y="179933"/>
                      <a:pt x="1006328" y="202494"/>
                      <a:pt x="1014230" y="249979"/>
                    </a:cubicBezTo>
                    <a:cubicBezTo>
                      <a:pt x="1028405" y="226196"/>
                      <a:pt x="1025065" y="194186"/>
                      <a:pt x="1014067" y="169670"/>
                    </a:cubicBezTo>
                    <a:cubicBezTo>
                      <a:pt x="988649" y="113307"/>
                      <a:pt x="901723" y="70709"/>
                      <a:pt x="844288" y="50755"/>
                    </a:cubicBezTo>
                    <a:cubicBezTo>
                      <a:pt x="652757" y="-15789"/>
                      <a:pt x="366398" y="-18396"/>
                      <a:pt x="176822" y="51813"/>
                    </a:cubicBezTo>
                    <a:cubicBezTo>
                      <a:pt x="129734" y="69243"/>
                      <a:pt x="84356" y="90909"/>
                      <a:pt x="51606" y="119090"/>
                    </a:cubicBezTo>
                    <a:cubicBezTo>
                      <a:pt x="19426" y="146864"/>
                      <a:pt x="-9658" y="192801"/>
                      <a:pt x="3051" y="234748"/>
                    </a:cubicBezTo>
                    <a:cubicBezTo>
                      <a:pt x="5658" y="243463"/>
                      <a:pt x="6066" y="242241"/>
                      <a:pt x="12420" y="248024"/>
                    </a:cubicBezTo>
                    <a:lnTo>
                      <a:pt x="12420" y="248024"/>
                    </a:lnTo>
                    <a:close/>
                  </a:path>
                </a:pathLst>
              </a:custGeom>
              <a:grpFill/>
              <a:ln w="8132" cap="flat">
                <a:noFill/>
                <a:prstDash val="solid"/>
                <a:miter/>
              </a:ln>
            </p:spPr>
            <p:txBody>
              <a:bodyPr rtlCol="0" anchor="ctr"/>
              <a:lstStyle/>
              <a:p>
                <a:endParaRPr lang="en-QA"/>
              </a:p>
            </p:txBody>
          </p:sp>
          <p:sp>
            <p:nvSpPr>
              <p:cNvPr id="9" name="Freeform 10">
                <a:extLst>
                  <a:ext uri="{FF2B5EF4-FFF2-40B4-BE49-F238E27FC236}">
                    <a16:creationId xmlns:a16="http://schemas.microsoft.com/office/drawing/2014/main" id="{0A797916-C174-01F8-3060-2B3EF3545FD0}"/>
                  </a:ext>
                </a:extLst>
              </p:cNvPr>
              <p:cNvSpPr/>
              <p:nvPr/>
            </p:nvSpPr>
            <p:spPr>
              <a:xfrm>
                <a:off x="7430618" y="1040605"/>
                <a:ext cx="324609" cy="216053"/>
              </a:xfrm>
              <a:custGeom>
                <a:avLst/>
                <a:gdLst>
                  <a:gd name="connsiteX0" fmla="*/ 321459 w 324609"/>
                  <a:gd name="connsiteY0" fmla="*/ 213463 h 216053"/>
                  <a:gd name="connsiteX1" fmla="*/ 323659 w 324609"/>
                  <a:gd name="connsiteY1" fmla="*/ 76710 h 216053"/>
                  <a:gd name="connsiteX2" fmla="*/ 254981 w 324609"/>
                  <a:gd name="connsiteY2" fmla="*/ 9352 h 216053"/>
                  <a:gd name="connsiteX3" fmla="*/ 198524 w 324609"/>
                  <a:gd name="connsiteY3" fmla="*/ 719 h 216053"/>
                  <a:gd name="connsiteX4" fmla="*/ 31434 w 324609"/>
                  <a:gd name="connsiteY4" fmla="*/ 23117 h 216053"/>
                  <a:gd name="connsiteX5" fmla="*/ 1128 w 324609"/>
                  <a:gd name="connsiteY5" fmla="*/ 131200 h 216053"/>
                  <a:gd name="connsiteX6" fmla="*/ 53023 w 324609"/>
                  <a:gd name="connsiteY6" fmla="*/ 215174 h 216053"/>
                  <a:gd name="connsiteX7" fmla="*/ 321459 w 324609"/>
                  <a:gd name="connsiteY7" fmla="*/ 213463 h 216053"/>
                  <a:gd name="connsiteX8" fmla="*/ 321459 w 324609"/>
                  <a:gd name="connsiteY8" fmla="*/ 213463 h 216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609" h="216053">
                    <a:moveTo>
                      <a:pt x="321459" y="213463"/>
                    </a:moveTo>
                    <a:cubicBezTo>
                      <a:pt x="327080" y="192938"/>
                      <a:pt x="323414" y="104648"/>
                      <a:pt x="323659" y="76710"/>
                    </a:cubicBezTo>
                    <a:cubicBezTo>
                      <a:pt x="324066" y="25153"/>
                      <a:pt x="298974" y="22058"/>
                      <a:pt x="254981" y="9352"/>
                    </a:cubicBezTo>
                    <a:cubicBezTo>
                      <a:pt x="240969" y="5280"/>
                      <a:pt x="212700" y="-2376"/>
                      <a:pt x="198524" y="719"/>
                    </a:cubicBezTo>
                    <a:cubicBezTo>
                      <a:pt x="112250" y="19696"/>
                      <a:pt x="135061" y="-22576"/>
                      <a:pt x="31434" y="23117"/>
                    </a:cubicBezTo>
                    <a:cubicBezTo>
                      <a:pt x="-7264" y="40221"/>
                      <a:pt x="1128" y="72964"/>
                      <a:pt x="1128" y="131200"/>
                    </a:cubicBezTo>
                    <a:cubicBezTo>
                      <a:pt x="1128" y="228613"/>
                      <a:pt x="-12233" y="215255"/>
                      <a:pt x="53023" y="215174"/>
                    </a:cubicBezTo>
                    <a:cubicBezTo>
                      <a:pt x="95630" y="215174"/>
                      <a:pt x="296856" y="218024"/>
                      <a:pt x="321459" y="213463"/>
                    </a:cubicBezTo>
                    <a:lnTo>
                      <a:pt x="321459" y="213463"/>
                    </a:lnTo>
                    <a:close/>
                  </a:path>
                </a:pathLst>
              </a:custGeom>
              <a:grpFill/>
              <a:ln w="8132" cap="flat">
                <a:noFill/>
                <a:prstDash val="solid"/>
                <a:miter/>
              </a:ln>
            </p:spPr>
            <p:txBody>
              <a:bodyPr rtlCol="0" anchor="ctr"/>
              <a:lstStyle/>
              <a:p>
                <a:endParaRPr lang="en-QA"/>
              </a:p>
            </p:txBody>
          </p:sp>
          <p:sp>
            <p:nvSpPr>
              <p:cNvPr id="11" name="Freeform 11">
                <a:extLst>
                  <a:ext uri="{FF2B5EF4-FFF2-40B4-BE49-F238E27FC236}">
                    <a16:creationId xmlns:a16="http://schemas.microsoft.com/office/drawing/2014/main" id="{B61027CD-D257-FBEE-1209-C46E4F187EEC}"/>
                  </a:ext>
                </a:extLst>
              </p:cNvPr>
              <p:cNvSpPr/>
              <p:nvPr/>
            </p:nvSpPr>
            <p:spPr>
              <a:xfrm>
                <a:off x="7032635" y="1040201"/>
                <a:ext cx="324055" cy="215684"/>
              </a:xfrm>
              <a:custGeom>
                <a:avLst/>
                <a:gdLst>
                  <a:gd name="connsiteX0" fmla="*/ 0 w 324055"/>
                  <a:gd name="connsiteY0" fmla="*/ 205396 h 215684"/>
                  <a:gd name="connsiteX1" fmla="*/ 18330 w 324055"/>
                  <a:gd name="connsiteY1" fmla="*/ 215578 h 215684"/>
                  <a:gd name="connsiteX2" fmla="*/ 293936 w 324055"/>
                  <a:gd name="connsiteY2" fmla="*/ 215578 h 215684"/>
                  <a:gd name="connsiteX3" fmla="*/ 322531 w 324055"/>
                  <a:gd name="connsiteY3" fmla="*/ 64327 h 215684"/>
                  <a:gd name="connsiteX4" fmla="*/ 213283 w 324055"/>
                  <a:gd name="connsiteY4" fmla="*/ 471 h 215684"/>
                  <a:gd name="connsiteX5" fmla="*/ 162528 w 324055"/>
                  <a:gd name="connsiteY5" fmla="*/ 7476 h 215684"/>
                  <a:gd name="connsiteX6" fmla="*/ 111692 w 324055"/>
                  <a:gd name="connsiteY6" fmla="*/ 227 h 215684"/>
                  <a:gd name="connsiteX7" fmla="*/ 82 w 324055"/>
                  <a:gd name="connsiteY7" fmla="*/ 61150 h 215684"/>
                  <a:gd name="connsiteX8" fmla="*/ 82 w 324055"/>
                  <a:gd name="connsiteY8" fmla="*/ 205396 h 215684"/>
                  <a:gd name="connsiteX9" fmla="*/ 0 w 324055"/>
                  <a:gd name="connsiteY9" fmla="*/ 205396 h 21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4055" h="215684">
                    <a:moveTo>
                      <a:pt x="0" y="205396"/>
                    </a:moveTo>
                    <a:cubicBezTo>
                      <a:pt x="0" y="216311"/>
                      <a:pt x="7332" y="215578"/>
                      <a:pt x="18330" y="215578"/>
                    </a:cubicBezTo>
                    <a:lnTo>
                      <a:pt x="293936" y="215578"/>
                    </a:lnTo>
                    <a:cubicBezTo>
                      <a:pt x="334018" y="215578"/>
                      <a:pt x="322531" y="225107"/>
                      <a:pt x="322531" y="64327"/>
                    </a:cubicBezTo>
                    <a:cubicBezTo>
                      <a:pt x="322531" y="21403"/>
                      <a:pt x="250351" y="5358"/>
                      <a:pt x="213283" y="471"/>
                    </a:cubicBezTo>
                    <a:cubicBezTo>
                      <a:pt x="193079" y="-2217"/>
                      <a:pt x="185910" y="7476"/>
                      <a:pt x="162528" y="7476"/>
                    </a:cubicBezTo>
                    <a:cubicBezTo>
                      <a:pt x="140939" y="7476"/>
                      <a:pt x="128801" y="-1484"/>
                      <a:pt x="111692" y="227"/>
                    </a:cubicBezTo>
                    <a:cubicBezTo>
                      <a:pt x="77068" y="3729"/>
                      <a:pt x="82" y="22870"/>
                      <a:pt x="82" y="61150"/>
                    </a:cubicBezTo>
                    <a:lnTo>
                      <a:pt x="82" y="205396"/>
                    </a:lnTo>
                    <a:lnTo>
                      <a:pt x="0" y="205396"/>
                    </a:lnTo>
                    <a:close/>
                  </a:path>
                </a:pathLst>
              </a:custGeom>
              <a:grpFill/>
              <a:ln w="8132" cap="flat">
                <a:noFill/>
                <a:prstDash val="solid"/>
                <a:miter/>
              </a:ln>
            </p:spPr>
            <p:txBody>
              <a:bodyPr rtlCol="0" anchor="ctr"/>
              <a:lstStyle/>
              <a:p>
                <a:endParaRPr lang="en-QA"/>
              </a:p>
            </p:txBody>
          </p:sp>
          <p:sp>
            <p:nvSpPr>
              <p:cNvPr id="13" name="Freeform 12">
                <a:extLst>
                  <a:ext uri="{FF2B5EF4-FFF2-40B4-BE49-F238E27FC236}">
                    <a16:creationId xmlns:a16="http://schemas.microsoft.com/office/drawing/2014/main" id="{11ABD245-B4E0-8EA8-7440-C97A7E8A205F}"/>
                  </a:ext>
                </a:extLst>
              </p:cNvPr>
              <p:cNvSpPr/>
              <p:nvPr/>
            </p:nvSpPr>
            <p:spPr>
              <a:xfrm>
                <a:off x="7832515" y="1041058"/>
                <a:ext cx="323705" cy="215823"/>
              </a:xfrm>
              <a:custGeom>
                <a:avLst/>
                <a:gdLst>
                  <a:gd name="connsiteX0" fmla="*/ 1519 w 323705"/>
                  <a:gd name="connsiteY0" fmla="*/ 204540 h 215823"/>
                  <a:gd name="connsiteX1" fmla="*/ 35898 w 323705"/>
                  <a:gd name="connsiteY1" fmla="*/ 214721 h 215823"/>
                  <a:gd name="connsiteX2" fmla="*/ 320302 w 323705"/>
                  <a:gd name="connsiteY2" fmla="*/ 212930 h 215823"/>
                  <a:gd name="connsiteX3" fmla="*/ 322258 w 323705"/>
                  <a:gd name="connsiteY3" fmla="*/ 60050 h 215823"/>
                  <a:gd name="connsiteX4" fmla="*/ 225718 w 323705"/>
                  <a:gd name="connsiteY4" fmla="*/ 2303 h 215823"/>
                  <a:gd name="connsiteX5" fmla="*/ 157693 w 323705"/>
                  <a:gd name="connsiteY5" fmla="*/ 6375 h 215823"/>
                  <a:gd name="connsiteX6" fmla="*/ 91541 w 323705"/>
                  <a:gd name="connsiteY6" fmla="*/ 3606 h 215823"/>
                  <a:gd name="connsiteX7" fmla="*/ 1519 w 323705"/>
                  <a:gd name="connsiteY7" fmla="*/ 204540 h 215823"/>
                  <a:gd name="connsiteX8" fmla="*/ 1519 w 323705"/>
                  <a:gd name="connsiteY8" fmla="*/ 204540 h 21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705" h="215823">
                    <a:moveTo>
                      <a:pt x="1519" y="204540"/>
                    </a:moveTo>
                    <a:cubicBezTo>
                      <a:pt x="1519" y="219445"/>
                      <a:pt x="19034" y="214721"/>
                      <a:pt x="35898" y="214721"/>
                    </a:cubicBezTo>
                    <a:cubicBezTo>
                      <a:pt x="87549" y="214721"/>
                      <a:pt x="284375" y="218142"/>
                      <a:pt x="320302" y="212930"/>
                    </a:cubicBezTo>
                    <a:cubicBezTo>
                      <a:pt x="325027" y="197128"/>
                      <a:pt x="323968" y="82530"/>
                      <a:pt x="322258" y="60050"/>
                    </a:cubicBezTo>
                    <a:cubicBezTo>
                      <a:pt x="318999" y="18104"/>
                      <a:pt x="258550" y="9307"/>
                      <a:pt x="225718" y="2303"/>
                    </a:cubicBezTo>
                    <a:cubicBezTo>
                      <a:pt x="191013" y="-5028"/>
                      <a:pt x="190035" y="7597"/>
                      <a:pt x="157693" y="6375"/>
                    </a:cubicBezTo>
                    <a:cubicBezTo>
                      <a:pt x="123395" y="5072"/>
                      <a:pt x="133741" y="-5354"/>
                      <a:pt x="91541" y="3606"/>
                    </a:cubicBezTo>
                    <a:cubicBezTo>
                      <a:pt x="-19092" y="27307"/>
                      <a:pt x="1519" y="37081"/>
                      <a:pt x="1519" y="204540"/>
                    </a:cubicBezTo>
                    <a:lnTo>
                      <a:pt x="1519" y="204540"/>
                    </a:lnTo>
                    <a:close/>
                  </a:path>
                </a:pathLst>
              </a:custGeom>
              <a:grpFill/>
              <a:ln w="8132" cap="flat">
                <a:noFill/>
                <a:prstDash val="solid"/>
                <a:miter/>
              </a:ln>
            </p:spPr>
            <p:txBody>
              <a:bodyPr rtlCol="0" anchor="ctr"/>
              <a:lstStyle/>
              <a:p>
                <a:endParaRPr lang="en-QA"/>
              </a:p>
            </p:txBody>
          </p:sp>
          <p:sp>
            <p:nvSpPr>
              <p:cNvPr id="14" name="Freeform 13">
                <a:extLst>
                  <a:ext uri="{FF2B5EF4-FFF2-40B4-BE49-F238E27FC236}">
                    <a16:creationId xmlns:a16="http://schemas.microsoft.com/office/drawing/2014/main" id="{89ADDB33-BAC7-7881-8ACB-D4415473AE7A}"/>
                  </a:ext>
                </a:extLst>
              </p:cNvPr>
              <p:cNvSpPr/>
              <p:nvPr/>
            </p:nvSpPr>
            <p:spPr>
              <a:xfrm>
                <a:off x="7420890" y="555744"/>
                <a:ext cx="347015" cy="130411"/>
              </a:xfrm>
              <a:custGeom>
                <a:avLst/>
                <a:gdLst>
                  <a:gd name="connsiteX0" fmla="*/ 345851 w 347015"/>
                  <a:gd name="connsiteY0" fmla="*/ 130137 h 130411"/>
                  <a:gd name="connsiteX1" fmla="*/ 323447 w 347015"/>
                  <a:gd name="connsiteY1" fmla="*/ 28733 h 130411"/>
                  <a:gd name="connsiteX2" fmla="*/ 229596 w 347015"/>
                  <a:gd name="connsiteY2" fmla="*/ 471 h 130411"/>
                  <a:gd name="connsiteX3" fmla="*/ 175094 w 347015"/>
                  <a:gd name="connsiteY3" fmla="*/ 7068 h 130411"/>
                  <a:gd name="connsiteX4" fmla="*/ 120511 w 347015"/>
                  <a:gd name="connsiteY4" fmla="*/ 226 h 130411"/>
                  <a:gd name="connsiteX5" fmla="*/ 23890 w 347015"/>
                  <a:gd name="connsiteY5" fmla="*/ 29059 h 130411"/>
                  <a:gd name="connsiteX6" fmla="*/ 3686 w 347015"/>
                  <a:gd name="connsiteY6" fmla="*/ 126879 h 130411"/>
                  <a:gd name="connsiteX7" fmla="*/ 53056 w 347015"/>
                  <a:gd name="connsiteY7" fmla="*/ 124680 h 130411"/>
                  <a:gd name="connsiteX8" fmla="*/ 284994 w 347015"/>
                  <a:gd name="connsiteY8" fmla="*/ 123866 h 130411"/>
                  <a:gd name="connsiteX9" fmla="*/ 345851 w 347015"/>
                  <a:gd name="connsiteY9" fmla="*/ 130137 h 130411"/>
                  <a:gd name="connsiteX10" fmla="*/ 345851 w 347015"/>
                  <a:gd name="connsiteY10" fmla="*/ 130137 h 130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7015" h="130411">
                    <a:moveTo>
                      <a:pt x="345851" y="130137"/>
                    </a:moveTo>
                    <a:cubicBezTo>
                      <a:pt x="345851" y="88272"/>
                      <a:pt x="354731" y="45349"/>
                      <a:pt x="323447" y="28733"/>
                    </a:cubicBezTo>
                    <a:cubicBezTo>
                      <a:pt x="304873" y="18878"/>
                      <a:pt x="252978" y="2507"/>
                      <a:pt x="229596" y="471"/>
                    </a:cubicBezTo>
                    <a:cubicBezTo>
                      <a:pt x="205400" y="-1566"/>
                      <a:pt x="199861" y="7068"/>
                      <a:pt x="175094" y="7068"/>
                    </a:cubicBezTo>
                    <a:cubicBezTo>
                      <a:pt x="150247" y="7068"/>
                      <a:pt x="142263" y="-1484"/>
                      <a:pt x="120511" y="226"/>
                    </a:cubicBezTo>
                    <a:cubicBezTo>
                      <a:pt x="96478" y="2099"/>
                      <a:pt x="43605" y="18308"/>
                      <a:pt x="23890" y="29059"/>
                    </a:cubicBezTo>
                    <a:cubicBezTo>
                      <a:pt x="-12689" y="48851"/>
                      <a:pt x="3605" y="126879"/>
                      <a:pt x="3686" y="126879"/>
                    </a:cubicBezTo>
                    <a:cubicBezTo>
                      <a:pt x="9063" y="135513"/>
                      <a:pt x="42058" y="125739"/>
                      <a:pt x="53056" y="124680"/>
                    </a:cubicBezTo>
                    <a:cubicBezTo>
                      <a:pt x="127599" y="117105"/>
                      <a:pt x="210777" y="118327"/>
                      <a:pt x="284994" y="123866"/>
                    </a:cubicBezTo>
                    <a:cubicBezTo>
                      <a:pt x="306665" y="125413"/>
                      <a:pt x="323692" y="129649"/>
                      <a:pt x="345851" y="130137"/>
                    </a:cubicBezTo>
                    <a:lnTo>
                      <a:pt x="345851" y="130137"/>
                    </a:lnTo>
                    <a:close/>
                  </a:path>
                </a:pathLst>
              </a:custGeom>
              <a:grpFill/>
              <a:ln w="8132" cap="flat">
                <a:noFill/>
                <a:prstDash val="solid"/>
                <a:miter/>
              </a:ln>
            </p:spPr>
            <p:txBody>
              <a:bodyPr rtlCol="0" anchor="ctr"/>
              <a:lstStyle/>
              <a:p>
                <a:endParaRPr lang="en-QA"/>
              </a:p>
            </p:txBody>
          </p:sp>
          <p:sp>
            <p:nvSpPr>
              <p:cNvPr id="16" name="Freeform 14">
                <a:extLst>
                  <a:ext uri="{FF2B5EF4-FFF2-40B4-BE49-F238E27FC236}">
                    <a16:creationId xmlns:a16="http://schemas.microsoft.com/office/drawing/2014/main" id="{4D8F468E-1161-A327-F1FA-5369560F0854}"/>
                  </a:ext>
                </a:extLst>
              </p:cNvPr>
              <p:cNvSpPr/>
              <p:nvPr/>
            </p:nvSpPr>
            <p:spPr>
              <a:xfrm>
                <a:off x="7510123" y="357520"/>
                <a:ext cx="168471" cy="186345"/>
              </a:xfrm>
              <a:custGeom>
                <a:avLst/>
                <a:gdLst>
                  <a:gd name="connsiteX0" fmla="*/ 58000 w 168471"/>
                  <a:gd name="connsiteY0" fmla="*/ 5986 h 186345"/>
                  <a:gd name="connsiteX1" fmla="*/ 110546 w 168471"/>
                  <a:gd name="connsiteY1" fmla="*/ 181997 h 186345"/>
                  <a:gd name="connsiteX2" fmla="*/ 58000 w 168471"/>
                  <a:gd name="connsiteY2" fmla="*/ 5986 h 186345"/>
                  <a:gd name="connsiteX3" fmla="*/ 58000 w 168471"/>
                  <a:gd name="connsiteY3" fmla="*/ 5986 h 186345"/>
                </a:gdLst>
                <a:ahLst/>
                <a:cxnLst>
                  <a:cxn ang="0">
                    <a:pos x="connsiteX0" y="connsiteY0"/>
                  </a:cxn>
                  <a:cxn ang="0">
                    <a:pos x="connsiteX1" y="connsiteY1"/>
                  </a:cxn>
                  <a:cxn ang="0">
                    <a:pos x="connsiteX2" y="connsiteY2"/>
                  </a:cxn>
                  <a:cxn ang="0">
                    <a:pos x="connsiteX3" y="connsiteY3"/>
                  </a:cxn>
                </a:cxnLst>
                <a:rect l="l" t="t" r="r" b="b"/>
                <a:pathLst>
                  <a:path w="168471" h="186345">
                    <a:moveTo>
                      <a:pt x="58000" y="5986"/>
                    </a:moveTo>
                    <a:cubicBezTo>
                      <a:pt x="-46849" y="45082"/>
                      <a:pt x="2439" y="215554"/>
                      <a:pt x="110546" y="181997"/>
                    </a:cubicBezTo>
                    <a:cubicBezTo>
                      <a:pt x="213359" y="150151"/>
                      <a:pt x="169040" y="-35390"/>
                      <a:pt x="58000" y="5986"/>
                    </a:cubicBezTo>
                    <a:lnTo>
                      <a:pt x="58000" y="5986"/>
                    </a:lnTo>
                    <a:close/>
                  </a:path>
                </a:pathLst>
              </a:custGeom>
              <a:grpFill/>
              <a:ln w="8132" cap="flat">
                <a:noFill/>
                <a:prstDash val="solid"/>
                <a:miter/>
              </a:ln>
            </p:spPr>
            <p:txBody>
              <a:bodyPr rtlCol="0" anchor="ctr"/>
              <a:lstStyle/>
              <a:p>
                <a:endParaRPr lang="en-QA"/>
              </a:p>
            </p:txBody>
          </p:sp>
          <p:sp>
            <p:nvSpPr>
              <p:cNvPr id="17" name="Freeform 15">
                <a:extLst>
                  <a:ext uri="{FF2B5EF4-FFF2-40B4-BE49-F238E27FC236}">
                    <a16:creationId xmlns:a16="http://schemas.microsoft.com/office/drawing/2014/main" id="{317B1244-2B9B-13F2-AB48-EE8FD000D034}"/>
                  </a:ext>
                </a:extLst>
              </p:cNvPr>
              <p:cNvSpPr/>
              <p:nvPr/>
            </p:nvSpPr>
            <p:spPr>
              <a:xfrm>
                <a:off x="7513632" y="850392"/>
                <a:ext cx="158744" cy="174359"/>
              </a:xfrm>
              <a:custGeom>
                <a:avLst/>
                <a:gdLst>
                  <a:gd name="connsiteX0" fmla="*/ 156407 w 158744"/>
                  <a:gd name="connsiteY0" fmla="*/ 109891 h 174359"/>
                  <a:gd name="connsiteX1" fmla="*/ 3248 w 158744"/>
                  <a:gd name="connsiteY1" fmla="*/ 62813 h 174359"/>
                  <a:gd name="connsiteX2" fmla="*/ 59379 w 158744"/>
                  <a:gd name="connsiteY2" fmla="*/ 171385 h 174359"/>
                  <a:gd name="connsiteX3" fmla="*/ 156407 w 158744"/>
                  <a:gd name="connsiteY3" fmla="*/ 109891 h 174359"/>
                  <a:gd name="connsiteX4" fmla="*/ 156407 w 158744"/>
                  <a:gd name="connsiteY4" fmla="*/ 109891 h 174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744" h="174359">
                    <a:moveTo>
                      <a:pt x="156407" y="109891"/>
                    </a:moveTo>
                    <a:cubicBezTo>
                      <a:pt x="179300" y="-16274"/>
                      <a:pt x="27036" y="-36310"/>
                      <a:pt x="3248" y="62813"/>
                    </a:cubicBezTo>
                    <a:cubicBezTo>
                      <a:pt x="-10031" y="118036"/>
                      <a:pt x="19134" y="160063"/>
                      <a:pt x="59379" y="171385"/>
                    </a:cubicBezTo>
                    <a:cubicBezTo>
                      <a:pt x="108015" y="185068"/>
                      <a:pt x="149238" y="149312"/>
                      <a:pt x="156407" y="109891"/>
                    </a:cubicBezTo>
                    <a:lnTo>
                      <a:pt x="156407" y="109891"/>
                    </a:lnTo>
                    <a:close/>
                  </a:path>
                </a:pathLst>
              </a:custGeom>
              <a:grpFill/>
              <a:ln w="8132" cap="flat">
                <a:noFill/>
                <a:prstDash val="solid"/>
                <a:miter/>
              </a:ln>
            </p:spPr>
            <p:txBody>
              <a:bodyPr rtlCol="0" anchor="ctr"/>
              <a:lstStyle/>
              <a:p>
                <a:endParaRPr lang="en-QA"/>
              </a:p>
            </p:txBody>
          </p:sp>
          <p:sp>
            <p:nvSpPr>
              <p:cNvPr id="22" name="Freeform 16">
                <a:extLst>
                  <a:ext uri="{FF2B5EF4-FFF2-40B4-BE49-F238E27FC236}">
                    <a16:creationId xmlns:a16="http://schemas.microsoft.com/office/drawing/2014/main" id="{A984B06A-820F-D68A-387F-AE5E25753EED}"/>
                  </a:ext>
                </a:extLst>
              </p:cNvPr>
              <p:cNvSpPr/>
              <p:nvPr/>
            </p:nvSpPr>
            <p:spPr>
              <a:xfrm>
                <a:off x="7114783" y="850205"/>
                <a:ext cx="157739" cy="173923"/>
              </a:xfrm>
              <a:custGeom>
                <a:avLst/>
                <a:gdLst>
                  <a:gd name="connsiteX0" fmla="*/ 867 w 157739"/>
                  <a:gd name="connsiteY0" fmla="*/ 103643 h 173923"/>
                  <a:gd name="connsiteX1" fmla="*/ 157122 w 157739"/>
                  <a:gd name="connsiteY1" fmla="*/ 71552 h 173923"/>
                  <a:gd name="connsiteX2" fmla="*/ 61887 w 157739"/>
                  <a:gd name="connsiteY2" fmla="*/ 1995 h 173923"/>
                  <a:gd name="connsiteX3" fmla="*/ 867 w 157739"/>
                  <a:gd name="connsiteY3" fmla="*/ 103643 h 173923"/>
                  <a:gd name="connsiteX4" fmla="*/ 867 w 157739"/>
                  <a:gd name="connsiteY4" fmla="*/ 103643 h 173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39" h="173923">
                    <a:moveTo>
                      <a:pt x="867" y="103643"/>
                    </a:moveTo>
                    <a:cubicBezTo>
                      <a:pt x="11621" y="201870"/>
                      <a:pt x="168772" y="202441"/>
                      <a:pt x="157122" y="71552"/>
                    </a:cubicBezTo>
                    <a:cubicBezTo>
                      <a:pt x="153293" y="28791"/>
                      <a:pt x="113456" y="-9245"/>
                      <a:pt x="61887" y="1995"/>
                    </a:cubicBezTo>
                    <a:cubicBezTo>
                      <a:pt x="19279" y="11280"/>
                      <a:pt x="-4998" y="50375"/>
                      <a:pt x="867" y="103643"/>
                    </a:cubicBezTo>
                    <a:lnTo>
                      <a:pt x="867" y="103643"/>
                    </a:lnTo>
                    <a:close/>
                  </a:path>
                </a:pathLst>
              </a:custGeom>
              <a:grpFill/>
              <a:ln w="8132" cap="flat">
                <a:noFill/>
                <a:prstDash val="solid"/>
                <a:miter/>
              </a:ln>
            </p:spPr>
            <p:txBody>
              <a:bodyPr rtlCol="0" anchor="ctr"/>
              <a:lstStyle/>
              <a:p>
                <a:endParaRPr lang="en-QA"/>
              </a:p>
            </p:txBody>
          </p:sp>
          <p:sp>
            <p:nvSpPr>
              <p:cNvPr id="23" name="Freeform 17">
                <a:extLst>
                  <a:ext uri="{FF2B5EF4-FFF2-40B4-BE49-F238E27FC236}">
                    <a16:creationId xmlns:a16="http://schemas.microsoft.com/office/drawing/2014/main" id="{CBC2DC8F-72DE-9BED-9F0F-ECF90129AF72}"/>
                  </a:ext>
                </a:extLst>
              </p:cNvPr>
              <p:cNvSpPr/>
              <p:nvPr/>
            </p:nvSpPr>
            <p:spPr>
              <a:xfrm>
                <a:off x="7915420" y="850212"/>
                <a:ext cx="158292" cy="174147"/>
              </a:xfrm>
              <a:custGeom>
                <a:avLst/>
                <a:gdLst>
                  <a:gd name="connsiteX0" fmla="*/ 0 w 158292"/>
                  <a:gd name="connsiteY0" fmla="*/ 90848 h 174147"/>
                  <a:gd name="connsiteX1" fmla="*/ 137925 w 158292"/>
                  <a:gd name="connsiteY1" fmla="*/ 147374 h 174147"/>
                  <a:gd name="connsiteX2" fmla="*/ 158292 w 158292"/>
                  <a:gd name="connsiteY2" fmla="*/ 87590 h 174147"/>
                  <a:gd name="connsiteX3" fmla="*/ 0 w 158292"/>
                  <a:gd name="connsiteY3" fmla="*/ 90848 h 174147"/>
                  <a:gd name="connsiteX4" fmla="*/ 0 w 158292"/>
                  <a:gd name="connsiteY4" fmla="*/ 90848 h 174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92" h="174147">
                    <a:moveTo>
                      <a:pt x="0" y="90848"/>
                    </a:moveTo>
                    <a:cubicBezTo>
                      <a:pt x="0" y="170017"/>
                      <a:pt x="89859" y="200967"/>
                      <a:pt x="137925" y="147374"/>
                    </a:cubicBezTo>
                    <a:cubicBezTo>
                      <a:pt x="151856" y="131817"/>
                      <a:pt x="158292" y="111944"/>
                      <a:pt x="158292" y="87590"/>
                    </a:cubicBezTo>
                    <a:cubicBezTo>
                      <a:pt x="158536" y="-26927"/>
                      <a:pt x="0" y="-32547"/>
                      <a:pt x="0" y="90848"/>
                    </a:cubicBezTo>
                    <a:lnTo>
                      <a:pt x="0" y="90848"/>
                    </a:lnTo>
                    <a:close/>
                  </a:path>
                </a:pathLst>
              </a:custGeom>
              <a:grpFill/>
              <a:ln w="8132" cap="flat">
                <a:noFill/>
                <a:prstDash val="solid"/>
                <a:miter/>
              </a:ln>
            </p:spPr>
            <p:txBody>
              <a:bodyPr rtlCol="0" anchor="ctr"/>
              <a:lstStyle/>
              <a:p>
                <a:endParaRPr lang="en-QA"/>
              </a:p>
            </p:txBody>
          </p:sp>
        </p:grpSp>
      </p:grpSp>
      <p:sp>
        <p:nvSpPr>
          <p:cNvPr id="24" name="Rectangle: Rounded Corners 23">
            <a:extLst>
              <a:ext uri="{FF2B5EF4-FFF2-40B4-BE49-F238E27FC236}">
                <a16:creationId xmlns:a16="http://schemas.microsoft.com/office/drawing/2014/main" id="{84375CB3-9CE3-BB0A-86C5-2DF7331C5C55}"/>
              </a:ext>
            </a:extLst>
          </p:cNvPr>
          <p:cNvSpPr/>
          <p:nvPr/>
        </p:nvSpPr>
        <p:spPr>
          <a:xfrm>
            <a:off x="8702324" y="3747738"/>
            <a:ext cx="2278393" cy="2489465"/>
          </a:xfrm>
          <a:prstGeom prst="roundRect">
            <a:avLst>
              <a:gd name="adj" fmla="val 9804"/>
            </a:avLst>
          </a:prstGeom>
          <a:solidFill>
            <a:srgbClr val="EFEBE5"/>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1" anchor="t"/>
          <a:lstStyle/>
          <a:p>
            <a:pPr algn="ctr" rtl="1"/>
            <a:r>
              <a:rPr lang="ar-SA" sz="1600" dirty="0">
                <a:solidFill>
                  <a:schemeClr val="tx1"/>
                </a:solidFill>
                <a:latin typeface="Lusail" pitchFamily="50" charset="-78"/>
                <a:cs typeface="Lusail" pitchFamily="50" charset="-78"/>
              </a:rPr>
              <a:t>عدد الجهات الحكومية التي شاركت في جائزة قطر للتميز الحكومي</a:t>
            </a:r>
          </a:p>
        </p:txBody>
      </p:sp>
      <p:sp>
        <p:nvSpPr>
          <p:cNvPr id="27" name="TextBox 26">
            <a:extLst>
              <a:ext uri="{FF2B5EF4-FFF2-40B4-BE49-F238E27FC236}">
                <a16:creationId xmlns:a16="http://schemas.microsoft.com/office/drawing/2014/main" id="{9FEB4E1E-4900-CDF7-6FA8-8F01159B3FD9}"/>
              </a:ext>
            </a:extLst>
          </p:cNvPr>
          <p:cNvSpPr txBox="1"/>
          <p:nvPr/>
        </p:nvSpPr>
        <p:spPr>
          <a:xfrm>
            <a:off x="9062655" y="5573403"/>
            <a:ext cx="1557730" cy="635903"/>
          </a:xfrm>
          <a:prstGeom prst="rect">
            <a:avLst/>
          </a:prstGeom>
          <a:noFill/>
        </p:spPr>
        <p:txBody>
          <a:bodyPr wrap="square" tIns="18288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rPr>
              <a:t>36</a:t>
            </a:r>
            <a:endParaRPr kumimoji="0" lang="en-US"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endParaRPr>
          </a:p>
        </p:txBody>
      </p:sp>
      <p:sp>
        <p:nvSpPr>
          <p:cNvPr id="28" name="Rectangle: Rounded Corners 27">
            <a:extLst>
              <a:ext uri="{FF2B5EF4-FFF2-40B4-BE49-F238E27FC236}">
                <a16:creationId xmlns:a16="http://schemas.microsoft.com/office/drawing/2014/main" id="{EBB63045-C85D-D842-24A5-148632489395}"/>
              </a:ext>
            </a:extLst>
          </p:cNvPr>
          <p:cNvSpPr/>
          <p:nvPr/>
        </p:nvSpPr>
        <p:spPr>
          <a:xfrm>
            <a:off x="6167337" y="3747738"/>
            <a:ext cx="2278393" cy="2489465"/>
          </a:xfrm>
          <a:prstGeom prst="roundRect">
            <a:avLst>
              <a:gd name="adj" fmla="val 9804"/>
            </a:avLst>
          </a:prstGeom>
          <a:solidFill>
            <a:srgbClr val="EFEBE5"/>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1" anchor="t"/>
          <a:lstStyle/>
          <a:p>
            <a:pPr algn="ctr" rtl="1"/>
            <a:r>
              <a:rPr lang="ar-SA" sz="1600" dirty="0">
                <a:solidFill>
                  <a:schemeClr val="tx1"/>
                </a:solidFill>
                <a:latin typeface="Lusail" pitchFamily="50" charset="-78"/>
                <a:cs typeface="Lusail" pitchFamily="50" charset="-78"/>
              </a:rPr>
              <a:t>عدد الاستفسارات الواردة من الجهات الحكومية</a:t>
            </a:r>
            <a:endParaRPr lang="en-US" sz="1600" dirty="0">
              <a:solidFill>
                <a:schemeClr val="tx1"/>
              </a:solidFill>
              <a:latin typeface="Lusail" pitchFamily="50" charset="-78"/>
              <a:cs typeface="Lusail" pitchFamily="50" charset="-78"/>
            </a:endParaRPr>
          </a:p>
        </p:txBody>
      </p:sp>
      <p:sp>
        <p:nvSpPr>
          <p:cNvPr id="29" name="Rectangle: Rounded Corners 28">
            <a:extLst>
              <a:ext uri="{FF2B5EF4-FFF2-40B4-BE49-F238E27FC236}">
                <a16:creationId xmlns:a16="http://schemas.microsoft.com/office/drawing/2014/main" id="{236E1A0B-AB8C-2CC5-E152-87F5C9E1F91E}"/>
              </a:ext>
            </a:extLst>
          </p:cNvPr>
          <p:cNvSpPr/>
          <p:nvPr/>
        </p:nvSpPr>
        <p:spPr>
          <a:xfrm>
            <a:off x="3746270" y="3747738"/>
            <a:ext cx="2278393" cy="2489465"/>
          </a:xfrm>
          <a:prstGeom prst="roundRect">
            <a:avLst>
              <a:gd name="adj" fmla="val 9804"/>
            </a:avLst>
          </a:prstGeom>
          <a:solidFill>
            <a:srgbClr val="EFEBE5"/>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1" anchor="t"/>
          <a:lstStyle/>
          <a:p>
            <a:pPr algn="ctr" rtl="1"/>
            <a:r>
              <a:rPr lang="ar-SA" sz="1600" dirty="0">
                <a:solidFill>
                  <a:schemeClr val="tx1"/>
                </a:solidFill>
                <a:latin typeface="Lusail" pitchFamily="50" charset="-78"/>
                <a:cs typeface="Lusail" pitchFamily="50" charset="-78"/>
              </a:rPr>
              <a:t>عدد الإجتماعات مع الجهات الحكومية لمناقشة التقارير التعقيبية</a:t>
            </a:r>
            <a:endParaRPr lang="en-US" sz="1600" dirty="0">
              <a:solidFill>
                <a:schemeClr val="tx1"/>
              </a:solidFill>
              <a:latin typeface="Lusail" pitchFamily="50" charset="-78"/>
              <a:cs typeface="Lusail" pitchFamily="50" charset="-78"/>
            </a:endParaRPr>
          </a:p>
        </p:txBody>
      </p:sp>
      <p:sp>
        <p:nvSpPr>
          <p:cNvPr id="30" name="Rectangle: Rounded Corners 29">
            <a:extLst>
              <a:ext uri="{FF2B5EF4-FFF2-40B4-BE49-F238E27FC236}">
                <a16:creationId xmlns:a16="http://schemas.microsoft.com/office/drawing/2014/main" id="{CE87AF77-D8B1-17F3-3F5B-EA355F08AA84}"/>
              </a:ext>
            </a:extLst>
          </p:cNvPr>
          <p:cNvSpPr/>
          <p:nvPr/>
        </p:nvSpPr>
        <p:spPr>
          <a:xfrm>
            <a:off x="1211284" y="3747737"/>
            <a:ext cx="2278393" cy="2489465"/>
          </a:xfrm>
          <a:prstGeom prst="roundRect">
            <a:avLst>
              <a:gd name="adj" fmla="val 9804"/>
            </a:avLst>
          </a:prstGeom>
          <a:solidFill>
            <a:srgbClr val="EFEBE5"/>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1" anchor="t"/>
          <a:lstStyle/>
          <a:p>
            <a:pPr algn="ctr" rtl="1"/>
            <a:r>
              <a:rPr lang="ar-SA" sz="1600" dirty="0">
                <a:solidFill>
                  <a:schemeClr val="tx1"/>
                </a:solidFill>
                <a:latin typeface="Lusail" pitchFamily="50" charset="-78"/>
                <a:cs typeface="Lusail" pitchFamily="50" charset="-78"/>
              </a:rPr>
              <a:t>عدد النشرات الأسبوعية لمواضيع برنامج قطر للتميز الحكومي</a:t>
            </a:r>
            <a:endParaRPr lang="en-US" sz="1600" dirty="0">
              <a:solidFill>
                <a:schemeClr val="tx1"/>
              </a:solidFill>
              <a:latin typeface="Lusail" pitchFamily="50" charset="-78"/>
              <a:cs typeface="Lusail" pitchFamily="50" charset="-78"/>
            </a:endParaRPr>
          </a:p>
        </p:txBody>
      </p:sp>
      <p:sp>
        <p:nvSpPr>
          <p:cNvPr id="32" name="TextBox 31">
            <a:extLst>
              <a:ext uri="{FF2B5EF4-FFF2-40B4-BE49-F238E27FC236}">
                <a16:creationId xmlns:a16="http://schemas.microsoft.com/office/drawing/2014/main" id="{FFC32AD3-35B2-C2B9-E9AF-3FB38D630682}"/>
              </a:ext>
            </a:extLst>
          </p:cNvPr>
          <p:cNvSpPr txBox="1"/>
          <p:nvPr/>
        </p:nvSpPr>
        <p:spPr>
          <a:xfrm>
            <a:off x="6565641" y="5573403"/>
            <a:ext cx="1557730" cy="635903"/>
          </a:xfrm>
          <a:prstGeom prst="rect">
            <a:avLst/>
          </a:prstGeom>
          <a:noFill/>
        </p:spPr>
        <p:txBody>
          <a:bodyPr wrap="square" tIns="18288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rPr>
              <a:t>80</a:t>
            </a:r>
            <a:endParaRPr kumimoji="0" lang="en-US"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endParaRPr>
          </a:p>
        </p:txBody>
      </p:sp>
      <p:sp>
        <p:nvSpPr>
          <p:cNvPr id="34" name="TextBox 33">
            <a:extLst>
              <a:ext uri="{FF2B5EF4-FFF2-40B4-BE49-F238E27FC236}">
                <a16:creationId xmlns:a16="http://schemas.microsoft.com/office/drawing/2014/main" id="{3700E3DB-B01A-3123-225D-835FD26D7778}"/>
              </a:ext>
            </a:extLst>
          </p:cNvPr>
          <p:cNvSpPr txBox="1"/>
          <p:nvPr/>
        </p:nvSpPr>
        <p:spPr>
          <a:xfrm>
            <a:off x="4068628" y="5573403"/>
            <a:ext cx="1557730" cy="635903"/>
          </a:xfrm>
          <a:prstGeom prst="rect">
            <a:avLst/>
          </a:prstGeom>
          <a:noFill/>
        </p:spPr>
        <p:txBody>
          <a:bodyPr wrap="square" tIns="18288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rPr>
              <a:t>29</a:t>
            </a:r>
            <a:endParaRPr kumimoji="0" lang="en-US"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endParaRPr>
          </a:p>
        </p:txBody>
      </p:sp>
      <p:sp>
        <p:nvSpPr>
          <p:cNvPr id="35" name="TextBox 34">
            <a:extLst>
              <a:ext uri="{FF2B5EF4-FFF2-40B4-BE49-F238E27FC236}">
                <a16:creationId xmlns:a16="http://schemas.microsoft.com/office/drawing/2014/main" id="{CD2B5F81-CAED-FA92-3B1A-6F05B3F6FC58}"/>
              </a:ext>
            </a:extLst>
          </p:cNvPr>
          <p:cNvSpPr txBox="1"/>
          <p:nvPr/>
        </p:nvSpPr>
        <p:spPr>
          <a:xfrm>
            <a:off x="1571615" y="5573403"/>
            <a:ext cx="1557730" cy="635903"/>
          </a:xfrm>
          <a:prstGeom prst="rect">
            <a:avLst/>
          </a:prstGeom>
          <a:noFill/>
        </p:spPr>
        <p:txBody>
          <a:bodyPr wrap="square" tIns="18288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rPr>
              <a:t>15</a:t>
            </a:r>
            <a:endParaRPr kumimoji="0" lang="en-US" sz="4000" b="1" i="0" u="none" strike="noStrike" kern="1200" cap="none" spc="0" normalizeH="0" baseline="0" noProof="0" dirty="0">
              <a:ln>
                <a:noFill/>
              </a:ln>
              <a:solidFill>
                <a:srgbClr val="B6A584"/>
              </a:solidFill>
              <a:effectLst/>
              <a:uLnTx/>
              <a:uFillTx/>
              <a:latin typeface="Lusail" pitchFamily="50" charset="-78"/>
              <a:ea typeface="+mn-ea"/>
              <a:cs typeface="Lusail" pitchFamily="50" charset="-78"/>
            </a:endParaRPr>
          </a:p>
        </p:txBody>
      </p:sp>
      <p:pic>
        <p:nvPicPr>
          <p:cNvPr id="38" name="Picture 37">
            <a:extLst>
              <a:ext uri="{FF2B5EF4-FFF2-40B4-BE49-F238E27FC236}">
                <a16:creationId xmlns:a16="http://schemas.microsoft.com/office/drawing/2014/main" id="{192A40AB-FE84-FCE1-05AA-B19A366893BD}"/>
              </a:ext>
            </a:extLst>
          </p:cNvPr>
          <p:cNvPicPr>
            <a:picLocks noChangeAspect="1"/>
          </p:cNvPicPr>
          <p:nvPr/>
        </p:nvPicPr>
        <p:blipFill>
          <a:blip r:embed="rId5"/>
          <a:stretch>
            <a:fillRect/>
          </a:stretch>
        </p:blipFill>
        <p:spPr>
          <a:xfrm>
            <a:off x="9541973" y="4843674"/>
            <a:ext cx="599095" cy="599095"/>
          </a:xfrm>
          <a:prstGeom prst="rect">
            <a:avLst/>
          </a:prstGeom>
        </p:spPr>
      </p:pic>
      <p:pic>
        <p:nvPicPr>
          <p:cNvPr id="40" name="Picture 39">
            <a:extLst>
              <a:ext uri="{FF2B5EF4-FFF2-40B4-BE49-F238E27FC236}">
                <a16:creationId xmlns:a16="http://schemas.microsoft.com/office/drawing/2014/main" id="{D9EF13F5-2279-C4AF-BCDD-C65AF1425099}"/>
              </a:ext>
            </a:extLst>
          </p:cNvPr>
          <p:cNvPicPr>
            <a:picLocks noChangeAspect="1"/>
          </p:cNvPicPr>
          <p:nvPr/>
        </p:nvPicPr>
        <p:blipFill>
          <a:blip r:embed="rId6"/>
          <a:stretch>
            <a:fillRect/>
          </a:stretch>
        </p:blipFill>
        <p:spPr>
          <a:xfrm>
            <a:off x="7044959" y="4843674"/>
            <a:ext cx="599095" cy="599095"/>
          </a:xfrm>
          <a:prstGeom prst="rect">
            <a:avLst/>
          </a:prstGeom>
        </p:spPr>
      </p:pic>
      <p:pic>
        <p:nvPicPr>
          <p:cNvPr id="43" name="Picture 42">
            <a:extLst>
              <a:ext uri="{FF2B5EF4-FFF2-40B4-BE49-F238E27FC236}">
                <a16:creationId xmlns:a16="http://schemas.microsoft.com/office/drawing/2014/main" id="{4D5F49FE-924B-B369-7025-864D4A70BE52}"/>
              </a:ext>
            </a:extLst>
          </p:cNvPr>
          <p:cNvPicPr>
            <a:picLocks noChangeAspect="1"/>
          </p:cNvPicPr>
          <p:nvPr/>
        </p:nvPicPr>
        <p:blipFill>
          <a:blip r:embed="rId7"/>
          <a:stretch>
            <a:fillRect/>
          </a:stretch>
        </p:blipFill>
        <p:spPr>
          <a:xfrm>
            <a:off x="4547946" y="4843674"/>
            <a:ext cx="599095" cy="599095"/>
          </a:xfrm>
          <a:prstGeom prst="rect">
            <a:avLst/>
          </a:prstGeom>
        </p:spPr>
      </p:pic>
      <p:pic>
        <p:nvPicPr>
          <p:cNvPr id="44" name="Picture 43">
            <a:extLst>
              <a:ext uri="{FF2B5EF4-FFF2-40B4-BE49-F238E27FC236}">
                <a16:creationId xmlns:a16="http://schemas.microsoft.com/office/drawing/2014/main" id="{2B6EA1CE-9966-A813-CCC7-9E1D02F250DC}"/>
              </a:ext>
            </a:extLst>
          </p:cNvPr>
          <p:cNvPicPr>
            <a:picLocks noChangeAspect="1"/>
          </p:cNvPicPr>
          <p:nvPr/>
        </p:nvPicPr>
        <p:blipFill>
          <a:blip r:embed="rId8"/>
          <a:stretch>
            <a:fillRect/>
          </a:stretch>
        </p:blipFill>
        <p:spPr>
          <a:xfrm>
            <a:off x="2050933" y="4843674"/>
            <a:ext cx="599095" cy="599095"/>
          </a:xfrm>
          <a:prstGeom prst="rect">
            <a:avLst/>
          </a:prstGeom>
        </p:spPr>
      </p:pic>
    </p:spTree>
    <p:extLst>
      <p:ext uri="{BB962C8B-B14F-4D97-AF65-F5344CB8AC3E}">
        <p14:creationId xmlns:p14="http://schemas.microsoft.com/office/powerpoint/2010/main" val="3897560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7386E5FC-2D96-CA08-75A8-52139C9300D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12" name="think-cell data - do not delete" hidden="1">
                        <a:extLst>
                          <a:ext uri="{FF2B5EF4-FFF2-40B4-BE49-F238E27FC236}">
                            <a16:creationId xmlns:a16="http://schemas.microsoft.com/office/drawing/2014/main" id="{7386E5FC-2D96-CA08-75A8-52139C9300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A79FEFC4-E6BE-41C8-ABE9-FB103EF883DF}"/>
              </a:ext>
            </a:extLst>
          </p:cNvPr>
          <p:cNvSpPr>
            <a:spLocks noGrp="1"/>
          </p:cNvSpPr>
          <p:nvPr>
            <p:ph type="body" sz="quarter" idx="15"/>
          </p:nvPr>
        </p:nvSpPr>
        <p:spPr>
          <a:xfrm>
            <a:off x="469900" y="154401"/>
            <a:ext cx="11558269" cy="433965"/>
          </a:xfrm>
        </p:spPr>
        <p:txBody>
          <a:bodyPr vert="horz" wrap="square" lIns="91440" tIns="45720" rIns="91440" bIns="45720" rtlCol="0" anchor="t">
            <a:spAutoFit/>
          </a:bodyPr>
          <a:lstStyle/>
          <a:p>
            <a:pPr marL="0" indent="0">
              <a:buNone/>
            </a:pPr>
            <a:r>
              <a:rPr lang="ar-JO" dirty="0">
                <a:solidFill>
                  <a:schemeClr val="bg1"/>
                </a:solidFill>
                <a:cs typeface="Lusail"/>
              </a:rPr>
              <a:t>الإنجازات والأنشطة</a:t>
            </a:r>
            <a:r>
              <a:rPr lang="ar-SA" dirty="0">
                <a:solidFill>
                  <a:schemeClr val="bg1"/>
                </a:solidFill>
                <a:cs typeface="Lusail"/>
              </a:rPr>
              <a:t> المنفذة </a:t>
            </a:r>
            <a:r>
              <a:rPr lang="ar-JO" dirty="0">
                <a:solidFill>
                  <a:schemeClr val="bg1"/>
                </a:solidFill>
                <a:cs typeface="Lusail"/>
              </a:rPr>
              <a:t>لبرنامج قطر للتميز الحكومي خلال </a:t>
            </a:r>
            <a:r>
              <a:rPr lang="ar-SA" dirty="0">
                <a:solidFill>
                  <a:schemeClr val="bg1"/>
                </a:solidFill>
                <a:cs typeface="Lusail"/>
              </a:rPr>
              <a:t>الدورة الأولى</a:t>
            </a:r>
            <a:endParaRPr lang="ar-JO" dirty="0">
              <a:solidFill>
                <a:schemeClr val="bg1"/>
              </a:solidFill>
              <a:cs typeface="Lusail"/>
            </a:endParaRPr>
          </a:p>
        </p:txBody>
      </p:sp>
      <p:sp>
        <p:nvSpPr>
          <p:cNvPr id="335" name="Rectangle 165">
            <a:extLst>
              <a:ext uri="{FF2B5EF4-FFF2-40B4-BE49-F238E27FC236}">
                <a16:creationId xmlns:a16="http://schemas.microsoft.com/office/drawing/2014/main" id="{736D03FA-D4B9-7517-8D6B-804AA8A38E37}"/>
              </a:ext>
            </a:extLst>
          </p:cNvPr>
          <p:cNvSpPr/>
          <p:nvPr/>
        </p:nvSpPr>
        <p:spPr>
          <a:xfrm flipH="1">
            <a:off x="8441543" y="7329963"/>
            <a:ext cx="1619711" cy="218580"/>
          </a:xfrm>
          <a:prstGeom prst="rect">
            <a:avLst/>
          </a:prstGeom>
          <a:noFill/>
          <a:ln w="25400" cap="flat" cmpd="sng" algn="ctr">
            <a:noFill/>
            <a:prstDash val="solid"/>
          </a:ln>
          <a:effectLst/>
        </p:spPr>
        <p:txBody>
          <a:bodyPr rtlCol="0" anchor="t"/>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sp>
        <p:nvSpPr>
          <p:cNvPr id="337" name="Rectangle 170">
            <a:extLst>
              <a:ext uri="{FF2B5EF4-FFF2-40B4-BE49-F238E27FC236}">
                <a16:creationId xmlns:a16="http://schemas.microsoft.com/office/drawing/2014/main" id="{02C5BF02-A481-A73A-D9D6-D5D11B8BBB74}"/>
              </a:ext>
            </a:extLst>
          </p:cNvPr>
          <p:cNvSpPr/>
          <p:nvPr/>
        </p:nvSpPr>
        <p:spPr>
          <a:xfrm flipH="1">
            <a:off x="8441543" y="7725373"/>
            <a:ext cx="1619711" cy="218580"/>
          </a:xfrm>
          <a:prstGeom prst="rect">
            <a:avLst/>
          </a:prstGeom>
          <a:noFill/>
          <a:ln w="25400" cap="flat" cmpd="sng" algn="ctr">
            <a:noFill/>
            <a:prstDash val="solid"/>
          </a:ln>
          <a:effectLst/>
        </p:spPr>
        <p:txBody>
          <a:bodyPr rtlCol="0" anchor="t"/>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grpSp>
        <p:nvGrpSpPr>
          <p:cNvPr id="24" name="Group 23">
            <a:extLst>
              <a:ext uri="{FF2B5EF4-FFF2-40B4-BE49-F238E27FC236}">
                <a16:creationId xmlns:a16="http://schemas.microsoft.com/office/drawing/2014/main" id="{412864DE-F758-1F86-BF84-6647FDC1F7BA}"/>
              </a:ext>
            </a:extLst>
          </p:cNvPr>
          <p:cNvGrpSpPr/>
          <p:nvPr/>
        </p:nvGrpSpPr>
        <p:grpSpPr>
          <a:xfrm>
            <a:off x="612806" y="1095933"/>
            <a:ext cx="10966388" cy="5296065"/>
            <a:chOff x="612806" y="1095933"/>
            <a:chExt cx="10966388" cy="5296065"/>
          </a:xfrm>
        </p:grpSpPr>
        <p:grpSp>
          <p:nvGrpSpPr>
            <p:cNvPr id="366" name="Group 365">
              <a:extLst>
                <a:ext uri="{FF2B5EF4-FFF2-40B4-BE49-F238E27FC236}">
                  <a16:creationId xmlns:a16="http://schemas.microsoft.com/office/drawing/2014/main" id="{F33C9F1F-A0E8-9768-E02B-0ED82200F8BA}"/>
                </a:ext>
              </a:extLst>
            </p:cNvPr>
            <p:cNvGrpSpPr/>
            <p:nvPr/>
          </p:nvGrpSpPr>
          <p:grpSpPr>
            <a:xfrm flipH="1">
              <a:off x="738151" y="3750523"/>
              <a:ext cx="1900704" cy="616382"/>
              <a:chOff x="4345509" y="478996"/>
              <a:chExt cx="2500272" cy="675280"/>
            </a:xfrm>
          </p:grpSpPr>
          <p:sp>
            <p:nvSpPr>
              <p:cNvPr id="392" name="Rectangle 391">
                <a:extLst>
                  <a:ext uri="{FF2B5EF4-FFF2-40B4-BE49-F238E27FC236}">
                    <a16:creationId xmlns:a16="http://schemas.microsoft.com/office/drawing/2014/main" id="{11150D74-12CC-ADA7-953D-BF7F9728C9EF}"/>
                  </a:ext>
                </a:extLst>
              </p:cNvPr>
              <p:cNvSpPr/>
              <p:nvPr/>
            </p:nvSpPr>
            <p:spPr>
              <a:xfrm>
                <a:off x="4345509" y="478996"/>
                <a:ext cx="2296745" cy="266624"/>
              </a:xfrm>
              <a:prstGeom prst="rect">
                <a:avLst/>
              </a:prstGeom>
              <a:noFill/>
              <a:ln w="25400" cap="flat" cmpd="sng" algn="ctr">
                <a:noFill/>
                <a:prstDash val="solid"/>
              </a:ln>
              <a:effectLst/>
            </p:spPr>
            <p:txBody>
              <a:bodyPr rtlCol="0" anchor="t"/>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sp>
            <p:nvSpPr>
              <p:cNvPr id="393" name="Rectangle 392">
                <a:extLst>
                  <a:ext uri="{FF2B5EF4-FFF2-40B4-BE49-F238E27FC236}">
                    <a16:creationId xmlns:a16="http://schemas.microsoft.com/office/drawing/2014/main" id="{9A5B5F00-30D6-A1F1-AEB1-2CC9068E0D84}"/>
                  </a:ext>
                </a:extLst>
              </p:cNvPr>
              <p:cNvSpPr/>
              <p:nvPr/>
            </p:nvSpPr>
            <p:spPr>
              <a:xfrm>
                <a:off x="5308065" y="535260"/>
                <a:ext cx="1537716" cy="619016"/>
              </a:xfrm>
              <a:prstGeom prst="rect">
                <a:avLst/>
              </a:prstGeom>
              <a:noFill/>
              <a:ln w="25400" cap="flat" cmpd="sng" algn="ctr">
                <a:noFill/>
                <a:prstDash val="solid"/>
              </a:ln>
              <a:effectLst/>
            </p:spPr>
            <p:txBody>
              <a:bodyPr rtlCol="0" anchor="t"/>
              <a:lstStyle/>
              <a:p>
                <a:pPr algn="r" rtl="1"/>
                <a:r>
                  <a:rPr lang="ar-JO" sz="1600" dirty="0">
                    <a:solidFill>
                      <a:schemeClr val="bg1"/>
                    </a:solidFill>
                    <a:latin typeface="Lusail" pitchFamily="50" charset="-78"/>
                    <a:cs typeface="Lusail" pitchFamily="50" charset="-78"/>
                  </a:rPr>
                  <a:t>اعلان الفائزين</a:t>
                </a:r>
              </a:p>
            </p:txBody>
          </p:sp>
        </p:grpSp>
        <p:grpSp>
          <p:nvGrpSpPr>
            <p:cNvPr id="281" name="Group 280">
              <a:extLst>
                <a:ext uri="{FF2B5EF4-FFF2-40B4-BE49-F238E27FC236}">
                  <a16:creationId xmlns:a16="http://schemas.microsoft.com/office/drawing/2014/main" id="{FCA77F37-081F-1312-545D-D41D849B90ED}"/>
                </a:ext>
              </a:extLst>
            </p:cNvPr>
            <p:cNvGrpSpPr/>
            <p:nvPr/>
          </p:nvGrpSpPr>
          <p:grpSpPr>
            <a:xfrm rot="10800000" flipH="1">
              <a:off x="2256694" y="1914367"/>
              <a:ext cx="2981215" cy="4131483"/>
              <a:chOff x="4288807" y="532368"/>
              <a:chExt cx="2981215" cy="4131483"/>
            </a:xfrm>
          </p:grpSpPr>
          <p:sp>
            <p:nvSpPr>
              <p:cNvPr id="425" name="Arc 424">
                <a:extLst>
                  <a:ext uri="{FF2B5EF4-FFF2-40B4-BE49-F238E27FC236}">
                    <a16:creationId xmlns:a16="http://schemas.microsoft.com/office/drawing/2014/main" id="{02859150-2BF4-1A1E-DAE4-6E96565E4FA1}"/>
                  </a:ext>
                </a:extLst>
              </p:cNvPr>
              <p:cNvSpPr/>
              <p:nvPr/>
            </p:nvSpPr>
            <p:spPr>
              <a:xfrm rot="5400000">
                <a:off x="4106943" y="1507443"/>
                <a:ext cx="3331922" cy="2968194"/>
              </a:xfrm>
              <a:prstGeom prst="arc">
                <a:avLst>
                  <a:gd name="adj1" fmla="val 16200000"/>
                  <a:gd name="adj2" fmla="val 89331"/>
                </a:avLst>
              </a:prstGeom>
              <a:noFill/>
              <a:ln w="190500" cap="flat" cmpd="sng" algn="ctr">
                <a:solidFill>
                  <a:srgbClr val="B6A58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000000"/>
                  </a:solidFill>
                  <a:effectLst/>
                  <a:uLnTx/>
                  <a:uFillTx/>
                  <a:latin typeface="Arial"/>
                  <a:ea typeface="+mn-ea"/>
                  <a:cs typeface="+mn-cs"/>
                </a:endParaRPr>
              </a:p>
            </p:txBody>
          </p:sp>
          <p:sp>
            <p:nvSpPr>
              <p:cNvPr id="427" name="Arc 426">
                <a:extLst>
                  <a:ext uri="{FF2B5EF4-FFF2-40B4-BE49-F238E27FC236}">
                    <a16:creationId xmlns:a16="http://schemas.microsoft.com/office/drawing/2014/main" id="{ABE9DA3A-51B4-2DEB-513B-D1979F250996}"/>
                  </a:ext>
                </a:extLst>
              </p:cNvPr>
              <p:cNvSpPr/>
              <p:nvPr/>
            </p:nvSpPr>
            <p:spPr>
              <a:xfrm rot="10800000">
                <a:off x="4376923" y="532368"/>
                <a:ext cx="2893099" cy="4131483"/>
              </a:xfrm>
              <a:prstGeom prst="arc">
                <a:avLst>
                  <a:gd name="adj1" fmla="val 16200000"/>
                  <a:gd name="adj2" fmla="val 21431"/>
                </a:avLst>
              </a:prstGeom>
              <a:noFill/>
              <a:ln w="190500" cap="flat" cmpd="sng" algn="ctr">
                <a:solidFill>
                  <a:srgbClr val="B6A58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000000"/>
                  </a:solidFill>
                  <a:effectLst/>
                  <a:uLnTx/>
                  <a:uFillTx/>
                  <a:latin typeface="Arial"/>
                  <a:ea typeface="+mn-ea"/>
                  <a:cs typeface="+mn-cs"/>
                </a:endParaRPr>
              </a:p>
            </p:txBody>
          </p:sp>
        </p:grpSp>
        <p:grpSp>
          <p:nvGrpSpPr>
            <p:cNvPr id="349" name="Group 348">
              <a:extLst>
                <a:ext uri="{FF2B5EF4-FFF2-40B4-BE49-F238E27FC236}">
                  <a16:creationId xmlns:a16="http://schemas.microsoft.com/office/drawing/2014/main" id="{87E61747-0936-98E8-826D-E34A5FDB8788}"/>
                </a:ext>
              </a:extLst>
            </p:cNvPr>
            <p:cNvGrpSpPr/>
            <p:nvPr/>
          </p:nvGrpSpPr>
          <p:grpSpPr>
            <a:xfrm flipH="1">
              <a:off x="5201743" y="1117000"/>
              <a:ext cx="6377451" cy="4131483"/>
              <a:chOff x="894952" y="532368"/>
              <a:chExt cx="6377451" cy="4131483"/>
            </a:xfrm>
          </p:grpSpPr>
          <p:sp>
            <p:nvSpPr>
              <p:cNvPr id="408" name="Arc 407">
                <a:extLst>
                  <a:ext uri="{FF2B5EF4-FFF2-40B4-BE49-F238E27FC236}">
                    <a16:creationId xmlns:a16="http://schemas.microsoft.com/office/drawing/2014/main" id="{C134E1FC-DC48-3007-3A93-2E310D62CBC7}"/>
                  </a:ext>
                </a:extLst>
              </p:cNvPr>
              <p:cNvSpPr/>
              <p:nvPr/>
            </p:nvSpPr>
            <p:spPr>
              <a:xfrm rot="5400000">
                <a:off x="4099800" y="1511412"/>
                <a:ext cx="3331922" cy="2968194"/>
              </a:xfrm>
              <a:prstGeom prst="arc">
                <a:avLst>
                  <a:gd name="adj1" fmla="val 16200000"/>
                  <a:gd name="adj2" fmla="val 89331"/>
                </a:avLst>
              </a:prstGeom>
              <a:noFill/>
              <a:ln w="190500" cap="flat" cmpd="sng" algn="ctr">
                <a:solidFill>
                  <a:srgbClr val="B6A58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000000"/>
                  </a:solidFill>
                  <a:effectLst/>
                  <a:uLnTx/>
                  <a:uFillTx/>
                  <a:latin typeface="Arial"/>
                  <a:ea typeface="+mn-ea"/>
                  <a:cs typeface="+mn-cs"/>
                </a:endParaRPr>
              </a:p>
            </p:txBody>
          </p:sp>
          <p:grpSp>
            <p:nvGrpSpPr>
              <p:cNvPr id="409" name="Group 408">
                <a:extLst>
                  <a:ext uri="{FF2B5EF4-FFF2-40B4-BE49-F238E27FC236}">
                    <a16:creationId xmlns:a16="http://schemas.microsoft.com/office/drawing/2014/main" id="{0393E9CA-F625-112F-D646-D8F8F7E4DEAC}"/>
                  </a:ext>
                </a:extLst>
              </p:cNvPr>
              <p:cNvGrpSpPr/>
              <p:nvPr/>
            </p:nvGrpSpPr>
            <p:grpSpPr>
              <a:xfrm>
                <a:off x="894952" y="532368"/>
                <a:ext cx="6377451" cy="4131483"/>
                <a:chOff x="894952" y="532368"/>
                <a:chExt cx="6377451" cy="4131483"/>
              </a:xfrm>
            </p:grpSpPr>
            <p:sp>
              <p:nvSpPr>
                <p:cNvPr id="410" name="Arc 409">
                  <a:extLst>
                    <a:ext uri="{FF2B5EF4-FFF2-40B4-BE49-F238E27FC236}">
                      <a16:creationId xmlns:a16="http://schemas.microsoft.com/office/drawing/2014/main" id="{4F672C47-A4FC-9213-3DC1-57AFF874DECF}"/>
                    </a:ext>
                  </a:extLst>
                </p:cNvPr>
                <p:cNvSpPr/>
                <p:nvPr/>
              </p:nvSpPr>
              <p:spPr>
                <a:xfrm rot="10800000">
                  <a:off x="4379304" y="532368"/>
                  <a:ext cx="2893099" cy="4131483"/>
                </a:xfrm>
                <a:prstGeom prst="arc">
                  <a:avLst>
                    <a:gd name="adj1" fmla="val 16200000"/>
                    <a:gd name="adj2" fmla="val 21395609"/>
                  </a:avLst>
                </a:prstGeom>
                <a:noFill/>
                <a:ln w="190500" cap="flat" cmpd="sng" algn="ctr">
                  <a:solidFill>
                    <a:srgbClr val="B6A58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000000"/>
                    </a:solidFill>
                    <a:effectLst/>
                    <a:uLnTx/>
                    <a:uFillTx/>
                    <a:latin typeface="Arial"/>
                    <a:ea typeface="+mn-ea"/>
                    <a:cs typeface="+mn-cs"/>
                  </a:endParaRPr>
                </a:p>
              </p:txBody>
            </p:sp>
            <p:sp>
              <p:nvSpPr>
                <p:cNvPr id="411" name="Arc 410">
                  <a:extLst>
                    <a:ext uri="{FF2B5EF4-FFF2-40B4-BE49-F238E27FC236}">
                      <a16:creationId xmlns:a16="http://schemas.microsoft.com/office/drawing/2014/main" id="{401DB550-329E-4CE5-283D-0FD69F5F07E0}"/>
                    </a:ext>
                  </a:extLst>
                </p:cNvPr>
                <p:cNvSpPr/>
                <p:nvPr/>
              </p:nvSpPr>
              <p:spPr>
                <a:xfrm>
                  <a:off x="894952" y="1351811"/>
                  <a:ext cx="3486150" cy="2685736"/>
                </a:xfrm>
                <a:prstGeom prst="arc">
                  <a:avLst>
                    <a:gd name="adj1" fmla="val 16390193"/>
                    <a:gd name="adj2" fmla="val 1470"/>
                  </a:avLst>
                </a:prstGeom>
                <a:noFill/>
                <a:ln w="190500" cap="flat" cmpd="sng" algn="ctr">
                  <a:solidFill>
                    <a:srgbClr val="B6A58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000000"/>
                    </a:solidFill>
                    <a:effectLst/>
                    <a:uLnTx/>
                    <a:uFillTx/>
                    <a:latin typeface="Arial"/>
                    <a:ea typeface="+mn-ea"/>
                    <a:cs typeface="+mn-cs"/>
                  </a:endParaRPr>
                </a:p>
              </p:txBody>
            </p:sp>
          </p:grpSp>
        </p:grpSp>
        <p:sp>
          <p:nvSpPr>
            <p:cNvPr id="350" name="Oval 349">
              <a:extLst>
                <a:ext uri="{FF2B5EF4-FFF2-40B4-BE49-F238E27FC236}">
                  <a16:creationId xmlns:a16="http://schemas.microsoft.com/office/drawing/2014/main" id="{1CF30CAC-866F-59E4-4DFA-15368E4E93B3}"/>
                </a:ext>
              </a:extLst>
            </p:cNvPr>
            <p:cNvSpPr/>
            <p:nvPr/>
          </p:nvSpPr>
          <p:spPr>
            <a:xfrm flipH="1">
              <a:off x="9681211" y="1734152"/>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sp>
          <p:nvSpPr>
            <p:cNvPr id="351" name="Oval 350">
              <a:extLst>
                <a:ext uri="{FF2B5EF4-FFF2-40B4-BE49-F238E27FC236}">
                  <a16:creationId xmlns:a16="http://schemas.microsoft.com/office/drawing/2014/main" id="{33797178-14D6-386C-85F7-1B96CE908A0A}"/>
                </a:ext>
              </a:extLst>
            </p:cNvPr>
            <p:cNvSpPr/>
            <p:nvPr/>
          </p:nvSpPr>
          <p:spPr>
            <a:xfrm flipH="1">
              <a:off x="8116727" y="2286543"/>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grpSp>
          <p:nvGrpSpPr>
            <p:cNvPr id="352" name="Group 351">
              <a:extLst>
                <a:ext uri="{FF2B5EF4-FFF2-40B4-BE49-F238E27FC236}">
                  <a16:creationId xmlns:a16="http://schemas.microsoft.com/office/drawing/2014/main" id="{93DA2987-3D7F-3087-C0E5-ABE240C3DC72}"/>
                </a:ext>
              </a:extLst>
            </p:cNvPr>
            <p:cNvGrpSpPr/>
            <p:nvPr/>
          </p:nvGrpSpPr>
          <p:grpSpPr>
            <a:xfrm flipH="1">
              <a:off x="7144236" y="1232250"/>
              <a:ext cx="3328731" cy="770036"/>
              <a:chOff x="4345508" y="478996"/>
              <a:chExt cx="4378766" cy="843616"/>
            </a:xfrm>
          </p:grpSpPr>
          <p:sp>
            <p:nvSpPr>
              <p:cNvPr id="406" name="Rectangle 405">
                <a:extLst>
                  <a:ext uri="{FF2B5EF4-FFF2-40B4-BE49-F238E27FC236}">
                    <a16:creationId xmlns:a16="http://schemas.microsoft.com/office/drawing/2014/main" id="{A2EA092A-2152-35F5-1739-FAFBFD88162B}"/>
                  </a:ext>
                </a:extLst>
              </p:cNvPr>
              <p:cNvSpPr/>
              <p:nvPr/>
            </p:nvSpPr>
            <p:spPr>
              <a:xfrm>
                <a:off x="4345509" y="478996"/>
                <a:ext cx="2296745" cy="266624"/>
              </a:xfrm>
              <a:prstGeom prst="rect">
                <a:avLst/>
              </a:prstGeom>
              <a:noFill/>
              <a:ln w="25400" cap="flat" cmpd="sng" algn="ctr">
                <a:noFill/>
                <a:prstDash val="solid"/>
              </a:ln>
              <a:effectLst/>
            </p:spPr>
            <p:txBody>
              <a:bodyPr rtlCol="0" anchor="t"/>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Lusail" pitchFamily="50" charset="-78"/>
                    <a:ea typeface="+mn-ea"/>
                    <a:cs typeface="Lusail" pitchFamily="50" charset="-78"/>
                  </a:rPr>
                  <a:t> </a:t>
                </a:r>
                <a:endParaRPr kumimoji="0" lang="en-US" sz="11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sp>
            <p:nvSpPr>
              <p:cNvPr id="407" name="Rectangle 406">
                <a:extLst>
                  <a:ext uri="{FF2B5EF4-FFF2-40B4-BE49-F238E27FC236}">
                    <a16:creationId xmlns:a16="http://schemas.microsoft.com/office/drawing/2014/main" id="{0818FF1F-9F8B-EC1A-4F89-FF77F19DEE58}"/>
                  </a:ext>
                </a:extLst>
              </p:cNvPr>
              <p:cNvSpPr/>
              <p:nvPr/>
            </p:nvSpPr>
            <p:spPr>
              <a:xfrm>
                <a:off x="4345508" y="703596"/>
                <a:ext cx="4378766" cy="619016"/>
              </a:xfrm>
              <a:prstGeom prst="rect">
                <a:avLst/>
              </a:prstGeom>
              <a:noFill/>
              <a:ln w="25400" cap="flat" cmpd="sng" algn="ctr">
                <a:noFill/>
                <a:prstDash val="solid"/>
              </a:ln>
              <a:effectLst/>
            </p:spPr>
            <p:txBody>
              <a:bodyPr rtlCol="0" anchor="t"/>
              <a:lstStyle/>
              <a:p>
                <a:pPr algn="r" rtl="1"/>
                <a:r>
                  <a:rPr lang="ar-JO" sz="1600" dirty="0">
                    <a:solidFill>
                      <a:schemeClr val="bg1"/>
                    </a:solidFill>
                    <a:latin typeface="Lusail" pitchFamily="50" charset="-78"/>
                    <a:cs typeface="Lusail" pitchFamily="50" charset="-78"/>
                  </a:rPr>
                  <a:t>تقديم الطلب عبر منصة شارك</a:t>
                </a:r>
              </a:p>
            </p:txBody>
          </p:sp>
        </p:grpSp>
        <p:sp>
          <p:nvSpPr>
            <p:cNvPr id="353" name="Oval 352">
              <a:extLst>
                <a:ext uri="{FF2B5EF4-FFF2-40B4-BE49-F238E27FC236}">
                  <a16:creationId xmlns:a16="http://schemas.microsoft.com/office/drawing/2014/main" id="{5CDDC824-8427-324C-1039-AACF82338A15}"/>
                </a:ext>
              </a:extLst>
            </p:cNvPr>
            <p:cNvSpPr/>
            <p:nvPr/>
          </p:nvSpPr>
          <p:spPr>
            <a:xfrm flipH="1">
              <a:off x="2133319" y="3692280"/>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sp>
          <p:nvSpPr>
            <p:cNvPr id="354" name="Oval 353">
              <a:extLst>
                <a:ext uri="{FF2B5EF4-FFF2-40B4-BE49-F238E27FC236}">
                  <a16:creationId xmlns:a16="http://schemas.microsoft.com/office/drawing/2014/main" id="{FF6DF6FC-7F62-1B46-220D-56723302B4E0}"/>
                </a:ext>
              </a:extLst>
            </p:cNvPr>
            <p:cNvSpPr/>
            <p:nvPr/>
          </p:nvSpPr>
          <p:spPr>
            <a:xfrm flipH="1">
              <a:off x="3470838" y="1690060"/>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sp>
          <p:nvSpPr>
            <p:cNvPr id="355" name="Oval 354">
              <a:extLst>
                <a:ext uri="{FF2B5EF4-FFF2-40B4-BE49-F238E27FC236}">
                  <a16:creationId xmlns:a16="http://schemas.microsoft.com/office/drawing/2014/main" id="{6A40A487-468F-B535-7DBE-7BD790F681BE}"/>
                </a:ext>
              </a:extLst>
            </p:cNvPr>
            <p:cNvSpPr/>
            <p:nvPr/>
          </p:nvSpPr>
          <p:spPr>
            <a:xfrm flipH="1">
              <a:off x="4812140" y="2540668"/>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sp>
          <p:nvSpPr>
            <p:cNvPr id="356" name="Oval 355">
              <a:extLst>
                <a:ext uri="{FF2B5EF4-FFF2-40B4-BE49-F238E27FC236}">
                  <a16:creationId xmlns:a16="http://schemas.microsoft.com/office/drawing/2014/main" id="{B6671578-9929-980C-7B39-09F8E4C89E3E}"/>
                </a:ext>
              </a:extLst>
            </p:cNvPr>
            <p:cNvSpPr/>
            <p:nvPr/>
          </p:nvSpPr>
          <p:spPr>
            <a:xfrm flipH="1">
              <a:off x="6485990" y="5007422"/>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sp>
          <p:nvSpPr>
            <p:cNvPr id="357" name="Oval 356">
              <a:extLst>
                <a:ext uri="{FF2B5EF4-FFF2-40B4-BE49-F238E27FC236}">
                  <a16:creationId xmlns:a16="http://schemas.microsoft.com/office/drawing/2014/main" id="{374883C4-7B8D-8E6D-F6BE-207A725353B0}"/>
                </a:ext>
              </a:extLst>
            </p:cNvPr>
            <p:cNvSpPr/>
            <p:nvPr/>
          </p:nvSpPr>
          <p:spPr>
            <a:xfrm flipH="1">
              <a:off x="7596057" y="4133730"/>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sp>
          <p:nvSpPr>
            <p:cNvPr id="358" name="Oval 357">
              <a:extLst>
                <a:ext uri="{FF2B5EF4-FFF2-40B4-BE49-F238E27FC236}">
                  <a16:creationId xmlns:a16="http://schemas.microsoft.com/office/drawing/2014/main" id="{33FF4DDD-50BE-894C-3195-C424CC21E3B8}"/>
                </a:ext>
              </a:extLst>
            </p:cNvPr>
            <p:cNvSpPr/>
            <p:nvPr/>
          </p:nvSpPr>
          <p:spPr>
            <a:xfrm flipH="1">
              <a:off x="5142246" y="4133730"/>
              <a:ext cx="466345" cy="466345"/>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a:ea typeface="+mn-ea"/>
                <a:cs typeface="+mn-cs"/>
              </a:endParaRPr>
            </a:p>
          </p:txBody>
        </p:sp>
        <p:sp>
          <p:nvSpPr>
            <p:cNvPr id="405" name="Rectangle 404">
              <a:extLst>
                <a:ext uri="{FF2B5EF4-FFF2-40B4-BE49-F238E27FC236}">
                  <a16:creationId xmlns:a16="http://schemas.microsoft.com/office/drawing/2014/main" id="{8BEAB4B5-6947-C029-0E1B-6125216ED23E}"/>
                </a:ext>
              </a:extLst>
            </p:cNvPr>
            <p:cNvSpPr/>
            <p:nvPr/>
          </p:nvSpPr>
          <p:spPr>
            <a:xfrm flipH="1">
              <a:off x="8106507" y="2709694"/>
              <a:ext cx="1998220" cy="342660"/>
            </a:xfrm>
            <a:prstGeom prst="rect">
              <a:avLst/>
            </a:prstGeom>
            <a:noFill/>
            <a:ln w="25400" cap="flat" cmpd="sng" algn="ctr">
              <a:noFill/>
              <a:prstDash val="solid"/>
            </a:ln>
            <a:effectLst/>
          </p:spPr>
          <p:txBody>
            <a:bodyPr lIns="91440" tIns="45720" rIns="91440" bIns="45720" rtlCol="0" anchor="t"/>
            <a:lstStyle/>
            <a:p>
              <a:pPr algn="r" rtl="1"/>
              <a:r>
                <a:rPr lang="en-US" sz="1600">
                  <a:solidFill>
                    <a:schemeClr val="bg1"/>
                  </a:solidFill>
                  <a:latin typeface="Lusail" pitchFamily="50" charset="-78"/>
                  <a:cs typeface="Lusail"/>
                </a:rPr>
                <a:t> </a:t>
              </a:r>
              <a:r>
                <a:rPr lang="ar-JO" sz="1600">
                  <a:solidFill>
                    <a:schemeClr val="bg1"/>
                  </a:solidFill>
                  <a:latin typeface="Lusail" pitchFamily="50" charset="-78"/>
                  <a:cs typeface="Lusail"/>
                </a:rPr>
                <a:t>الزيارة الميدانية لفريق التقييم</a:t>
              </a:r>
            </a:p>
          </p:txBody>
        </p:sp>
        <p:grpSp>
          <p:nvGrpSpPr>
            <p:cNvPr id="361" name="Group 360">
              <a:extLst>
                <a:ext uri="{FF2B5EF4-FFF2-40B4-BE49-F238E27FC236}">
                  <a16:creationId xmlns:a16="http://schemas.microsoft.com/office/drawing/2014/main" id="{59F26F84-F5F3-07F6-8BC2-3680045361B3}"/>
                </a:ext>
              </a:extLst>
            </p:cNvPr>
            <p:cNvGrpSpPr/>
            <p:nvPr/>
          </p:nvGrpSpPr>
          <p:grpSpPr>
            <a:xfrm flipH="1">
              <a:off x="7542002" y="4027673"/>
              <a:ext cx="2281984" cy="703985"/>
              <a:chOff x="5421004" y="478996"/>
              <a:chExt cx="3001824" cy="771257"/>
            </a:xfrm>
          </p:grpSpPr>
          <p:sp>
            <p:nvSpPr>
              <p:cNvPr id="402" name="Rectangle 401">
                <a:extLst>
                  <a:ext uri="{FF2B5EF4-FFF2-40B4-BE49-F238E27FC236}">
                    <a16:creationId xmlns:a16="http://schemas.microsoft.com/office/drawing/2014/main" id="{8ACD2835-D27F-5AD5-7DC7-972E800E3C6F}"/>
                  </a:ext>
                </a:extLst>
              </p:cNvPr>
              <p:cNvSpPr/>
              <p:nvPr/>
            </p:nvSpPr>
            <p:spPr>
              <a:xfrm>
                <a:off x="5421004" y="478996"/>
                <a:ext cx="3001824" cy="266624"/>
              </a:xfrm>
              <a:prstGeom prst="rect">
                <a:avLst/>
              </a:prstGeom>
              <a:noFill/>
              <a:ln w="25400" cap="flat" cmpd="sng" algn="ctr">
                <a:noFill/>
                <a:prstDash val="solid"/>
              </a:ln>
              <a:effectLst/>
            </p:spPr>
            <p:txBody>
              <a:bodyPr rtlCol="0" anchor="t"/>
              <a:lstStyle/>
              <a:p>
                <a:pPr marL="0" marR="0" lvl="0" indent="0"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sp>
            <p:nvSpPr>
              <p:cNvPr id="403" name="Rectangle 402">
                <a:extLst>
                  <a:ext uri="{FF2B5EF4-FFF2-40B4-BE49-F238E27FC236}">
                    <a16:creationId xmlns:a16="http://schemas.microsoft.com/office/drawing/2014/main" id="{37E13BCD-C2D9-1E37-0FFD-04D3FFA0DBD7}"/>
                  </a:ext>
                </a:extLst>
              </p:cNvPr>
              <p:cNvSpPr/>
              <p:nvPr/>
            </p:nvSpPr>
            <p:spPr>
              <a:xfrm>
                <a:off x="5601761" y="631237"/>
                <a:ext cx="2808406" cy="619016"/>
              </a:xfrm>
              <a:prstGeom prst="rect">
                <a:avLst/>
              </a:prstGeom>
              <a:noFill/>
              <a:ln w="25400" cap="flat" cmpd="sng" algn="ctr">
                <a:noFill/>
                <a:prstDash val="solid"/>
              </a:ln>
              <a:effectLst/>
            </p:spPr>
            <p:txBody>
              <a:bodyPr lIns="91440" tIns="45720" rIns="91440" bIns="45720" rtlCol="0" anchor="t"/>
              <a:lstStyle/>
              <a:p>
                <a:pPr algn="r" rtl="1"/>
                <a:r>
                  <a:rPr lang="ar-JO" sz="1600" dirty="0">
                    <a:solidFill>
                      <a:schemeClr val="bg1"/>
                    </a:solidFill>
                    <a:latin typeface="Lusail" pitchFamily="50" charset="-78"/>
                    <a:cs typeface="Lusail"/>
                  </a:rPr>
                  <a:t>صدور</a:t>
                </a:r>
                <a:r>
                  <a:rPr lang="ar-SA" sz="1600" dirty="0">
                    <a:solidFill>
                      <a:schemeClr val="bg1"/>
                    </a:solidFill>
                    <a:latin typeface="Lusail" pitchFamily="50" charset="-78"/>
                    <a:cs typeface="Lusail"/>
                  </a:rPr>
                  <a:t> ملخص التقرير التعقيبي</a:t>
                </a:r>
                <a:endParaRPr lang="ar-JO" sz="1600" dirty="0">
                  <a:solidFill>
                    <a:schemeClr val="bg1"/>
                  </a:solidFill>
                  <a:latin typeface="Lusail" pitchFamily="50" charset="-78"/>
                  <a:cs typeface="Lusail" pitchFamily="50" charset="-78"/>
                </a:endParaRPr>
              </a:p>
            </p:txBody>
          </p:sp>
        </p:grpSp>
        <p:grpSp>
          <p:nvGrpSpPr>
            <p:cNvPr id="362" name="Group 361">
              <a:extLst>
                <a:ext uri="{FF2B5EF4-FFF2-40B4-BE49-F238E27FC236}">
                  <a16:creationId xmlns:a16="http://schemas.microsoft.com/office/drawing/2014/main" id="{57F0786F-9B80-98A2-F61A-E18372A9DAEB}"/>
                </a:ext>
              </a:extLst>
            </p:cNvPr>
            <p:cNvGrpSpPr/>
            <p:nvPr/>
          </p:nvGrpSpPr>
          <p:grpSpPr>
            <a:xfrm flipH="1">
              <a:off x="5142246" y="5411686"/>
              <a:ext cx="2293212" cy="630211"/>
              <a:chOff x="4345509" y="478996"/>
              <a:chExt cx="3016596" cy="690431"/>
            </a:xfrm>
          </p:grpSpPr>
          <p:sp>
            <p:nvSpPr>
              <p:cNvPr id="400" name="Rectangle 399">
                <a:extLst>
                  <a:ext uri="{FF2B5EF4-FFF2-40B4-BE49-F238E27FC236}">
                    <a16:creationId xmlns:a16="http://schemas.microsoft.com/office/drawing/2014/main" id="{8B496BD5-2A78-2373-E3CF-B12F5D2E1BE0}"/>
                  </a:ext>
                </a:extLst>
              </p:cNvPr>
              <p:cNvSpPr/>
              <p:nvPr/>
            </p:nvSpPr>
            <p:spPr>
              <a:xfrm>
                <a:off x="4345509" y="478996"/>
                <a:ext cx="2296745" cy="266624"/>
              </a:xfrm>
              <a:prstGeom prst="rect">
                <a:avLst/>
              </a:prstGeom>
              <a:noFill/>
              <a:ln w="25400" cap="flat" cmpd="sng" algn="ctr">
                <a:noFill/>
                <a:prstDash val="solid"/>
              </a:ln>
              <a:effectLst/>
            </p:spPr>
            <p:txBody>
              <a:bodyPr rtlCol="0" anchor="t"/>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sp>
            <p:nvSpPr>
              <p:cNvPr id="401" name="Rectangle 400">
                <a:extLst>
                  <a:ext uri="{FF2B5EF4-FFF2-40B4-BE49-F238E27FC236}">
                    <a16:creationId xmlns:a16="http://schemas.microsoft.com/office/drawing/2014/main" id="{741E89F9-C868-F390-2C5E-E4AB4D86CA63}"/>
                  </a:ext>
                </a:extLst>
              </p:cNvPr>
              <p:cNvSpPr/>
              <p:nvPr/>
            </p:nvSpPr>
            <p:spPr>
              <a:xfrm>
                <a:off x="4534010" y="550411"/>
                <a:ext cx="2828095" cy="619016"/>
              </a:xfrm>
              <a:prstGeom prst="rect">
                <a:avLst/>
              </a:prstGeom>
              <a:noFill/>
              <a:ln w="25400" cap="flat" cmpd="sng" algn="ctr">
                <a:noFill/>
                <a:prstDash val="solid"/>
              </a:ln>
              <a:effectLst/>
            </p:spPr>
            <p:txBody>
              <a:bodyPr lIns="91440" tIns="45720" rIns="91440" bIns="45720" rtlCol="0" anchor="t"/>
              <a:lstStyle/>
              <a:p>
                <a:pPr algn="r" rtl="1"/>
                <a:r>
                  <a:rPr lang="ar-JO" sz="1600" dirty="0">
                    <a:solidFill>
                      <a:schemeClr val="bg1"/>
                    </a:solidFill>
                    <a:latin typeface="Lusail" pitchFamily="50" charset="-78"/>
                    <a:cs typeface="Lusail"/>
                  </a:rPr>
                  <a:t>حساب النتائج حسب اداة التقييم والاوزان المعتمدة </a:t>
                </a:r>
                <a:endParaRPr lang="ar-JO" sz="1600" dirty="0">
                  <a:solidFill>
                    <a:schemeClr val="bg1"/>
                  </a:solidFill>
                  <a:latin typeface="Lusail" pitchFamily="50" charset="-78"/>
                  <a:cs typeface="Lusail" pitchFamily="50" charset="-78"/>
                </a:endParaRPr>
              </a:p>
            </p:txBody>
          </p:sp>
        </p:grpSp>
        <p:grpSp>
          <p:nvGrpSpPr>
            <p:cNvPr id="363" name="Group 362">
              <a:extLst>
                <a:ext uri="{FF2B5EF4-FFF2-40B4-BE49-F238E27FC236}">
                  <a16:creationId xmlns:a16="http://schemas.microsoft.com/office/drawing/2014/main" id="{771FA1CC-B1E0-0237-731A-B3D0A8956548}"/>
                </a:ext>
              </a:extLst>
            </p:cNvPr>
            <p:cNvGrpSpPr/>
            <p:nvPr/>
          </p:nvGrpSpPr>
          <p:grpSpPr>
            <a:xfrm flipH="1">
              <a:off x="2689652" y="4047559"/>
              <a:ext cx="2348920" cy="717743"/>
              <a:chOff x="4345509" y="478996"/>
              <a:chExt cx="3089878" cy="786325"/>
            </a:xfrm>
          </p:grpSpPr>
          <p:sp>
            <p:nvSpPr>
              <p:cNvPr id="398" name="Rectangle 397">
                <a:extLst>
                  <a:ext uri="{FF2B5EF4-FFF2-40B4-BE49-F238E27FC236}">
                    <a16:creationId xmlns:a16="http://schemas.microsoft.com/office/drawing/2014/main" id="{EB920CBA-50C6-F82F-FA7B-5229D04B7D23}"/>
                  </a:ext>
                </a:extLst>
              </p:cNvPr>
              <p:cNvSpPr/>
              <p:nvPr/>
            </p:nvSpPr>
            <p:spPr>
              <a:xfrm>
                <a:off x="4345509" y="478996"/>
                <a:ext cx="2296745" cy="266624"/>
              </a:xfrm>
              <a:prstGeom prst="rect">
                <a:avLst/>
              </a:prstGeom>
              <a:noFill/>
              <a:ln w="25400" cap="flat" cmpd="sng" algn="ctr">
                <a:noFill/>
                <a:prstDash val="solid"/>
              </a:ln>
              <a:effectLst/>
            </p:spPr>
            <p:txBody>
              <a:bodyPr rtlCol="0" anchor="t"/>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sp>
            <p:nvSpPr>
              <p:cNvPr id="399" name="Rectangle 398">
                <a:extLst>
                  <a:ext uri="{FF2B5EF4-FFF2-40B4-BE49-F238E27FC236}">
                    <a16:creationId xmlns:a16="http://schemas.microsoft.com/office/drawing/2014/main" id="{A946DCFA-E246-FD32-8451-8515DF9E3350}"/>
                  </a:ext>
                </a:extLst>
              </p:cNvPr>
              <p:cNvSpPr/>
              <p:nvPr/>
            </p:nvSpPr>
            <p:spPr>
              <a:xfrm>
                <a:off x="4461812" y="646304"/>
                <a:ext cx="2973575" cy="619017"/>
              </a:xfrm>
              <a:prstGeom prst="rect">
                <a:avLst/>
              </a:prstGeom>
              <a:noFill/>
              <a:ln w="25400" cap="flat" cmpd="sng" algn="ctr">
                <a:noFill/>
                <a:prstDash val="solid"/>
              </a:ln>
              <a:effectLst/>
            </p:spPr>
            <p:txBody>
              <a:bodyPr lIns="91440" tIns="45720" rIns="91440" bIns="45720" rtlCol="0" anchor="t"/>
              <a:lstStyle/>
              <a:p>
                <a:pPr algn="r" rtl="1"/>
                <a:r>
                  <a:rPr lang="ar-JO" sz="1600">
                    <a:solidFill>
                      <a:schemeClr val="bg1"/>
                    </a:solidFill>
                    <a:latin typeface="Lusail" pitchFamily="50" charset="-78"/>
                    <a:cs typeface="Lusail"/>
                  </a:rPr>
                  <a:t>عرض النتائج على فريق ضبط الجودة واعتماد المخرجات</a:t>
                </a:r>
              </a:p>
            </p:txBody>
          </p:sp>
        </p:grpSp>
        <p:sp>
          <p:nvSpPr>
            <p:cNvPr id="397" name="Rectangle 396">
              <a:extLst>
                <a:ext uri="{FF2B5EF4-FFF2-40B4-BE49-F238E27FC236}">
                  <a16:creationId xmlns:a16="http://schemas.microsoft.com/office/drawing/2014/main" id="{EFC25BEE-CF1E-8146-9F16-EC33ACEB500E}"/>
                </a:ext>
              </a:extLst>
            </p:cNvPr>
            <p:cNvSpPr/>
            <p:nvPr/>
          </p:nvSpPr>
          <p:spPr>
            <a:xfrm flipH="1">
              <a:off x="2739873" y="2722195"/>
              <a:ext cx="1863495" cy="565025"/>
            </a:xfrm>
            <a:prstGeom prst="rect">
              <a:avLst/>
            </a:prstGeom>
            <a:noFill/>
            <a:ln w="25400" cap="flat" cmpd="sng" algn="ctr">
              <a:noFill/>
              <a:prstDash val="solid"/>
            </a:ln>
            <a:effectLst/>
          </p:spPr>
          <p:txBody>
            <a:bodyPr rtlCol="0" anchor="t"/>
            <a:lstStyle/>
            <a:p>
              <a:pPr algn="r" rtl="1"/>
              <a:r>
                <a:rPr lang="ar-JO" sz="1600">
                  <a:solidFill>
                    <a:schemeClr val="bg1"/>
                  </a:solidFill>
                  <a:latin typeface="Lusail" pitchFamily="50" charset="-78"/>
                  <a:cs typeface="Lusail" pitchFamily="50" charset="-78"/>
                </a:rPr>
                <a:t>عرض النتائج على فريق التنسيق والتحكيم</a:t>
              </a:r>
            </a:p>
          </p:txBody>
        </p:sp>
        <p:grpSp>
          <p:nvGrpSpPr>
            <p:cNvPr id="365" name="Group 364">
              <a:extLst>
                <a:ext uri="{FF2B5EF4-FFF2-40B4-BE49-F238E27FC236}">
                  <a16:creationId xmlns:a16="http://schemas.microsoft.com/office/drawing/2014/main" id="{2FF8C555-6D86-FBE4-B28D-2D04CCFF6B03}"/>
                </a:ext>
              </a:extLst>
            </p:cNvPr>
            <p:cNvGrpSpPr/>
            <p:nvPr/>
          </p:nvGrpSpPr>
          <p:grpSpPr>
            <a:xfrm flipH="1">
              <a:off x="1579202" y="1193357"/>
              <a:ext cx="3000154" cy="808929"/>
              <a:chOff x="4345509" y="478996"/>
              <a:chExt cx="3946536" cy="886225"/>
            </a:xfrm>
          </p:grpSpPr>
          <p:sp>
            <p:nvSpPr>
              <p:cNvPr id="394" name="Rectangle 393">
                <a:extLst>
                  <a:ext uri="{FF2B5EF4-FFF2-40B4-BE49-F238E27FC236}">
                    <a16:creationId xmlns:a16="http://schemas.microsoft.com/office/drawing/2014/main" id="{EC594DCE-75BB-62E9-A1A5-3DBFB072F07C}"/>
                  </a:ext>
                </a:extLst>
              </p:cNvPr>
              <p:cNvSpPr/>
              <p:nvPr/>
            </p:nvSpPr>
            <p:spPr>
              <a:xfrm>
                <a:off x="4345509" y="478996"/>
                <a:ext cx="2621665" cy="266624"/>
              </a:xfrm>
              <a:prstGeom prst="rect">
                <a:avLst/>
              </a:prstGeom>
              <a:noFill/>
              <a:ln w="25400" cap="flat" cmpd="sng" algn="ctr">
                <a:noFill/>
                <a:prstDash val="solid"/>
              </a:ln>
              <a:effectLst/>
            </p:spPr>
            <p:txBody>
              <a:bodyPr rtlCol="0" anchor="t"/>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Lusail" pitchFamily="50" charset="-78"/>
                  <a:ea typeface="+mn-ea"/>
                  <a:cs typeface="Lusail" pitchFamily="50" charset="-78"/>
                </a:endParaRPr>
              </a:p>
            </p:txBody>
          </p:sp>
          <p:sp>
            <p:nvSpPr>
              <p:cNvPr id="395" name="Rectangle 394">
                <a:extLst>
                  <a:ext uri="{FF2B5EF4-FFF2-40B4-BE49-F238E27FC236}">
                    <a16:creationId xmlns:a16="http://schemas.microsoft.com/office/drawing/2014/main" id="{F5EF1939-36D1-865C-FE0C-6A8EEA6598F4}"/>
                  </a:ext>
                </a:extLst>
              </p:cNvPr>
              <p:cNvSpPr/>
              <p:nvPr/>
            </p:nvSpPr>
            <p:spPr>
              <a:xfrm>
                <a:off x="4413185" y="746206"/>
                <a:ext cx="3878860" cy="619015"/>
              </a:xfrm>
              <a:prstGeom prst="rect">
                <a:avLst/>
              </a:prstGeom>
              <a:noFill/>
              <a:ln w="25400" cap="flat" cmpd="sng" algn="ctr">
                <a:noFill/>
                <a:prstDash val="solid"/>
              </a:ln>
              <a:effectLst/>
            </p:spPr>
            <p:txBody>
              <a:bodyPr rtlCol="0" anchor="t"/>
              <a:lstStyle/>
              <a:p>
                <a:pPr algn="r" rtl="1"/>
                <a:r>
                  <a:rPr lang="ar-JO" sz="1600">
                    <a:solidFill>
                      <a:schemeClr val="bg1"/>
                    </a:solidFill>
                    <a:latin typeface="Lusail" pitchFamily="50" charset="-78"/>
                    <a:cs typeface="Lusail" pitchFamily="50" charset="-78"/>
                  </a:rPr>
                  <a:t>اعتماد النتائج من قبل مجلس الامناء </a:t>
                </a:r>
              </a:p>
            </p:txBody>
          </p:sp>
        </p:grpSp>
        <p:pic>
          <p:nvPicPr>
            <p:cNvPr id="5" name="Graphic 4" descr="Internet outline">
              <a:extLst>
                <a:ext uri="{FF2B5EF4-FFF2-40B4-BE49-F238E27FC236}">
                  <a16:creationId xmlns:a16="http://schemas.microsoft.com/office/drawing/2014/main" id="{9CB1A423-FDFD-38F9-6CC0-EF2B51F27C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24566" y="1763081"/>
              <a:ext cx="380161" cy="380161"/>
            </a:xfrm>
            <a:prstGeom prst="rect">
              <a:avLst/>
            </a:prstGeom>
          </p:spPr>
        </p:pic>
        <p:pic>
          <p:nvPicPr>
            <p:cNvPr id="8" name="Graphic 7" descr="Bank outline">
              <a:extLst>
                <a:ext uri="{FF2B5EF4-FFF2-40B4-BE49-F238E27FC236}">
                  <a16:creationId xmlns:a16="http://schemas.microsoft.com/office/drawing/2014/main" id="{8501D9EC-D899-FF77-3D35-2EA1F622411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96307" y="2349641"/>
              <a:ext cx="340148" cy="340148"/>
            </a:xfrm>
            <a:prstGeom prst="rect">
              <a:avLst/>
            </a:prstGeom>
          </p:spPr>
        </p:pic>
        <p:pic>
          <p:nvPicPr>
            <p:cNvPr id="11" name="Graphic 10" descr="Document outline">
              <a:extLst>
                <a:ext uri="{FF2B5EF4-FFF2-40B4-BE49-F238E27FC236}">
                  <a16:creationId xmlns:a16="http://schemas.microsoft.com/office/drawing/2014/main" id="{932DC0D5-5A39-34E0-4EA4-B82533F4F2F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68006" y="4201455"/>
              <a:ext cx="313779" cy="313779"/>
            </a:xfrm>
            <a:prstGeom prst="rect">
              <a:avLst/>
            </a:prstGeom>
          </p:spPr>
        </p:pic>
        <p:pic>
          <p:nvPicPr>
            <p:cNvPr id="13" name="Graphic 12" descr="Presentation with pie chart outline">
              <a:extLst>
                <a:ext uri="{FF2B5EF4-FFF2-40B4-BE49-F238E27FC236}">
                  <a16:creationId xmlns:a16="http://schemas.microsoft.com/office/drawing/2014/main" id="{C628AFE9-A5BC-8223-5DA1-10A3FF87279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542124" y="5106999"/>
              <a:ext cx="332524" cy="332524"/>
            </a:xfrm>
            <a:prstGeom prst="rect">
              <a:avLst/>
            </a:prstGeom>
          </p:spPr>
        </p:pic>
        <p:pic>
          <p:nvPicPr>
            <p:cNvPr id="18" name="Graphic 17" descr="Meeting outline">
              <a:extLst>
                <a:ext uri="{FF2B5EF4-FFF2-40B4-BE49-F238E27FC236}">
                  <a16:creationId xmlns:a16="http://schemas.microsoft.com/office/drawing/2014/main" id="{662FD27B-A3D6-5866-5A64-D086965B8E4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530109" y="1737810"/>
              <a:ext cx="365811" cy="365811"/>
            </a:xfrm>
            <a:prstGeom prst="rect">
              <a:avLst/>
            </a:prstGeom>
          </p:spPr>
        </p:pic>
        <p:pic>
          <p:nvPicPr>
            <p:cNvPr id="20" name="Graphic 19" descr="Ribbon outline">
              <a:extLst>
                <a:ext uri="{FF2B5EF4-FFF2-40B4-BE49-F238E27FC236}">
                  <a16:creationId xmlns:a16="http://schemas.microsoft.com/office/drawing/2014/main" id="{36874097-8815-0EA1-1B7C-7ED61C32FEF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179698" y="3732752"/>
              <a:ext cx="385399" cy="385399"/>
            </a:xfrm>
            <a:prstGeom prst="rect">
              <a:avLst/>
            </a:prstGeom>
          </p:spPr>
        </p:pic>
        <p:sp>
          <p:nvSpPr>
            <p:cNvPr id="28" name="Oval 27">
              <a:extLst>
                <a:ext uri="{FF2B5EF4-FFF2-40B4-BE49-F238E27FC236}">
                  <a16:creationId xmlns:a16="http://schemas.microsoft.com/office/drawing/2014/main" id="{B0A97922-94AE-2028-26E5-10B2B3C7C040}"/>
                </a:ext>
              </a:extLst>
            </p:cNvPr>
            <p:cNvSpPr/>
            <p:nvPr/>
          </p:nvSpPr>
          <p:spPr>
            <a:xfrm flipH="1">
              <a:off x="1867079" y="3819936"/>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dirty="0">
                  <a:solidFill>
                    <a:schemeClr val="bg1"/>
                  </a:solidFill>
                  <a:latin typeface="Lusail" pitchFamily="50" charset="-78"/>
                  <a:cs typeface="Lusail" pitchFamily="50" charset="-78"/>
                </a:rPr>
                <a:t>8</a:t>
              </a:r>
              <a:endParaRPr kumimoji="0" lang="en-US" sz="1200" b="1" i="0" u="none" strike="noStrike" kern="0" cap="none" spc="0" normalizeH="0" baseline="0" noProof="0" dirty="0">
                <a:ln>
                  <a:noFill/>
                </a:ln>
                <a:solidFill>
                  <a:schemeClr val="bg1"/>
                </a:solidFill>
                <a:effectLst/>
                <a:uLnTx/>
                <a:uFillTx/>
                <a:latin typeface="Lusail" pitchFamily="50" charset="-78"/>
                <a:ea typeface="+mn-ea"/>
                <a:cs typeface="Lusail" pitchFamily="50" charset="-78"/>
              </a:endParaRPr>
            </a:p>
          </p:txBody>
        </p:sp>
        <p:sp>
          <p:nvSpPr>
            <p:cNvPr id="29" name="Oval 28">
              <a:extLst>
                <a:ext uri="{FF2B5EF4-FFF2-40B4-BE49-F238E27FC236}">
                  <a16:creationId xmlns:a16="http://schemas.microsoft.com/office/drawing/2014/main" id="{4143C98A-CE47-20A1-E89C-8AF0F1AF86EA}"/>
                </a:ext>
              </a:extLst>
            </p:cNvPr>
            <p:cNvSpPr/>
            <p:nvPr/>
          </p:nvSpPr>
          <p:spPr>
            <a:xfrm flipH="1">
              <a:off x="4485106" y="1472950"/>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chemeClr val="bg1"/>
                  </a:solidFill>
                  <a:effectLst/>
                  <a:uLnTx/>
                  <a:uFillTx/>
                  <a:latin typeface="Lusail" pitchFamily="50" charset="-78"/>
                  <a:ea typeface="+mn-ea"/>
                  <a:cs typeface="Lusail" pitchFamily="50" charset="-78"/>
                </a:rPr>
                <a:t>7</a:t>
              </a:r>
            </a:p>
          </p:txBody>
        </p:sp>
        <p:sp>
          <p:nvSpPr>
            <p:cNvPr id="30" name="Oval 29">
              <a:extLst>
                <a:ext uri="{FF2B5EF4-FFF2-40B4-BE49-F238E27FC236}">
                  <a16:creationId xmlns:a16="http://schemas.microsoft.com/office/drawing/2014/main" id="{E4A088EA-277B-D34D-976F-D1E113DD6C59}"/>
                </a:ext>
              </a:extLst>
            </p:cNvPr>
            <p:cNvSpPr/>
            <p:nvPr/>
          </p:nvSpPr>
          <p:spPr>
            <a:xfrm flipH="1">
              <a:off x="4552521" y="2750583"/>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chemeClr val="bg1"/>
                  </a:solidFill>
                  <a:effectLst/>
                  <a:uLnTx/>
                  <a:uFillTx/>
                  <a:latin typeface="Lusail" pitchFamily="50" charset="-78"/>
                  <a:ea typeface="+mn-ea"/>
                  <a:cs typeface="Lusail" pitchFamily="50" charset="-78"/>
                </a:rPr>
                <a:t>6</a:t>
              </a:r>
            </a:p>
          </p:txBody>
        </p:sp>
        <p:sp>
          <p:nvSpPr>
            <p:cNvPr id="31" name="Oval 30">
              <a:extLst>
                <a:ext uri="{FF2B5EF4-FFF2-40B4-BE49-F238E27FC236}">
                  <a16:creationId xmlns:a16="http://schemas.microsoft.com/office/drawing/2014/main" id="{EF9EC4E5-B4F6-87C3-1D8F-FE9A73D9F00B}"/>
                </a:ext>
              </a:extLst>
            </p:cNvPr>
            <p:cNvSpPr/>
            <p:nvPr/>
          </p:nvSpPr>
          <p:spPr>
            <a:xfrm flipH="1">
              <a:off x="4888452" y="4241450"/>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chemeClr val="bg1"/>
                  </a:solidFill>
                  <a:effectLst/>
                  <a:uLnTx/>
                  <a:uFillTx/>
                  <a:latin typeface="Lusail" pitchFamily="50" charset="-78"/>
                  <a:ea typeface="+mn-ea"/>
                  <a:cs typeface="Lusail" pitchFamily="50" charset="-78"/>
                </a:rPr>
                <a:t>5</a:t>
              </a:r>
            </a:p>
          </p:txBody>
        </p:sp>
        <p:sp>
          <p:nvSpPr>
            <p:cNvPr id="32" name="Oval 31">
              <a:extLst>
                <a:ext uri="{FF2B5EF4-FFF2-40B4-BE49-F238E27FC236}">
                  <a16:creationId xmlns:a16="http://schemas.microsoft.com/office/drawing/2014/main" id="{AF174F6B-7D15-B565-9E7B-B84EC77D0DBE}"/>
                </a:ext>
              </a:extLst>
            </p:cNvPr>
            <p:cNvSpPr/>
            <p:nvPr/>
          </p:nvSpPr>
          <p:spPr>
            <a:xfrm flipH="1">
              <a:off x="7262357" y="5519408"/>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a:solidFill>
                    <a:schemeClr val="bg1"/>
                  </a:solidFill>
                  <a:latin typeface="Lusail" pitchFamily="50" charset="-78"/>
                  <a:cs typeface="Lusail" pitchFamily="50" charset="-78"/>
                </a:rPr>
                <a:t>4</a:t>
              </a:r>
              <a:endParaRPr kumimoji="0" lang="en-US" sz="1200" b="1" i="0" u="none" strike="noStrike" kern="0" cap="none" spc="0" normalizeH="0" baseline="0" noProof="0">
                <a:ln>
                  <a:noFill/>
                </a:ln>
                <a:solidFill>
                  <a:schemeClr val="bg1"/>
                </a:solidFill>
                <a:effectLst/>
                <a:uLnTx/>
                <a:uFillTx/>
                <a:latin typeface="Lusail" pitchFamily="50" charset="-78"/>
                <a:ea typeface="+mn-ea"/>
                <a:cs typeface="Lusail" pitchFamily="50" charset="-78"/>
              </a:endParaRPr>
            </a:p>
          </p:txBody>
        </p:sp>
        <p:sp>
          <p:nvSpPr>
            <p:cNvPr id="33" name="Oval 32">
              <a:extLst>
                <a:ext uri="{FF2B5EF4-FFF2-40B4-BE49-F238E27FC236}">
                  <a16:creationId xmlns:a16="http://schemas.microsoft.com/office/drawing/2014/main" id="{A60EED27-7AEF-FF33-8512-561AD549C802}"/>
                </a:ext>
              </a:extLst>
            </p:cNvPr>
            <p:cNvSpPr/>
            <p:nvPr/>
          </p:nvSpPr>
          <p:spPr>
            <a:xfrm flipH="1">
              <a:off x="9657506" y="4212545"/>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a:solidFill>
                    <a:schemeClr val="bg1"/>
                  </a:solidFill>
                  <a:latin typeface="Lusail" pitchFamily="50" charset="-78"/>
                  <a:cs typeface="Lusail" pitchFamily="50" charset="-78"/>
                </a:rPr>
                <a:t>3</a:t>
              </a:r>
              <a:endParaRPr kumimoji="0" lang="en-US" sz="1200" b="1" i="0" u="none" strike="noStrike" kern="0" cap="none" spc="0" normalizeH="0" baseline="0" noProof="0">
                <a:ln>
                  <a:noFill/>
                </a:ln>
                <a:solidFill>
                  <a:schemeClr val="bg1"/>
                </a:solidFill>
                <a:effectLst/>
                <a:uLnTx/>
                <a:uFillTx/>
                <a:latin typeface="Lusail" pitchFamily="50" charset="-78"/>
                <a:ea typeface="+mn-ea"/>
                <a:cs typeface="Lusail" pitchFamily="50" charset="-78"/>
              </a:endParaRPr>
            </a:p>
          </p:txBody>
        </p:sp>
        <p:sp>
          <p:nvSpPr>
            <p:cNvPr id="34" name="Oval 33">
              <a:extLst>
                <a:ext uri="{FF2B5EF4-FFF2-40B4-BE49-F238E27FC236}">
                  <a16:creationId xmlns:a16="http://schemas.microsoft.com/office/drawing/2014/main" id="{3E713C4B-46F8-FA96-41FB-38E688D327E1}"/>
                </a:ext>
              </a:extLst>
            </p:cNvPr>
            <p:cNvSpPr/>
            <p:nvPr/>
          </p:nvSpPr>
          <p:spPr>
            <a:xfrm flipH="1">
              <a:off x="10033917" y="2725513"/>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dirty="0">
                  <a:solidFill>
                    <a:schemeClr val="bg1"/>
                  </a:solidFill>
                  <a:latin typeface="Lusail" pitchFamily="50" charset="-78"/>
                  <a:cs typeface="Lusail" pitchFamily="50" charset="-78"/>
                </a:rPr>
                <a:t>2</a:t>
              </a:r>
              <a:endParaRPr kumimoji="0" lang="en-US" sz="1200" b="1" i="0" u="none" strike="noStrike" kern="0" cap="none" spc="0" normalizeH="0" baseline="0" noProof="0" dirty="0">
                <a:ln>
                  <a:noFill/>
                </a:ln>
                <a:solidFill>
                  <a:schemeClr val="bg1"/>
                </a:solidFill>
                <a:effectLst/>
                <a:uLnTx/>
                <a:uFillTx/>
                <a:latin typeface="Lusail" pitchFamily="50" charset="-78"/>
                <a:ea typeface="+mn-ea"/>
                <a:cs typeface="Lusail" pitchFamily="50" charset="-78"/>
              </a:endParaRPr>
            </a:p>
          </p:txBody>
        </p:sp>
        <p:sp>
          <p:nvSpPr>
            <p:cNvPr id="35" name="Oval 34">
              <a:extLst>
                <a:ext uri="{FF2B5EF4-FFF2-40B4-BE49-F238E27FC236}">
                  <a16:creationId xmlns:a16="http://schemas.microsoft.com/office/drawing/2014/main" id="{C67EDD0C-94BD-E660-3111-920C11725A58}"/>
                </a:ext>
              </a:extLst>
            </p:cNvPr>
            <p:cNvSpPr/>
            <p:nvPr/>
          </p:nvSpPr>
          <p:spPr>
            <a:xfrm flipH="1">
              <a:off x="10416940" y="1472950"/>
              <a:ext cx="228600" cy="224089"/>
            </a:xfrm>
            <a:prstGeom prst="ellipse">
              <a:avLst/>
            </a:prstGeom>
            <a:noFill/>
            <a:ln w="9525" cap="flat" cmpd="sng" algn="ctr">
              <a:solidFill>
                <a:schemeClr val="bg1"/>
              </a:solidFill>
              <a:prstDash val="solid"/>
            </a:ln>
            <a:effectLst/>
          </p:spPr>
          <p:txBody>
            <a:bodyPr tIns="91441" bIns="5486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a:solidFill>
                    <a:schemeClr val="bg1"/>
                  </a:solidFill>
                  <a:latin typeface="Lusail" pitchFamily="50" charset="-78"/>
                  <a:cs typeface="Lusail" pitchFamily="50" charset="-78"/>
                </a:rPr>
                <a:t>1</a:t>
              </a:r>
              <a:endParaRPr kumimoji="0" lang="en-US" sz="1200" b="1" i="0" u="none" strike="noStrike" kern="0" cap="none" spc="0" normalizeH="0" baseline="0" noProof="0">
                <a:ln>
                  <a:noFill/>
                </a:ln>
                <a:solidFill>
                  <a:schemeClr val="bg1"/>
                </a:solidFill>
                <a:effectLst/>
                <a:uLnTx/>
                <a:uFillTx/>
                <a:latin typeface="Lusail" pitchFamily="50" charset="-78"/>
                <a:ea typeface="+mn-ea"/>
                <a:cs typeface="Lusail" pitchFamily="50" charset="-78"/>
              </a:endParaRPr>
            </a:p>
          </p:txBody>
        </p:sp>
        <p:sp>
          <p:nvSpPr>
            <p:cNvPr id="4" name="Rectangle: Rounded Corners 3">
              <a:extLst>
                <a:ext uri="{FF2B5EF4-FFF2-40B4-BE49-F238E27FC236}">
                  <a16:creationId xmlns:a16="http://schemas.microsoft.com/office/drawing/2014/main" id="{4153B875-6585-511D-1F00-6EF950D33B8B}"/>
                </a:ext>
              </a:extLst>
            </p:cNvPr>
            <p:cNvSpPr/>
            <p:nvPr/>
          </p:nvSpPr>
          <p:spPr>
            <a:xfrm>
              <a:off x="9150914" y="1095933"/>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a:ln>
                    <a:noFill/>
                  </a:ln>
                  <a:solidFill>
                    <a:schemeClr val="bg1"/>
                  </a:solidFill>
                  <a:effectLst/>
                  <a:uLnTx/>
                  <a:uFillTx/>
                  <a:latin typeface="Lusail" pitchFamily="50" charset="-78"/>
                  <a:ea typeface="+mn-ea"/>
                  <a:cs typeface="Lusail" pitchFamily="50" charset="-78"/>
                </a:rPr>
                <a:t>سبتمبر</a:t>
              </a:r>
              <a:r>
                <a:rPr kumimoji="0" lang="ar-QA" sz="1600" b="0" i="0" u="none" strike="noStrike" kern="1200" cap="none" spc="0" normalizeH="0" baseline="0" noProof="0">
                  <a:ln>
                    <a:noFill/>
                  </a:ln>
                  <a:solidFill>
                    <a:schemeClr val="bg1"/>
                  </a:solidFill>
                  <a:effectLst/>
                  <a:uLnTx/>
                  <a:uFillTx/>
                  <a:latin typeface="Lusail" pitchFamily="50" charset="-78"/>
                  <a:ea typeface="+mn-ea"/>
                  <a:cs typeface="Lusail" pitchFamily="50" charset="-78"/>
                </a:rPr>
                <a:t> 2023</a:t>
              </a:r>
              <a:endParaRPr kumimoji="0" lang="en-US" sz="1600" b="0" i="0" u="none" strike="noStrike" kern="1200" cap="none" spc="0" normalizeH="0" baseline="0" noProof="0">
                <a:ln>
                  <a:noFill/>
                </a:ln>
                <a:solidFill>
                  <a:schemeClr val="bg1"/>
                </a:solidFill>
                <a:effectLst/>
                <a:uLnTx/>
                <a:uFillTx/>
                <a:latin typeface="Lusail" pitchFamily="50" charset="-78"/>
                <a:ea typeface="+mn-ea"/>
                <a:cs typeface="Lusail" pitchFamily="50" charset="-78"/>
              </a:endParaRPr>
            </a:p>
          </p:txBody>
        </p:sp>
        <p:sp>
          <p:nvSpPr>
            <p:cNvPr id="6" name="Rectangle: Rounded Corners 5">
              <a:extLst>
                <a:ext uri="{FF2B5EF4-FFF2-40B4-BE49-F238E27FC236}">
                  <a16:creationId xmlns:a16="http://schemas.microsoft.com/office/drawing/2014/main" id="{F553CC86-C25E-A408-C3DE-F8EBEE851AA3}"/>
                </a:ext>
              </a:extLst>
            </p:cNvPr>
            <p:cNvSpPr/>
            <p:nvPr/>
          </p:nvSpPr>
          <p:spPr>
            <a:xfrm>
              <a:off x="8803577" y="3256620"/>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bg1"/>
                  </a:solidFill>
                  <a:effectLst/>
                  <a:uLnTx/>
                  <a:uFillTx/>
                  <a:latin typeface="Lusail" pitchFamily="50" charset="-78"/>
                  <a:ea typeface="+mn-ea"/>
                  <a:cs typeface="Lusail" pitchFamily="50" charset="-78"/>
                </a:rPr>
                <a:t>نوفمبر 2023</a:t>
              </a:r>
            </a:p>
          </p:txBody>
        </p:sp>
        <p:sp>
          <p:nvSpPr>
            <p:cNvPr id="7" name="Rectangle: Rounded Corners 6">
              <a:extLst>
                <a:ext uri="{FF2B5EF4-FFF2-40B4-BE49-F238E27FC236}">
                  <a16:creationId xmlns:a16="http://schemas.microsoft.com/office/drawing/2014/main" id="{8FD39648-F345-CF89-BD14-F83B3E612DB0}"/>
                </a:ext>
              </a:extLst>
            </p:cNvPr>
            <p:cNvSpPr/>
            <p:nvPr/>
          </p:nvSpPr>
          <p:spPr>
            <a:xfrm>
              <a:off x="8431764" y="4770176"/>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bg1"/>
                  </a:solidFill>
                  <a:effectLst/>
                  <a:uLnTx/>
                  <a:uFillTx/>
                  <a:latin typeface="Lusail" pitchFamily="50" charset="-78"/>
                  <a:ea typeface="+mn-ea"/>
                  <a:cs typeface="Lusail" pitchFamily="50" charset="-78"/>
                </a:rPr>
                <a:t>نوفمبر 2023</a:t>
              </a:r>
            </a:p>
          </p:txBody>
        </p:sp>
        <p:sp>
          <p:nvSpPr>
            <p:cNvPr id="9" name="Rectangle: Rounded Corners 8">
              <a:extLst>
                <a:ext uri="{FF2B5EF4-FFF2-40B4-BE49-F238E27FC236}">
                  <a16:creationId xmlns:a16="http://schemas.microsoft.com/office/drawing/2014/main" id="{CA3F87FD-6E9B-C38E-D967-794331F432D4}"/>
                </a:ext>
              </a:extLst>
            </p:cNvPr>
            <p:cNvSpPr/>
            <p:nvPr/>
          </p:nvSpPr>
          <p:spPr>
            <a:xfrm>
              <a:off x="6011009" y="6084433"/>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bg1"/>
                  </a:solidFill>
                  <a:effectLst/>
                  <a:uLnTx/>
                  <a:uFillTx/>
                  <a:latin typeface="Lusail" pitchFamily="50" charset="-78"/>
                  <a:ea typeface="+mn-ea"/>
                  <a:cs typeface="Lusail" pitchFamily="50" charset="-78"/>
                </a:rPr>
                <a:t>نوفمبر 2023</a:t>
              </a:r>
            </a:p>
          </p:txBody>
        </p:sp>
        <p:sp>
          <p:nvSpPr>
            <p:cNvPr id="10" name="Rectangle: Rounded Corners 9">
              <a:extLst>
                <a:ext uri="{FF2B5EF4-FFF2-40B4-BE49-F238E27FC236}">
                  <a16:creationId xmlns:a16="http://schemas.microsoft.com/office/drawing/2014/main" id="{CAA1A29C-2385-91A6-4293-38C08952C8A8}"/>
                </a:ext>
              </a:extLst>
            </p:cNvPr>
            <p:cNvSpPr/>
            <p:nvPr/>
          </p:nvSpPr>
          <p:spPr>
            <a:xfrm>
              <a:off x="3632153" y="4755361"/>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bg1"/>
                  </a:solidFill>
                  <a:effectLst/>
                  <a:uLnTx/>
                  <a:uFillTx/>
                  <a:latin typeface="Lusail" pitchFamily="50" charset="-78"/>
                  <a:ea typeface="+mn-ea"/>
                  <a:cs typeface="Lusail" pitchFamily="50" charset="-78"/>
                </a:rPr>
                <a:t>نوفمبر 2023</a:t>
              </a:r>
            </a:p>
          </p:txBody>
        </p:sp>
        <p:sp>
          <p:nvSpPr>
            <p:cNvPr id="16" name="Rectangle: Rounded Corners 15">
              <a:extLst>
                <a:ext uri="{FF2B5EF4-FFF2-40B4-BE49-F238E27FC236}">
                  <a16:creationId xmlns:a16="http://schemas.microsoft.com/office/drawing/2014/main" id="{FAEC9885-CE3A-39CD-EB56-F8DF857E7808}"/>
                </a:ext>
              </a:extLst>
            </p:cNvPr>
            <p:cNvSpPr/>
            <p:nvPr/>
          </p:nvSpPr>
          <p:spPr>
            <a:xfrm>
              <a:off x="3306476" y="3300055"/>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bg1"/>
                  </a:solidFill>
                  <a:effectLst/>
                  <a:uLnTx/>
                  <a:uFillTx/>
                  <a:latin typeface="Lusail" pitchFamily="50" charset="-78"/>
                  <a:ea typeface="+mn-ea"/>
                  <a:cs typeface="Lusail" pitchFamily="50" charset="-78"/>
                </a:rPr>
                <a:t>ديسمبر 2023</a:t>
              </a:r>
            </a:p>
          </p:txBody>
        </p:sp>
        <p:sp>
          <p:nvSpPr>
            <p:cNvPr id="17" name="Rectangle: Rounded Corners 16">
              <a:extLst>
                <a:ext uri="{FF2B5EF4-FFF2-40B4-BE49-F238E27FC236}">
                  <a16:creationId xmlns:a16="http://schemas.microsoft.com/office/drawing/2014/main" id="{00395CD0-7C40-F2C5-6BDB-1E8023294B6B}"/>
                </a:ext>
              </a:extLst>
            </p:cNvPr>
            <p:cNvSpPr/>
            <p:nvPr/>
          </p:nvSpPr>
          <p:spPr>
            <a:xfrm>
              <a:off x="3233758" y="1095933"/>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bg1"/>
                  </a:solidFill>
                  <a:effectLst/>
                  <a:uLnTx/>
                  <a:uFillTx/>
                  <a:latin typeface="Lusail" pitchFamily="50" charset="-78"/>
                  <a:ea typeface="+mn-ea"/>
                  <a:cs typeface="Lusail" pitchFamily="50" charset="-78"/>
                </a:rPr>
                <a:t>ديسمبر 2023</a:t>
              </a:r>
            </a:p>
          </p:txBody>
        </p:sp>
        <p:sp>
          <p:nvSpPr>
            <p:cNvPr id="19" name="Rectangle: Rounded Corners 18">
              <a:extLst>
                <a:ext uri="{FF2B5EF4-FFF2-40B4-BE49-F238E27FC236}">
                  <a16:creationId xmlns:a16="http://schemas.microsoft.com/office/drawing/2014/main" id="{1ABF07EE-F0E5-C241-2B41-4F5E12985FD5}"/>
                </a:ext>
              </a:extLst>
            </p:cNvPr>
            <p:cNvSpPr/>
            <p:nvPr/>
          </p:nvSpPr>
          <p:spPr>
            <a:xfrm>
              <a:off x="612806" y="3442958"/>
              <a:ext cx="1479948" cy="307565"/>
            </a:xfrm>
            <a:prstGeom prst="roundRect">
              <a:avLst/>
            </a:prstGeom>
            <a:noFill/>
            <a:ln w="19050">
              <a:solidFill>
                <a:srgbClr val="B6A5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600" dirty="0">
                  <a:solidFill>
                    <a:schemeClr val="bg1"/>
                  </a:solidFill>
                  <a:latin typeface="Lusail" pitchFamily="50" charset="-78"/>
                  <a:cs typeface="Lusail" pitchFamily="50" charset="-78"/>
                </a:rPr>
                <a:t>فبراير</a:t>
              </a:r>
              <a:r>
                <a:rPr kumimoji="0" lang="ar-SA" sz="1600" b="0" i="0" u="none" strike="noStrike" kern="1200" cap="none" spc="0" normalizeH="0" baseline="0" noProof="0" dirty="0">
                  <a:ln>
                    <a:noFill/>
                  </a:ln>
                  <a:solidFill>
                    <a:schemeClr val="bg1"/>
                  </a:solidFill>
                  <a:effectLst/>
                  <a:uLnTx/>
                  <a:uFillTx/>
                  <a:latin typeface="Lusail" pitchFamily="50" charset="-78"/>
                  <a:ea typeface="+mn-ea"/>
                  <a:cs typeface="Lusail" pitchFamily="50" charset="-78"/>
                </a:rPr>
                <a:t> 2024</a:t>
              </a:r>
            </a:p>
          </p:txBody>
        </p:sp>
        <p:pic>
          <p:nvPicPr>
            <p:cNvPr id="22" name="Graphic 21" descr="Users outline">
              <a:extLst>
                <a:ext uri="{FF2B5EF4-FFF2-40B4-BE49-F238E27FC236}">
                  <a16:creationId xmlns:a16="http://schemas.microsoft.com/office/drawing/2014/main" id="{D5779604-FA28-6407-DC09-E1DAE342B17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855915" y="2584443"/>
              <a:ext cx="378794" cy="378794"/>
            </a:xfrm>
            <a:prstGeom prst="rect">
              <a:avLst/>
            </a:prstGeom>
          </p:spPr>
        </p:pic>
        <p:pic>
          <p:nvPicPr>
            <p:cNvPr id="23" name="Graphic 22" descr="Users outline">
              <a:extLst>
                <a:ext uri="{FF2B5EF4-FFF2-40B4-BE49-F238E27FC236}">
                  <a16:creationId xmlns:a16="http://schemas.microsoft.com/office/drawing/2014/main" id="{A69B3639-58A8-BFD6-BFF1-C43F3095721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186021" y="4177505"/>
              <a:ext cx="378794" cy="378794"/>
            </a:xfrm>
            <a:prstGeom prst="rect">
              <a:avLst/>
            </a:prstGeom>
          </p:spPr>
        </p:pic>
      </p:grpSp>
    </p:spTree>
    <p:extLst>
      <p:ext uri="{BB962C8B-B14F-4D97-AF65-F5344CB8AC3E}">
        <p14:creationId xmlns:p14="http://schemas.microsoft.com/office/powerpoint/2010/main" val="351848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80;p17">
            <a:extLst>
              <a:ext uri="{FF2B5EF4-FFF2-40B4-BE49-F238E27FC236}">
                <a16:creationId xmlns:a16="http://schemas.microsoft.com/office/drawing/2014/main" id="{1D536D81-53F2-056B-4E8B-E71E553EC1D2}"/>
              </a:ext>
            </a:extLst>
          </p:cNvPr>
          <p:cNvSpPr txBox="1"/>
          <p:nvPr/>
        </p:nvSpPr>
        <p:spPr>
          <a:xfrm>
            <a:off x="4236357" y="1994813"/>
            <a:ext cx="3531103" cy="988774"/>
          </a:xfrm>
          <a:prstGeom prst="rect">
            <a:avLst/>
          </a:prstGeom>
          <a:noFill/>
          <a:ln>
            <a:noFill/>
          </a:ln>
        </p:spPr>
        <p:txBody>
          <a:bodyPr spcFirstLastPara="1" wrap="square" lIns="91425" tIns="45700" rIns="91425" bIns="45700" anchor="t"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9600"/>
              <a:buFont typeface="Sakkal Majalla"/>
              <a:buNone/>
              <a:tabLst/>
              <a:defRPr/>
            </a:pPr>
            <a:r>
              <a:rPr kumimoji="0" lang="ar-QA" sz="9600" b="1" i="0" u="none" strike="noStrike" kern="0" cap="none" spc="0" normalizeH="0" baseline="0" noProof="0">
                <a:ln>
                  <a:noFill/>
                </a:ln>
                <a:effectLst/>
                <a:uLnTx/>
                <a:uFillTx/>
                <a:latin typeface="Times New Roman" panose="02020603050405020304" pitchFamily="18" charset="0"/>
                <a:ea typeface="Sakkal Majalla"/>
                <a:cs typeface="Lusail" pitchFamily="50" charset="-78"/>
                <a:sym typeface="Sakkal Majalla"/>
              </a:rPr>
              <a:t>شكراً</a:t>
            </a:r>
            <a:endParaRPr kumimoji="0" sz="9600" b="1" i="0" u="none" strike="noStrike" kern="0" cap="none" spc="0" normalizeH="0" baseline="0" noProof="0">
              <a:ln>
                <a:noFill/>
              </a:ln>
              <a:effectLst/>
              <a:uLnTx/>
              <a:uFillTx/>
              <a:latin typeface="Times New Roman" panose="02020603050405020304" pitchFamily="18" charset="0"/>
              <a:ea typeface="Sakkal Majalla"/>
              <a:cs typeface="Lusail" pitchFamily="50" charset="-78"/>
              <a:sym typeface="Sakkal Majalla"/>
            </a:endParaRPr>
          </a:p>
        </p:txBody>
      </p:sp>
    </p:spTree>
    <p:extLst>
      <p:ext uri="{BB962C8B-B14F-4D97-AF65-F5344CB8AC3E}">
        <p14:creationId xmlns:p14="http://schemas.microsoft.com/office/powerpoint/2010/main" val="36513282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LASTSLIDEVIEWED" val="2147379588,1,Slide214737933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ustom Design">
  <a:themeElements>
    <a:clrScheme name="PwC">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PwC">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wC">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titus xmlns="http://schemas.titus.com/TitusProperties/">
  <TitusGUID xmlns="">aee8b2c2-69fd-4f53-9b66-ab4bc1a06026</TitusGUID>
  <TitusMetadata xmlns="">eyJucyI6Imh0dHA6XC9cL3d3dy50aXR1cy5jb21cL25zXC9BRExTQSIsInByb3BzIjpbeyJuIjoiQ2xhc3NpZmljYXRpb24iLCJ2YWxzIjpbeyJ2YWx1ZSI6IkMxX0ludGVybmFsIn1dfV19</TitusMetadata>
</titu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47270c8-627a-4dd6-b9e7-a436756f6797" xsi:nil="true"/>
    <lcf76f155ced4ddcb4097134ff3c332f xmlns="4006b133-aa43-406b-b653-2c1bed68e0d9">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E06A37C9440DE4A8C5CA6AA14D47403" ma:contentTypeVersion="15" ma:contentTypeDescription="Create a new document." ma:contentTypeScope="" ma:versionID="6645f233b673f5aca8ab751565db7658">
  <xsd:schema xmlns:xsd="http://www.w3.org/2001/XMLSchema" xmlns:xs="http://www.w3.org/2001/XMLSchema" xmlns:p="http://schemas.microsoft.com/office/2006/metadata/properties" xmlns:ns2="4006b133-aa43-406b-b653-2c1bed68e0d9" xmlns:ns3="c47270c8-627a-4dd6-b9e7-a436756f6797" targetNamespace="http://schemas.microsoft.com/office/2006/metadata/properties" ma:root="true" ma:fieldsID="58eb94211d1516b0d521581d95eef9b9" ns2:_="" ns3:_="">
    <xsd:import namespace="4006b133-aa43-406b-b653-2c1bed68e0d9"/>
    <xsd:import namespace="c47270c8-627a-4dd6-b9e7-a436756f679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06b133-aa43-406b-b653-2c1bed68e0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7584d2a-8d52-4f0f-a326-a4376ead2e86"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7270c8-627a-4dd6-b9e7-a436756f67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a3bf25e-196d-4617-9633-5432b7c9171f}" ma:internalName="TaxCatchAll" ma:showField="CatchAllData" ma:web="c47270c8-627a-4dd6-b9e7-a436756f67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D0D8EF-D598-4ABB-A32C-2ABC9C77B14B}">
  <ds:schemaRefs>
    <ds:schemaRef ds:uri="http://schemas.titus.com/TitusProperties/"/>
    <ds:schemaRef ds:uri=""/>
  </ds:schemaRefs>
</ds:datastoreItem>
</file>

<file path=customXml/itemProps2.xml><?xml version="1.0" encoding="utf-8"?>
<ds:datastoreItem xmlns:ds="http://schemas.openxmlformats.org/officeDocument/2006/customXml" ds:itemID="{74BD9510-48F9-47A9-9C3A-C814E481D89D}">
  <ds:schemaRefs>
    <ds:schemaRef ds:uri="http://schemas.microsoft.com/sharepoint/v3/contenttype/forms"/>
  </ds:schemaRefs>
</ds:datastoreItem>
</file>

<file path=customXml/itemProps3.xml><?xml version="1.0" encoding="utf-8"?>
<ds:datastoreItem xmlns:ds="http://schemas.openxmlformats.org/officeDocument/2006/customXml" ds:itemID="{A872EA15-259F-4338-AB5A-7C30762F0B27}">
  <ds:schemaRefs>
    <ds:schemaRef ds:uri="4006b133-aa43-406b-b653-2c1bed68e0d9"/>
    <ds:schemaRef ds:uri="http://purl.org/dc/dcmitype/"/>
    <ds:schemaRef ds:uri="http://purl.org/dc/terms/"/>
    <ds:schemaRef ds:uri="http://schemas.microsoft.com/office/2006/documentManagement/types"/>
    <ds:schemaRef ds:uri="http://purl.org/dc/elements/1.1/"/>
    <ds:schemaRef ds:uri="http://www.w3.org/XML/1998/namespace"/>
    <ds:schemaRef ds:uri="http://schemas.microsoft.com/office/2006/metadata/properties"/>
    <ds:schemaRef ds:uri="c47270c8-627a-4dd6-b9e7-a436756f6797"/>
    <ds:schemaRef ds:uri="http://schemas.microsoft.com/office/infopath/2007/PartnerControls"/>
    <ds:schemaRef ds:uri="http://schemas.openxmlformats.org/package/2006/metadata/core-properties"/>
  </ds:schemaRefs>
</ds:datastoreItem>
</file>

<file path=customXml/itemProps4.xml><?xml version="1.0" encoding="utf-8"?>
<ds:datastoreItem xmlns:ds="http://schemas.openxmlformats.org/officeDocument/2006/customXml" ds:itemID="{052798E1-C2B0-4C9C-BC51-168A7DCEA6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06b133-aa43-406b-b653-2c1bed68e0d9"/>
    <ds:schemaRef ds:uri="c47270c8-627a-4dd6-b9e7-a436756f67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21316</TotalTime>
  <Words>1011</Words>
  <Application>Microsoft Office PowerPoint</Application>
  <PresentationFormat>Widescreen</PresentationFormat>
  <Paragraphs>278</Paragraphs>
  <Slides>13</Slides>
  <Notes>4</Notes>
  <HiddenSlides>0</HiddenSlides>
  <MMClips>0</MMClips>
  <ScaleCrop>false</ScaleCrop>
  <HeadingPairs>
    <vt:vector size="8" baseType="variant">
      <vt:variant>
        <vt:lpstr>Fonts Used</vt:lpstr>
      </vt:variant>
      <vt:variant>
        <vt:i4>11</vt:i4>
      </vt:variant>
      <vt:variant>
        <vt:lpstr>Theme</vt:lpstr>
      </vt:variant>
      <vt:variant>
        <vt:i4>3</vt:i4>
      </vt:variant>
      <vt:variant>
        <vt:lpstr>Embedded OLE Servers</vt:lpstr>
      </vt:variant>
      <vt:variant>
        <vt:i4>1</vt:i4>
      </vt:variant>
      <vt:variant>
        <vt:lpstr>Slide Titles</vt:lpstr>
      </vt:variant>
      <vt:variant>
        <vt:i4>13</vt:i4>
      </vt:variant>
    </vt:vector>
  </HeadingPairs>
  <TitlesOfParts>
    <vt:vector size="28" baseType="lpstr">
      <vt:lpstr>Aptos</vt:lpstr>
      <vt:lpstr>Aptos Display</vt:lpstr>
      <vt:lpstr>Arial</vt:lpstr>
      <vt:lpstr>Calibri</vt:lpstr>
      <vt:lpstr>Calibri Light</vt:lpstr>
      <vt:lpstr>Lusail</vt:lpstr>
      <vt:lpstr>Lusail Light</vt:lpstr>
      <vt:lpstr>Microsoft Sans Serif</vt:lpstr>
      <vt:lpstr>Sakkal Majalla</vt:lpstr>
      <vt:lpstr>Times New Roman</vt:lpstr>
      <vt:lpstr>Wingdings</vt:lpstr>
      <vt:lpstr>Custom Design</vt:lpstr>
      <vt:lpstr>1_Custom Design</vt:lpstr>
      <vt:lpstr>2_Custom Design</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برنامج تميز الحكومي 2023</dc:title>
  <dc:creator>Ali El Assadi (MiddleEast)</dc:creator>
  <cp:lastModifiedBy>info gcqcquality.com</cp:lastModifiedBy>
  <cp:revision>23</cp:revision>
  <dcterms:created xsi:type="dcterms:W3CDTF">2023-04-09T05:53:34Z</dcterms:created>
  <dcterms:modified xsi:type="dcterms:W3CDTF">2024-11-19T08:15:22Z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0x0101000E06A37C9440DE4A8C5CA6AA14D47403</vt:lpwstr>
  </property>
  <property fmtid="{D5CDD505-2E9C-101B-9397-08002B2CF9AE}" pid="3" name="TitusGUID">
    <vt:lpwstr>aee8b2c2-69fd-4f53-9b66-ab4bc1a06026</vt:lpwstr>
  </property>
  <property fmtid="{D5CDD505-2E9C-101B-9397-08002B2CF9AE}" pid="4" name="Classification">
    <vt:lpwstr>C1_Internal</vt:lpwstr>
  </property>
</Properties>
</file>