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14" r:id="rId7"/>
    <p:sldId id="261" r:id="rId8"/>
    <p:sldId id="336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342" r:id="rId25"/>
    <p:sldId id="343" r:id="rId26"/>
    <p:sldId id="344" r:id="rId27"/>
    <p:sldId id="335" r:id="rId28"/>
    <p:sldId id="295" r:id="rId29"/>
    <p:sldId id="297" r:id="rId30"/>
    <p:sldId id="298" r:id="rId31"/>
    <p:sldId id="299" r:id="rId32"/>
    <p:sldId id="301" r:id="rId33"/>
    <p:sldId id="300" r:id="rId34"/>
    <p:sldId id="302" r:id="rId35"/>
    <p:sldId id="303" r:id="rId36"/>
    <p:sldId id="294" r:id="rId37"/>
    <p:sldId id="333" r:id="rId3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1F24"/>
    <a:srgbClr val="CF8D2A"/>
    <a:srgbClr val="F36D25"/>
    <a:srgbClr val="F99D26"/>
    <a:srgbClr val="8F1838"/>
    <a:srgbClr val="FDB713"/>
    <a:srgbClr val="183668"/>
    <a:srgbClr val="00AED9"/>
    <a:srgbClr val="279B4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57589689655019"/>
          <c:y val="1.7672506857092592E-2"/>
          <c:w val="0.85734113081878449"/>
          <c:h val="0.943987277655925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Testing Lab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Sheet1!$B$2:$J$2</c:f>
              <c:numCache>
                <c:formatCode>General</c:formatCode>
                <c:ptCount val="9"/>
                <c:pt idx="0">
                  <c:v>22</c:v>
                </c:pt>
                <c:pt idx="1">
                  <c:v>42</c:v>
                </c:pt>
                <c:pt idx="2">
                  <c:v>58</c:v>
                </c:pt>
                <c:pt idx="3">
                  <c:v>69</c:v>
                </c:pt>
                <c:pt idx="4">
                  <c:v>84</c:v>
                </c:pt>
                <c:pt idx="5">
                  <c:v>100</c:v>
                </c:pt>
                <c:pt idx="6">
                  <c:v>123</c:v>
                </c:pt>
                <c:pt idx="7">
                  <c:v>150</c:v>
                </c:pt>
                <c:pt idx="8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E-4689-95F2-4B5A04E2B97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Calibration Lab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8E-4689-95F2-4B5A04E2B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Sheet1!$B$3:$J$3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11</c:v>
                </c:pt>
                <c:pt idx="4">
                  <c:v>14</c:v>
                </c:pt>
                <c:pt idx="5">
                  <c:v>16</c:v>
                </c:pt>
                <c:pt idx="6">
                  <c:v>20</c:v>
                </c:pt>
                <c:pt idx="7">
                  <c:v>20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8E-4689-95F2-4B5A04E2B97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Product certifiers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Sheet1!$B$4:$J$4</c:f>
              <c:numCache>
                <c:formatCode>General</c:formatCode>
                <c:ptCount val="9"/>
                <c:pt idx="0">
                  <c:v>9</c:v>
                </c:pt>
                <c:pt idx="1">
                  <c:v>30</c:v>
                </c:pt>
                <c:pt idx="2">
                  <c:v>37</c:v>
                </c:pt>
                <c:pt idx="3">
                  <c:v>49</c:v>
                </c:pt>
                <c:pt idx="4">
                  <c:v>60</c:v>
                </c:pt>
                <c:pt idx="5">
                  <c:v>65</c:v>
                </c:pt>
                <c:pt idx="6">
                  <c:v>78</c:v>
                </c:pt>
                <c:pt idx="7">
                  <c:v>100</c:v>
                </c:pt>
                <c:pt idx="8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8E-4689-95F2-4B5A04E2B97D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Inspection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Sheet1!$B$5:$J$5</c:f>
              <c:numCache>
                <c:formatCode>General</c:formatCode>
                <c:ptCount val="9"/>
                <c:pt idx="0">
                  <c:v>5</c:v>
                </c:pt>
                <c:pt idx="1">
                  <c:v>7</c:v>
                </c:pt>
                <c:pt idx="2">
                  <c:v>7</c:v>
                </c:pt>
                <c:pt idx="3">
                  <c:v>12</c:v>
                </c:pt>
                <c:pt idx="4">
                  <c:v>29</c:v>
                </c:pt>
                <c:pt idx="5">
                  <c:v>39</c:v>
                </c:pt>
                <c:pt idx="6">
                  <c:v>42</c:v>
                </c:pt>
                <c:pt idx="7">
                  <c:v>53</c:v>
                </c:pt>
                <c:pt idx="8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8E-4689-95F2-4B5A04E2B97D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Halal Certifiers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8E-4689-95F2-4B5A04E2B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Sheet1!$B$6:$J$6</c:f>
              <c:numCache>
                <c:formatCode>General</c:formatCode>
                <c:ptCount val="9"/>
                <c:pt idx="0">
                  <c:v>0</c:v>
                </c:pt>
                <c:pt idx="1">
                  <c:v>9</c:v>
                </c:pt>
                <c:pt idx="2">
                  <c:v>24</c:v>
                </c:pt>
                <c:pt idx="3">
                  <c:v>41</c:v>
                </c:pt>
                <c:pt idx="4">
                  <c:v>44</c:v>
                </c:pt>
                <c:pt idx="5">
                  <c:v>48</c:v>
                </c:pt>
                <c:pt idx="6">
                  <c:v>55</c:v>
                </c:pt>
                <c:pt idx="7">
                  <c:v>66</c:v>
                </c:pt>
                <c:pt idx="8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8E-4689-95F2-4B5A04E2B97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Medical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Sheet1!$B$7:$J$7</c:f>
              <c:numCache>
                <c:formatCode>General</c:formatCode>
                <c:ptCount val="9"/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E8E-4689-95F2-4B5A04E2B97D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MSC Cert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ar-K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Sheet1!$B$8:$J$8</c:f>
              <c:numCache>
                <c:formatCode>General</c:formatCode>
                <c:ptCount val="9"/>
                <c:pt idx="6">
                  <c:v>1</c:v>
                </c:pt>
                <c:pt idx="7">
                  <c:v>6</c:v>
                </c:pt>
                <c:pt idx="8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8E-4689-95F2-4B5A04E2B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680590287"/>
        <c:axId val="576453599"/>
      </c:barChart>
      <c:lineChart>
        <c:grouping val="standard"/>
        <c:varyColors val="0"/>
        <c:ser>
          <c:idx val="7"/>
          <c:order val="7"/>
          <c:tx>
            <c:strRef>
              <c:f>Sheet1!$A$9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Sheet1!$B$1:$J$1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Sheet1!$B$9:$J$9</c:f>
              <c:numCache>
                <c:formatCode>General</c:formatCode>
                <c:ptCount val="9"/>
                <c:pt idx="0">
                  <c:v>36</c:v>
                </c:pt>
                <c:pt idx="1">
                  <c:v>92</c:v>
                </c:pt>
                <c:pt idx="2">
                  <c:v>127</c:v>
                </c:pt>
                <c:pt idx="3">
                  <c:v>182</c:v>
                </c:pt>
                <c:pt idx="4">
                  <c:v>232</c:v>
                </c:pt>
                <c:pt idx="5">
                  <c:v>269</c:v>
                </c:pt>
                <c:pt idx="6">
                  <c:v>321</c:v>
                </c:pt>
                <c:pt idx="7">
                  <c:v>398</c:v>
                </c:pt>
                <c:pt idx="8">
                  <c:v>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E8E-4689-95F2-4B5A04E2B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0590287"/>
        <c:axId val="576453599"/>
      </c:lineChart>
      <c:catAx>
        <c:axId val="1680590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KW"/>
          </a:p>
        </c:txPr>
        <c:crossAx val="576453599"/>
        <c:crosses val="autoZero"/>
        <c:auto val="1"/>
        <c:lblAlgn val="ctr"/>
        <c:lblOffset val="100"/>
        <c:noMultiLvlLbl val="0"/>
      </c:catAx>
      <c:valAx>
        <c:axId val="576453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KW"/>
          </a:p>
        </c:txPr>
        <c:crossAx val="1680590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ar-K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ar-K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D2972-9B33-4C89-B84B-E63E83A38A9F}" type="doc">
      <dgm:prSet loTypeId="urn:microsoft.com/office/officeart/2005/8/layout/pyramid1" loCatId="pyramid" qsTypeId="urn:microsoft.com/office/officeart/2005/8/quickstyle/simple1" qsCatId="simple" csTypeId="urn:microsoft.com/office/officeart/2005/8/colors/accent3_5" csCatId="accent3" phldr="1"/>
      <dgm:spPr/>
    </dgm:pt>
    <dgm:pt modelId="{FC639356-31F5-4772-9EC2-B25F5EB0906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ar-SA" sz="2000" b="1" i="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الاعتراف</a:t>
          </a: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ar-SA" sz="2000" b="1" i="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المتبادل</a:t>
          </a: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gm:t>
    </dgm:pt>
    <dgm:pt modelId="{120A07D7-C582-4444-8966-7BE598E681B3}" type="parTrans" cxnId="{02312DCF-AB8C-4EBA-891C-FD2FB9D4C662}">
      <dgm:prSet/>
      <dgm:spPr/>
      <dgm:t>
        <a:bodyPr/>
        <a:lstStyle/>
        <a:p>
          <a:endParaRPr lang="en-US"/>
        </a:p>
      </dgm:t>
    </dgm:pt>
    <dgm:pt modelId="{57899035-5C36-41ED-9B7B-B5AA5271B8C5}" type="sibTrans" cxnId="{02312DCF-AB8C-4EBA-891C-FD2FB9D4C662}">
      <dgm:prSet/>
      <dgm:spPr/>
      <dgm:t>
        <a:bodyPr/>
        <a:lstStyle/>
        <a:p>
          <a:endParaRPr lang="en-US"/>
        </a:p>
      </dgm:t>
    </dgm:pt>
    <dgm:pt modelId="{A29A35E9-0110-4378-A645-A95C2B606BC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ar-SA" sz="2000" b="1" i="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اعتماد جهات تقويم المطابقة</a:t>
          </a: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gm:t>
    </dgm:pt>
    <dgm:pt modelId="{5FCF7FA9-7B83-4DCD-B9B3-4B66CC6FC5C3}" type="parTrans" cxnId="{08EC9158-7332-437A-9E57-1F1DF5CA006B}">
      <dgm:prSet/>
      <dgm:spPr/>
      <dgm:t>
        <a:bodyPr/>
        <a:lstStyle/>
        <a:p>
          <a:endParaRPr lang="en-US"/>
        </a:p>
      </dgm:t>
    </dgm:pt>
    <dgm:pt modelId="{2005E0E0-3662-4FBB-AD17-781B9F9F1FE0}" type="sibTrans" cxnId="{08EC9158-7332-437A-9E57-1F1DF5CA006B}">
      <dgm:prSet/>
      <dgm:spPr/>
      <dgm:t>
        <a:bodyPr/>
        <a:lstStyle/>
        <a:p>
          <a:endParaRPr lang="en-US"/>
        </a:p>
      </dgm:t>
    </dgm:pt>
    <dgm:pt modelId="{D595A13E-9741-4CB3-AC9A-5BE86FF1AB9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ar-SA" sz="2000" b="1" i="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تلبية المواصفات القياسية والمتطلبات الفنية</a:t>
          </a: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gm:t>
    </dgm:pt>
    <dgm:pt modelId="{4F0DF42C-DD6E-496B-ABFB-0C56645B47A7}" type="parTrans" cxnId="{9F13FCBE-1526-47C9-8A99-3E943B58B7D9}">
      <dgm:prSet/>
      <dgm:spPr/>
      <dgm:t>
        <a:bodyPr/>
        <a:lstStyle/>
        <a:p>
          <a:endParaRPr lang="en-US"/>
        </a:p>
      </dgm:t>
    </dgm:pt>
    <dgm:pt modelId="{C1E2FFA0-CC51-445A-99CF-C2238BF93BD1}" type="sibTrans" cxnId="{9F13FCBE-1526-47C9-8A99-3E943B58B7D9}">
      <dgm:prSet/>
      <dgm:spPr/>
      <dgm:t>
        <a:bodyPr/>
        <a:lstStyle/>
        <a:p>
          <a:endParaRPr lang="en-US"/>
        </a:p>
      </dgm:t>
    </dgm:pt>
    <dgm:pt modelId="{7E0BC8AC-B1B0-45FA-B6F5-587F246D0BED}">
      <dgm:prSet phldrT="[Text]" custT="1"/>
      <dgm:spPr/>
      <dgm:t>
        <a:bodyPr/>
        <a:lstStyle/>
        <a:p>
          <a:pPr rtl="1">
            <a:lnSpc>
              <a:spcPct val="100000"/>
            </a:lnSpc>
          </a:pPr>
          <a:r>
            <a:rPr lang="ar-SA" sz="2000" b="1" i="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خدمات تقويم المطابقة</a:t>
          </a:r>
          <a:endParaRPr lang="en-US" sz="2000" b="1" i="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gm:t>
    </dgm:pt>
    <dgm:pt modelId="{75989168-FB86-4D22-9706-C2CE0C739815}" type="sibTrans" cxnId="{C3183C77-5113-4D38-AAF5-17A8E7558B30}">
      <dgm:prSet/>
      <dgm:spPr/>
      <dgm:t>
        <a:bodyPr/>
        <a:lstStyle/>
        <a:p>
          <a:endParaRPr lang="en-US"/>
        </a:p>
      </dgm:t>
    </dgm:pt>
    <dgm:pt modelId="{65203519-5975-4990-BF11-7EED7FEAA16F}" type="parTrans" cxnId="{C3183C77-5113-4D38-AAF5-17A8E7558B30}">
      <dgm:prSet/>
      <dgm:spPr/>
      <dgm:t>
        <a:bodyPr/>
        <a:lstStyle/>
        <a:p>
          <a:endParaRPr lang="en-US"/>
        </a:p>
      </dgm:t>
    </dgm:pt>
    <dgm:pt modelId="{6188A607-E4E1-44E3-A5E4-1E52003BE6A1}" type="pres">
      <dgm:prSet presAssocID="{E72D2972-9B33-4C89-B84B-E63E83A38A9F}" presName="Name0" presStyleCnt="0">
        <dgm:presLayoutVars>
          <dgm:dir/>
          <dgm:animLvl val="lvl"/>
          <dgm:resizeHandles val="exact"/>
        </dgm:presLayoutVars>
      </dgm:prSet>
      <dgm:spPr/>
    </dgm:pt>
    <dgm:pt modelId="{BA8F3CE5-5D94-458A-AEE7-AD82ABD2DF27}" type="pres">
      <dgm:prSet presAssocID="{FC639356-31F5-4772-9EC2-B25F5EB09063}" presName="Name8" presStyleCnt="0"/>
      <dgm:spPr/>
    </dgm:pt>
    <dgm:pt modelId="{EF6F8A12-78B3-475E-8105-CB76A7CEB13A}" type="pres">
      <dgm:prSet presAssocID="{FC639356-31F5-4772-9EC2-B25F5EB09063}" presName="level" presStyleLbl="node1" presStyleIdx="0" presStyleCnt="4" custScaleX="100000" custScaleY="101693" custLinFactNeighborY="-13862">
        <dgm:presLayoutVars>
          <dgm:chMax val="1"/>
          <dgm:bulletEnabled val="1"/>
        </dgm:presLayoutVars>
      </dgm:prSet>
      <dgm:spPr/>
    </dgm:pt>
    <dgm:pt modelId="{1F2F7B4A-2AC5-4243-B41C-C660A2BBDF5C}" type="pres">
      <dgm:prSet presAssocID="{FC639356-31F5-4772-9EC2-B25F5EB0906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2E079F5-7F80-403E-AC22-1E8BF6F56771}" type="pres">
      <dgm:prSet presAssocID="{A29A35E9-0110-4378-A645-A95C2B606BC3}" presName="Name8" presStyleCnt="0"/>
      <dgm:spPr/>
    </dgm:pt>
    <dgm:pt modelId="{AD8F8F5C-837B-4A5B-9F59-0E062582B9DC}" type="pres">
      <dgm:prSet presAssocID="{A29A35E9-0110-4378-A645-A95C2B606BC3}" presName="level" presStyleLbl="node1" presStyleIdx="1" presStyleCnt="4" custScaleY="54030">
        <dgm:presLayoutVars>
          <dgm:chMax val="1"/>
          <dgm:bulletEnabled val="1"/>
        </dgm:presLayoutVars>
      </dgm:prSet>
      <dgm:spPr/>
    </dgm:pt>
    <dgm:pt modelId="{D4BC0132-041A-40FA-9700-338957992370}" type="pres">
      <dgm:prSet presAssocID="{A29A35E9-0110-4378-A645-A95C2B606BC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FC8CEF9-1FE5-47A3-B0EE-B61DAE7D2AFB}" type="pres">
      <dgm:prSet presAssocID="{7E0BC8AC-B1B0-45FA-B6F5-587F246D0BED}" presName="Name8" presStyleCnt="0"/>
      <dgm:spPr/>
    </dgm:pt>
    <dgm:pt modelId="{7B896F2D-DBEB-493E-B9CD-A0A3A6266630}" type="pres">
      <dgm:prSet presAssocID="{7E0BC8AC-B1B0-45FA-B6F5-587F246D0BED}" presName="level" presStyleLbl="node1" presStyleIdx="2" presStyleCnt="4" custScaleY="63946">
        <dgm:presLayoutVars>
          <dgm:chMax val="1"/>
          <dgm:bulletEnabled val="1"/>
        </dgm:presLayoutVars>
      </dgm:prSet>
      <dgm:spPr/>
    </dgm:pt>
    <dgm:pt modelId="{01A2B9D0-26A8-4D96-8341-47EFBFF888B2}" type="pres">
      <dgm:prSet presAssocID="{7E0BC8AC-B1B0-45FA-B6F5-587F246D0BE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F7D9E80-44B1-4E9B-B972-820AFDBBEE54}" type="pres">
      <dgm:prSet presAssocID="{D595A13E-9741-4CB3-AC9A-5BE86FF1AB95}" presName="Name8" presStyleCnt="0"/>
      <dgm:spPr/>
    </dgm:pt>
    <dgm:pt modelId="{A6F7CDD8-69C3-466D-848B-CF237166675C}" type="pres">
      <dgm:prSet presAssocID="{D595A13E-9741-4CB3-AC9A-5BE86FF1AB95}" presName="level" presStyleLbl="node1" presStyleIdx="3" presStyleCnt="4" custScaleY="65960" custLinFactNeighborX="6163" custLinFactNeighborY="31632">
        <dgm:presLayoutVars>
          <dgm:chMax val="1"/>
          <dgm:bulletEnabled val="1"/>
        </dgm:presLayoutVars>
      </dgm:prSet>
      <dgm:spPr/>
    </dgm:pt>
    <dgm:pt modelId="{00E5294C-BE30-4DD1-B973-BE2D35FDB71E}" type="pres">
      <dgm:prSet presAssocID="{D595A13E-9741-4CB3-AC9A-5BE86FF1AB95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5C4D000-3748-4BDC-900C-4882924DFB9B}" type="presOf" srcId="{7E0BC8AC-B1B0-45FA-B6F5-587F246D0BED}" destId="{01A2B9D0-26A8-4D96-8341-47EFBFF888B2}" srcOrd="1" destOrd="0" presId="urn:microsoft.com/office/officeart/2005/8/layout/pyramid1"/>
    <dgm:cxn modelId="{20605414-C526-4583-8028-89DB59325378}" type="presOf" srcId="{FC639356-31F5-4772-9EC2-B25F5EB09063}" destId="{EF6F8A12-78B3-475E-8105-CB76A7CEB13A}" srcOrd="0" destOrd="0" presId="urn:microsoft.com/office/officeart/2005/8/layout/pyramid1"/>
    <dgm:cxn modelId="{48A6E316-2CE4-43E7-99FA-E7F0A22C2D05}" type="presOf" srcId="{A29A35E9-0110-4378-A645-A95C2B606BC3}" destId="{D4BC0132-041A-40FA-9700-338957992370}" srcOrd="1" destOrd="0" presId="urn:microsoft.com/office/officeart/2005/8/layout/pyramid1"/>
    <dgm:cxn modelId="{CE80122F-E746-4FBA-9001-B81DCBB2BAE1}" type="presOf" srcId="{A29A35E9-0110-4378-A645-A95C2B606BC3}" destId="{AD8F8F5C-837B-4A5B-9F59-0E062582B9DC}" srcOrd="0" destOrd="0" presId="urn:microsoft.com/office/officeart/2005/8/layout/pyramid1"/>
    <dgm:cxn modelId="{C3183C77-5113-4D38-AAF5-17A8E7558B30}" srcId="{E72D2972-9B33-4C89-B84B-E63E83A38A9F}" destId="{7E0BC8AC-B1B0-45FA-B6F5-587F246D0BED}" srcOrd="2" destOrd="0" parTransId="{65203519-5975-4990-BF11-7EED7FEAA16F}" sibTransId="{75989168-FB86-4D22-9706-C2CE0C739815}"/>
    <dgm:cxn modelId="{08EC9158-7332-437A-9E57-1F1DF5CA006B}" srcId="{E72D2972-9B33-4C89-B84B-E63E83A38A9F}" destId="{A29A35E9-0110-4378-A645-A95C2B606BC3}" srcOrd="1" destOrd="0" parTransId="{5FCF7FA9-7B83-4DCD-B9B3-4B66CC6FC5C3}" sibTransId="{2005E0E0-3662-4FBB-AD17-781B9F9F1FE0}"/>
    <dgm:cxn modelId="{5E1C0A8C-66C5-48C9-A643-1E012C90CB2E}" type="presOf" srcId="{E72D2972-9B33-4C89-B84B-E63E83A38A9F}" destId="{6188A607-E4E1-44E3-A5E4-1E52003BE6A1}" srcOrd="0" destOrd="0" presId="urn:microsoft.com/office/officeart/2005/8/layout/pyramid1"/>
    <dgm:cxn modelId="{E3887C9C-FDE0-47EF-9145-BC4FF993E9F1}" type="presOf" srcId="{7E0BC8AC-B1B0-45FA-B6F5-587F246D0BED}" destId="{7B896F2D-DBEB-493E-B9CD-A0A3A6266630}" srcOrd="0" destOrd="0" presId="urn:microsoft.com/office/officeart/2005/8/layout/pyramid1"/>
    <dgm:cxn modelId="{64BCD39F-0D55-43C3-94E1-EA0B00111A8D}" type="presOf" srcId="{D595A13E-9741-4CB3-AC9A-5BE86FF1AB95}" destId="{00E5294C-BE30-4DD1-B973-BE2D35FDB71E}" srcOrd="1" destOrd="0" presId="urn:microsoft.com/office/officeart/2005/8/layout/pyramid1"/>
    <dgm:cxn modelId="{BBA41BA9-EB72-4CE7-94A4-DB5F09A9BF66}" type="presOf" srcId="{FC639356-31F5-4772-9EC2-B25F5EB09063}" destId="{1F2F7B4A-2AC5-4243-B41C-C660A2BBDF5C}" srcOrd="1" destOrd="0" presId="urn:microsoft.com/office/officeart/2005/8/layout/pyramid1"/>
    <dgm:cxn modelId="{9F13FCBE-1526-47C9-8A99-3E943B58B7D9}" srcId="{E72D2972-9B33-4C89-B84B-E63E83A38A9F}" destId="{D595A13E-9741-4CB3-AC9A-5BE86FF1AB95}" srcOrd="3" destOrd="0" parTransId="{4F0DF42C-DD6E-496B-ABFB-0C56645B47A7}" sibTransId="{C1E2FFA0-CC51-445A-99CF-C2238BF93BD1}"/>
    <dgm:cxn modelId="{02312DCF-AB8C-4EBA-891C-FD2FB9D4C662}" srcId="{E72D2972-9B33-4C89-B84B-E63E83A38A9F}" destId="{FC639356-31F5-4772-9EC2-B25F5EB09063}" srcOrd="0" destOrd="0" parTransId="{120A07D7-C582-4444-8966-7BE598E681B3}" sibTransId="{57899035-5C36-41ED-9B7B-B5AA5271B8C5}"/>
    <dgm:cxn modelId="{30CABEE1-EB38-438E-B7C3-1E8B8CB7DA59}" type="presOf" srcId="{D595A13E-9741-4CB3-AC9A-5BE86FF1AB95}" destId="{A6F7CDD8-69C3-466D-848B-CF237166675C}" srcOrd="0" destOrd="0" presId="urn:microsoft.com/office/officeart/2005/8/layout/pyramid1"/>
    <dgm:cxn modelId="{8F56D60D-B99F-46AE-99FA-C0F9579F715E}" type="presParOf" srcId="{6188A607-E4E1-44E3-A5E4-1E52003BE6A1}" destId="{BA8F3CE5-5D94-458A-AEE7-AD82ABD2DF27}" srcOrd="0" destOrd="0" presId="urn:microsoft.com/office/officeart/2005/8/layout/pyramid1"/>
    <dgm:cxn modelId="{1677D805-D66C-4BFA-85D0-35B0AAA05A02}" type="presParOf" srcId="{BA8F3CE5-5D94-458A-AEE7-AD82ABD2DF27}" destId="{EF6F8A12-78B3-475E-8105-CB76A7CEB13A}" srcOrd="0" destOrd="0" presId="urn:microsoft.com/office/officeart/2005/8/layout/pyramid1"/>
    <dgm:cxn modelId="{212C20F1-70F2-47CA-9CBA-6B982DEAA382}" type="presParOf" srcId="{BA8F3CE5-5D94-458A-AEE7-AD82ABD2DF27}" destId="{1F2F7B4A-2AC5-4243-B41C-C660A2BBDF5C}" srcOrd="1" destOrd="0" presId="urn:microsoft.com/office/officeart/2005/8/layout/pyramid1"/>
    <dgm:cxn modelId="{48F19124-8AD4-4F89-827B-FEC4ABD2E806}" type="presParOf" srcId="{6188A607-E4E1-44E3-A5E4-1E52003BE6A1}" destId="{52E079F5-7F80-403E-AC22-1E8BF6F56771}" srcOrd="1" destOrd="0" presId="urn:microsoft.com/office/officeart/2005/8/layout/pyramid1"/>
    <dgm:cxn modelId="{94E9B4E9-6060-4DFB-A73B-06C0A7597877}" type="presParOf" srcId="{52E079F5-7F80-403E-AC22-1E8BF6F56771}" destId="{AD8F8F5C-837B-4A5B-9F59-0E062582B9DC}" srcOrd="0" destOrd="0" presId="urn:microsoft.com/office/officeart/2005/8/layout/pyramid1"/>
    <dgm:cxn modelId="{2F0773D3-3A9A-4734-8289-9DE742C2D0AB}" type="presParOf" srcId="{52E079F5-7F80-403E-AC22-1E8BF6F56771}" destId="{D4BC0132-041A-40FA-9700-338957992370}" srcOrd="1" destOrd="0" presId="urn:microsoft.com/office/officeart/2005/8/layout/pyramid1"/>
    <dgm:cxn modelId="{67637A52-D039-4F1D-8ADF-1FE52A30A0D3}" type="presParOf" srcId="{6188A607-E4E1-44E3-A5E4-1E52003BE6A1}" destId="{8FC8CEF9-1FE5-47A3-B0EE-B61DAE7D2AFB}" srcOrd="2" destOrd="0" presId="urn:microsoft.com/office/officeart/2005/8/layout/pyramid1"/>
    <dgm:cxn modelId="{8A7120E5-7641-4363-B538-6F63A7C28DE3}" type="presParOf" srcId="{8FC8CEF9-1FE5-47A3-B0EE-B61DAE7D2AFB}" destId="{7B896F2D-DBEB-493E-B9CD-A0A3A6266630}" srcOrd="0" destOrd="0" presId="urn:microsoft.com/office/officeart/2005/8/layout/pyramid1"/>
    <dgm:cxn modelId="{6853DE03-C59D-413E-B576-D14BADA05243}" type="presParOf" srcId="{8FC8CEF9-1FE5-47A3-B0EE-B61DAE7D2AFB}" destId="{01A2B9D0-26A8-4D96-8341-47EFBFF888B2}" srcOrd="1" destOrd="0" presId="urn:microsoft.com/office/officeart/2005/8/layout/pyramid1"/>
    <dgm:cxn modelId="{E5AF6CD8-C558-44B1-A512-D17B5168CC8A}" type="presParOf" srcId="{6188A607-E4E1-44E3-A5E4-1E52003BE6A1}" destId="{AF7D9E80-44B1-4E9B-B972-820AFDBBEE54}" srcOrd="3" destOrd="0" presId="urn:microsoft.com/office/officeart/2005/8/layout/pyramid1"/>
    <dgm:cxn modelId="{B469AD01-937A-4164-8C11-D91BBA583E32}" type="presParOf" srcId="{AF7D9E80-44B1-4E9B-B972-820AFDBBEE54}" destId="{A6F7CDD8-69C3-466D-848B-CF237166675C}" srcOrd="0" destOrd="0" presId="urn:microsoft.com/office/officeart/2005/8/layout/pyramid1"/>
    <dgm:cxn modelId="{242DB7FC-4E77-4BB8-84CB-D0315F50F0F4}" type="presParOf" srcId="{AF7D9E80-44B1-4E9B-B972-820AFDBBEE54}" destId="{00E5294C-BE30-4DD1-B973-BE2D35FDB71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F8A12-78B3-475E-8105-CB76A7CEB13A}">
      <dsp:nvSpPr>
        <dsp:cNvPr id="0" name=""/>
        <dsp:cNvSpPr/>
      </dsp:nvSpPr>
      <dsp:spPr>
        <a:xfrm>
          <a:off x="1598883" y="0"/>
          <a:ext cx="1767955" cy="1451362"/>
        </a:xfrm>
        <a:prstGeom prst="trapezoid">
          <a:avLst>
            <a:gd name="adj" fmla="val 60907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2000" b="1" i="0" kern="120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الاعتراف</a:t>
          </a: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2000" b="1" i="0" kern="120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المتبادل</a:t>
          </a: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sp:txBody>
      <dsp:txXfrm>
        <a:off x="1598883" y="0"/>
        <a:ext cx="1767955" cy="1451362"/>
      </dsp:txXfrm>
    </dsp:sp>
    <dsp:sp modelId="{AD8F8F5C-837B-4A5B-9F59-0E062582B9DC}">
      <dsp:nvSpPr>
        <dsp:cNvPr id="0" name=""/>
        <dsp:cNvSpPr/>
      </dsp:nvSpPr>
      <dsp:spPr>
        <a:xfrm>
          <a:off x="1129222" y="1451362"/>
          <a:ext cx="2707278" cy="771115"/>
        </a:xfrm>
        <a:prstGeom prst="trapezoid">
          <a:avLst>
            <a:gd name="adj" fmla="val 60907"/>
          </a:avLst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1" i="0" kern="120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اعتماد جهات تقويم المطابقة</a:t>
          </a: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sp:txBody>
      <dsp:txXfrm>
        <a:off x="1602995" y="1451362"/>
        <a:ext cx="1759731" cy="771115"/>
      </dsp:txXfrm>
    </dsp:sp>
    <dsp:sp modelId="{7B896F2D-DBEB-493E-B9CD-A0A3A6266630}">
      <dsp:nvSpPr>
        <dsp:cNvPr id="0" name=""/>
        <dsp:cNvSpPr/>
      </dsp:nvSpPr>
      <dsp:spPr>
        <a:xfrm>
          <a:off x="573364" y="2222478"/>
          <a:ext cx="3818993" cy="912637"/>
        </a:xfrm>
        <a:prstGeom prst="trapezoid">
          <a:avLst>
            <a:gd name="adj" fmla="val 60907"/>
          </a:avLst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1" i="0" kern="120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خدمات تقويم المطابقة</a:t>
          </a: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sp:txBody>
      <dsp:txXfrm>
        <a:off x="1241688" y="2222478"/>
        <a:ext cx="2482346" cy="912637"/>
      </dsp:txXfrm>
    </dsp:sp>
    <dsp:sp modelId="{A6F7CDD8-69C3-466D-848B-CF237166675C}">
      <dsp:nvSpPr>
        <dsp:cNvPr id="0" name=""/>
        <dsp:cNvSpPr/>
      </dsp:nvSpPr>
      <dsp:spPr>
        <a:xfrm>
          <a:off x="0" y="3135115"/>
          <a:ext cx="4965723" cy="941380"/>
        </a:xfrm>
        <a:prstGeom prst="trapezoid">
          <a:avLst>
            <a:gd name="adj" fmla="val 60907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1" i="0" kern="1200" dirty="0">
              <a:latin typeface="GE SS Two Bold" panose="020A0503020102020204" pitchFamily="18" charset="-78"/>
              <a:ea typeface="GE SS Two Bold" panose="020A0503020102020204" pitchFamily="18" charset="-78"/>
              <a:cs typeface="+mj-cs"/>
            </a:rPr>
            <a:t>تلبية المواصفات القياسية والمتطلبات الفنية</a:t>
          </a:r>
          <a:endParaRPr lang="en-US" sz="2000" b="1" i="0" kern="1200" dirty="0">
            <a:latin typeface="GE SS Two Bold" panose="020A0503020102020204" pitchFamily="18" charset="-78"/>
            <a:ea typeface="GE SS Two Bold" panose="020A0503020102020204" pitchFamily="18" charset="-78"/>
            <a:cs typeface="+mj-cs"/>
          </a:endParaRPr>
        </a:p>
      </dsp:txBody>
      <dsp:txXfrm>
        <a:off x="869001" y="3135115"/>
        <a:ext cx="3227719" cy="941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506B-3D49-4021-85E3-E282BCDFE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CA44C-3FFD-443E-9300-A87132FD8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2F8A-157F-4CB6-ADFB-565FD903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EA584-5A0F-4BFE-915A-BDFD6A5B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8BEAD-2A75-4662-81F5-A1BD3D70A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8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E9A9-B413-4AA7-B3A8-2B1292AD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96BC2-DA76-4493-84E3-189C633B5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67CE8-F0B6-494F-83C0-9C6C3AFE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5CF1F-5FB9-41BD-9CCF-675D854F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CF9B4-0DCE-46E9-9A18-AF5F58CA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1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55E4-2753-4494-9EB1-7AFAC317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01718-6F82-432D-9BC6-90014C572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11059-CA3F-4D4B-B0CC-F9EB9448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F069B-881D-427D-9506-CF69664C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795F5-B5D0-4638-BB0D-4CEB9D22F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6965A-15AD-4012-8130-03DDCECF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2E618-B347-45BE-BF34-DC4730F1F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B23AD-9685-4447-9167-565008BE4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83DFE-9727-4A93-B1AA-0B60FB68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FF1BE-D507-4D3F-8A20-7BCD8858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23089-E1CD-4290-9A8A-0FBB7FD1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5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A1B22-CC61-42F5-B295-E950B3D4B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51549-CA2A-4A93-AD1F-CA6690AF4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BAF841-5470-49E8-B6AB-8A8013182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30FE6-F05D-42F1-8D6B-7E0E13318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36C43C-243D-43C4-9782-1661E5712B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9199AC-8D20-4C16-8E59-FC9CD03A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E54EA-B1F1-459F-8F5B-10888C2D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95DFC-0E8A-411C-A2F2-9F39C6CF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5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A215-0F4E-4DE0-B065-81C2643D8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45C0DF-C78F-4BC3-ADCF-E6810554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49266-237E-474B-8112-2E34D2711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6AA7E-99C5-40AC-9FC9-10465E946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F0227-0E04-4343-8A13-642649E9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4CC35C-915A-4484-8BD3-EC60012D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CF387-2E78-47EC-93EA-A3966C57F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2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1371-FD73-430E-B0B9-FB55D94D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A2E46-FB8C-4AAC-ACA9-6B3BC5EF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CF321-B161-4A2E-B05F-9F5D1CF89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E9B44-B867-43B4-BB73-EA88A72D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2E813-4C61-4388-8FB6-B505D271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DFF84-1544-4AD3-8165-C2E6E49FD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0593-5002-4729-9940-01C8C1314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345EA-7E8B-474B-A588-5AD1A5CA3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36998-579B-45F1-AF66-C7ACB0584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9E469-96FA-4B82-80EB-9962177B0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178D7-934E-43BA-8367-AA96A34F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84B8A-0594-42C7-B7E6-F3AC8243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8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68CA-0752-4364-82D6-96AD625C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132891-7D44-4C01-BF8E-8F0DB5184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FD274-AA6A-4DEB-9237-28FAC9129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78105-E74A-48F6-9872-00751403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E1F65-82E4-4A4B-91D5-B5E583BB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5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416-89A6-435E-AF42-CA67ED532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6BE2F8-554C-446E-B6B1-562A8FDF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0D0F7-D857-46BE-85D0-39DB00327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1173C-E54C-4D6F-8F9A-1DB0694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181C0-1BDD-4409-B83F-64FDD68E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46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1F2668-BD41-4E56-BC79-880006E1B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010F3-AA69-4203-8469-5C43A043C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FB8CA-5EF4-4C53-9E00-725B913D9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C8CB7-D2D6-4C55-9A55-3CCDCD4730D2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4F5A6-60F4-4FCB-B1D2-083CF741D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0E67-A2AB-468C-9B7E-F69262BF6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AF3BF-512D-4FA8-A5C2-6C34DEE7A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4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svg"/><Relationship Id="rId19" Type="http://schemas.openxmlformats.org/officeDocument/2006/relationships/image" Target="../media/image22.pn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Relationship Id="rId2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42.png"/><Relationship Id="rId7" Type="http://schemas.openxmlformats.org/officeDocument/2006/relationships/image" Target="../media/image33.png"/><Relationship Id="rId12" Type="http://schemas.openxmlformats.org/officeDocument/2006/relationships/image" Target="../media/image4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13" Type="http://schemas.openxmlformats.org/officeDocument/2006/relationships/image" Target="../media/image78.png"/><Relationship Id="rId18" Type="http://schemas.openxmlformats.org/officeDocument/2006/relationships/image" Target="../media/image83.sv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svg"/><Relationship Id="rId17" Type="http://schemas.openxmlformats.org/officeDocument/2006/relationships/image" Target="../media/image82.png"/><Relationship Id="rId2" Type="http://schemas.openxmlformats.org/officeDocument/2006/relationships/image" Target="../media/image5.png"/><Relationship Id="rId16" Type="http://schemas.openxmlformats.org/officeDocument/2006/relationships/image" Target="../media/image81.svg"/><Relationship Id="rId20" Type="http://schemas.openxmlformats.org/officeDocument/2006/relationships/image" Target="../media/image8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svg"/><Relationship Id="rId19" Type="http://schemas.openxmlformats.org/officeDocument/2006/relationships/image" Target="../media/image84.png"/><Relationship Id="rId4" Type="http://schemas.openxmlformats.org/officeDocument/2006/relationships/image" Target="../media/image69.svg"/><Relationship Id="rId9" Type="http://schemas.openxmlformats.org/officeDocument/2006/relationships/image" Target="../media/image74.png"/><Relationship Id="rId14" Type="http://schemas.openxmlformats.org/officeDocument/2006/relationships/image" Target="../media/image79.svg"/><Relationship Id="rId22" Type="http://schemas.openxmlformats.org/officeDocument/2006/relationships/image" Target="../media/image8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26" Type="http://schemas.openxmlformats.org/officeDocument/2006/relationships/image" Target="../media/image116.png"/><Relationship Id="rId21" Type="http://schemas.openxmlformats.org/officeDocument/2006/relationships/image" Target="../media/image111.png"/><Relationship Id="rId34" Type="http://schemas.openxmlformats.org/officeDocument/2006/relationships/image" Target="../media/image124.jpe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5" Type="http://schemas.openxmlformats.org/officeDocument/2006/relationships/image" Target="../media/image115.jpeg"/><Relationship Id="rId33" Type="http://schemas.openxmlformats.org/officeDocument/2006/relationships/image" Target="../media/image123.png"/><Relationship Id="rId38" Type="http://schemas.openxmlformats.org/officeDocument/2006/relationships/image" Target="../media/image128.jpeg"/><Relationship Id="rId2" Type="http://schemas.openxmlformats.org/officeDocument/2006/relationships/image" Target="../media/image5.png"/><Relationship Id="rId16" Type="http://schemas.openxmlformats.org/officeDocument/2006/relationships/image" Target="../media/image106.png"/><Relationship Id="rId20" Type="http://schemas.openxmlformats.org/officeDocument/2006/relationships/image" Target="../media/image110.png"/><Relationship Id="rId29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24" Type="http://schemas.openxmlformats.org/officeDocument/2006/relationships/image" Target="../media/image114.jpeg"/><Relationship Id="rId32" Type="http://schemas.openxmlformats.org/officeDocument/2006/relationships/image" Target="../media/image122.jpeg"/><Relationship Id="rId37" Type="http://schemas.openxmlformats.org/officeDocument/2006/relationships/image" Target="../media/image127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23" Type="http://schemas.openxmlformats.org/officeDocument/2006/relationships/image" Target="../media/image113.jpeg"/><Relationship Id="rId28" Type="http://schemas.openxmlformats.org/officeDocument/2006/relationships/image" Target="../media/image118.png"/><Relationship Id="rId36" Type="http://schemas.openxmlformats.org/officeDocument/2006/relationships/image" Target="../media/image126.jpe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31" Type="http://schemas.openxmlformats.org/officeDocument/2006/relationships/image" Target="../media/image121.jpeg"/><Relationship Id="rId4" Type="http://schemas.openxmlformats.org/officeDocument/2006/relationships/image" Target="../media/image94.svg"/><Relationship Id="rId9" Type="http://schemas.openxmlformats.org/officeDocument/2006/relationships/image" Target="../media/image99.jpeg"/><Relationship Id="rId14" Type="http://schemas.openxmlformats.org/officeDocument/2006/relationships/image" Target="../media/image104.png"/><Relationship Id="rId22" Type="http://schemas.openxmlformats.org/officeDocument/2006/relationships/image" Target="../media/image112.png"/><Relationship Id="rId27" Type="http://schemas.openxmlformats.org/officeDocument/2006/relationships/image" Target="../media/image117.jpeg"/><Relationship Id="rId30" Type="http://schemas.openxmlformats.org/officeDocument/2006/relationships/image" Target="../media/image120.jpeg"/><Relationship Id="rId35" Type="http://schemas.openxmlformats.org/officeDocument/2006/relationships/image" Target="../media/image125.jpeg"/><Relationship Id="rId8" Type="http://schemas.openxmlformats.org/officeDocument/2006/relationships/image" Target="../media/image98.png"/><Relationship Id="rId3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BADD0B8-5F5E-45B0-803B-F2AA3E3847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584" cy="68580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2A32814-EDAA-4898-AC3C-235681879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2469" y="3604389"/>
            <a:ext cx="7288695" cy="1850812"/>
          </a:xfrm>
        </p:spPr>
        <p:txBody>
          <a:bodyPr>
            <a:noAutofit/>
          </a:bodyPr>
          <a:lstStyle/>
          <a:p>
            <a:pPr rtl="1"/>
            <a:r>
              <a:rPr lang="ar-SA" sz="8000" b="1" dirty="0">
                <a:solidFill>
                  <a:srgbClr val="C0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  <a:endParaRPr lang="en-US" sz="8000" b="1" dirty="0">
              <a:solidFill>
                <a:srgbClr val="C00000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46612D2-8F24-1E0F-C845-5C081B5FD217}"/>
              </a:ext>
            </a:extLst>
          </p:cNvPr>
          <p:cNvSpPr txBox="1">
            <a:spLocks/>
          </p:cNvSpPr>
          <p:nvPr/>
        </p:nvSpPr>
        <p:spPr>
          <a:xfrm>
            <a:off x="3284191" y="5763645"/>
            <a:ext cx="5389323" cy="971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SA" sz="2000" b="1" dirty="0">
                <a:solidFill>
                  <a:srgbClr val="C0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المهندس متعب الميزاني</a:t>
            </a:r>
            <a:endParaRPr lang="en-US" sz="2000" b="1" dirty="0">
              <a:solidFill>
                <a:srgbClr val="C00000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3893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EFAF03-B6AD-4D5A-B261-434E2B7DE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60E4D8E-99CC-462A-932A-EE0CC95EFFB5}"/>
              </a:ext>
            </a:extLst>
          </p:cNvPr>
          <p:cNvSpPr txBox="1">
            <a:spLocks/>
          </p:cNvSpPr>
          <p:nvPr/>
        </p:nvSpPr>
        <p:spPr>
          <a:xfrm>
            <a:off x="10635384" y="1524368"/>
            <a:ext cx="1143668" cy="412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المحتو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ى: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7D6DEE-504A-4313-9B8E-0E15F69C87DD}"/>
              </a:ext>
            </a:extLst>
          </p:cNvPr>
          <p:cNvSpPr txBox="1">
            <a:spLocks/>
          </p:cNvSpPr>
          <p:nvPr/>
        </p:nvSpPr>
        <p:spPr>
          <a:xfrm>
            <a:off x="3562242" y="2173673"/>
            <a:ext cx="8216810" cy="35661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EG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تعريف الاعتماد وعلاقته بالبنية التحتية للجودة</a:t>
            </a:r>
            <a:r>
              <a:rPr lang="ar-SA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.</a:t>
            </a:r>
            <a:endParaRPr lang="ar-EG" sz="2000" dirty="0">
              <a:solidFill>
                <a:schemeClr val="bg1"/>
              </a:solidFill>
              <a:latin typeface="+mj-lt"/>
              <a:ea typeface="GE SS Two Light" panose="020A0503020102020204" pitchFamily="18" charset="-78"/>
              <a:cs typeface="+mj-cs"/>
            </a:endParaRPr>
          </a:p>
          <a:p>
            <a:pPr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EG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تأثير الاعتماد في الاقتصاد</a:t>
            </a:r>
            <a:r>
              <a:rPr lang="ar-SA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.</a:t>
            </a:r>
            <a:endParaRPr lang="ar-EG" sz="2000" dirty="0">
              <a:solidFill>
                <a:schemeClr val="bg1"/>
              </a:solidFill>
              <a:latin typeface="+mj-lt"/>
              <a:ea typeface="GE SS Two Light" panose="020A0503020102020204" pitchFamily="18" charset="-78"/>
              <a:cs typeface="+mj-cs"/>
            </a:endParaRPr>
          </a:p>
          <a:p>
            <a:pPr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EG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الاعتماد واهداف التنمية المستدامة</a:t>
            </a:r>
            <a:r>
              <a:rPr lang="ar-SA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 وتقاطعها مع الرؤى الاقتصادية للدول الأعضاء.</a:t>
            </a:r>
            <a:endParaRPr lang="ar-EG" sz="2000" dirty="0">
              <a:solidFill>
                <a:schemeClr val="bg1"/>
              </a:solidFill>
              <a:latin typeface="+mj-lt"/>
              <a:ea typeface="GE SS Two Light" panose="020A0503020102020204" pitchFamily="18" charset="-78"/>
              <a:cs typeface="+mj-cs"/>
            </a:endParaRPr>
          </a:p>
          <a:p>
            <a:pPr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EG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الاعتماد </a:t>
            </a:r>
            <a:r>
              <a:rPr lang="ar-SA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ودوره في تطبيق المنظومة التشريعية الخليجية لضبط المنتجات </a:t>
            </a:r>
            <a:endParaRPr lang="en-US" sz="2000" dirty="0">
              <a:solidFill>
                <a:schemeClr val="bg1"/>
              </a:solidFill>
              <a:latin typeface="+mj-lt"/>
              <a:ea typeface="GE SS Two Light" panose="020A0503020102020204" pitchFamily="18" charset="-78"/>
              <a:cs typeface="+mj-cs"/>
            </a:endParaRPr>
          </a:p>
          <a:p>
            <a:pPr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EG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الاعتماد الخليجي من انشائه إلى تحقيق الاعتراف الاقليمي والدولي</a:t>
            </a:r>
            <a:r>
              <a:rPr lang="ar-SA" sz="2000" dirty="0">
                <a:solidFill>
                  <a:schemeClr val="bg1"/>
                </a:solidFill>
                <a:latin typeface="+mj-lt"/>
                <a:ea typeface="GE SS Two Light" panose="020A0503020102020204" pitchFamily="18" charset="-78"/>
                <a:cs typeface="+mj-cs"/>
              </a:rPr>
              <a:t>.</a:t>
            </a:r>
            <a:endParaRPr lang="ar-EG" sz="2000" dirty="0">
              <a:solidFill>
                <a:schemeClr val="bg1"/>
              </a:solidFill>
              <a:latin typeface="+mj-lt"/>
              <a:ea typeface="GE SS Two Light" panose="020A0503020102020204" pitchFamily="18" charset="-78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24AADA-F8D3-4875-9435-C37DED3C1D56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ووالجودة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048E92-12CA-4598-9EDB-5283F35ABEB3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889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C18804-D54D-4FFE-B92F-EC26226D88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2214" r="37595" b="10771"/>
          <a:stretch/>
        </p:blipFill>
        <p:spPr>
          <a:xfrm>
            <a:off x="668594" y="1956619"/>
            <a:ext cx="5722374" cy="44638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7C4915-C4B9-44E2-8277-BC536E932A19}"/>
              </a:ext>
            </a:extLst>
          </p:cNvPr>
          <p:cNvSpPr txBox="1">
            <a:spLocks/>
          </p:cNvSpPr>
          <p:nvPr/>
        </p:nvSpPr>
        <p:spPr>
          <a:xfrm>
            <a:off x="7374194" y="1878329"/>
            <a:ext cx="4404858" cy="1169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تعريف الاعتماد وعلاقته بالبنية التحتية </a:t>
            </a:r>
            <a:r>
              <a:rPr lang="ar-EG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للج</a:t>
            </a:r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ـــــــــــــــــ</a:t>
            </a:r>
            <a:r>
              <a:rPr lang="ar-EG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ودة</a:t>
            </a:r>
          </a:p>
        </p:txBody>
      </p:sp>
    </p:spTree>
    <p:extLst>
      <p:ext uri="{BB962C8B-B14F-4D97-AF65-F5344CB8AC3E}">
        <p14:creationId xmlns:p14="http://schemas.microsoft.com/office/powerpoint/2010/main" val="230625850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03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تعريف الاعتماد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2284228" y="2720105"/>
            <a:ext cx="7623543" cy="135805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GE SS Two Medium" panose="020A0503020102020204" pitchFamily="18" charset="-78"/>
              </a:rPr>
              <a:t>    </a:t>
            </a:r>
            <a:r>
              <a:rPr lang="ar-EG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شهادة من طرف ثالث، يثبت بصفة رسمية أن جهة مطابقة</a:t>
            </a:r>
            <a:r>
              <a:rPr lang="ar-SA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ما</a:t>
            </a:r>
            <a:r>
              <a:rPr lang="ar-EG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مؤهلة للقيام بمهام تقويم مطابقة محددة</a:t>
            </a:r>
            <a:r>
              <a:rPr lang="ar-SA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EG" b="1" dirty="0">
              <a:solidFill>
                <a:schemeClr val="tx1">
                  <a:lumMod val="65000"/>
                  <a:lumOff val="35000"/>
                </a:schemeClr>
              </a:solidFill>
              <a:latin typeface="Sakkal Majalla" panose="02000000000000000000" pitchFamily="2" charset="-78"/>
              <a:ea typeface="GE SS Two Medium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F0F9F4-41FD-47AD-96E2-6B063E8FFF1E}"/>
              </a:ext>
            </a:extLst>
          </p:cNvPr>
          <p:cNvSpPr txBox="1"/>
          <p:nvPr/>
        </p:nvSpPr>
        <p:spPr>
          <a:xfrm>
            <a:off x="4412287" y="4319961"/>
            <a:ext cx="3442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Myriad Pro" panose="020B0503030403020204" pitchFamily="34" charset="0"/>
                <a:ea typeface="GE SS Two Light" panose="020A0503020102020204" pitchFamily="18" charset="-78"/>
                <a:cs typeface="GE SS Two Light" panose="020A0503020102020204" pitchFamily="18" charset="-78"/>
              </a:rPr>
              <a:t>ISO / IEC 17000: 2020</a:t>
            </a:r>
            <a:endParaRPr lang="en-US" sz="2000" dirty="0">
              <a:solidFill>
                <a:srgbClr val="C00000"/>
              </a:solidFill>
              <a:latin typeface="Myriad Pro" panose="020B05030304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F96388C-7253-FE15-6F4B-AC0B5BE184F1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1199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CCBF6C-EBA6-46E8-9589-B7275BEBF424}"/>
              </a:ext>
            </a:extLst>
          </p:cNvPr>
          <p:cNvSpPr txBox="1">
            <a:spLocks/>
          </p:cNvSpPr>
          <p:nvPr/>
        </p:nvSpPr>
        <p:spPr>
          <a:xfrm>
            <a:off x="6374452" y="6416277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SA" sz="1200" dirty="0">
              <a:solidFill>
                <a:srgbClr val="C00000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78894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04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تعريف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تقويم المطابقة</a:t>
            </a:r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2284228" y="2720105"/>
            <a:ext cx="7623543" cy="135805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GE SS Two Medium" panose="020A0503020102020204" pitchFamily="18" charset="-78"/>
              </a:rPr>
              <a:t>    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ea typeface="GE SS Two Medium" panose="020A0503020102020204" pitchFamily="18" charset="-78"/>
                <a:cs typeface="Sakkal Majalla" panose="02000000000000000000" pitchFamily="2" charset="-78"/>
              </a:rPr>
              <a:t>إثبات ت</a:t>
            </a:r>
            <a:r>
              <a:rPr lang="ar-SA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ea typeface="GE SS Two Medium" panose="020A0503020102020204" pitchFamily="18" charset="-78"/>
                <a:cs typeface="Sakkal Majalla" panose="02000000000000000000" pitchFamily="2" charset="-78"/>
              </a:rPr>
              <a:t>و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ea typeface="GE SS Two Medium" panose="020A0503020102020204" pitchFamily="18" charset="-78"/>
                <a:cs typeface="Sakkal Majalla" panose="02000000000000000000" pitchFamily="2" charset="-78"/>
              </a:rPr>
              <a:t>افق منتج أو عملية أو نظام أو شخص أو جهة مع المتطلبات المحددة ذات الصلة</a:t>
            </a:r>
            <a:r>
              <a:rPr lang="ar-SA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EG" b="1" dirty="0">
              <a:solidFill>
                <a:schemeClr val="tx1">
                  <a:lumMod val="85000"/>
                  <a:lumOff val="15000"/>
                </a:schemeClr>
              </a:solidFill>
              <a:latin typeface="Sakkal Majalla" panose="02000000000000000000" pitchFamily="2" charset="-78"/>
              <a:ea typeface="GE SS Two Medium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3C34B0-21E2-A3C1-EC68-3640A91B0767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41697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71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منظومة البنية التحتية للجودة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2E22B2-8B6D-7E9A-ACCD-D97395EE8F17}"/>
              </a:ext>
            </a:extLst>
          </p:cNvPr>
          <p:cNvGrpSpPr/>
          <p:nvPr/>
        </p:nvGrpSpPr>
        <p:grpSpPr>
          <a:xfrm>
            <a:off x="972548" y="783777"/>
            <a:ext cx="10246903" cy="5707643"/>
            <a:chOff x="962414" y="537840"/>
            <a:chExt cx="10246903" cy="57076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888F68-6B43-0010-4125-2280A1FCFF55}"/>
                </a:ext>
              </a:extLst>
            </p:cNvPr>
            <p:cNvGrpSpPr/>
            <p:nvPr/>
          </p:nvGrpSpPr>
          <p:grpSpPr>
            <a:xfrm>
              <a:off x="962414" y="537840"/>
              <a:ext cx="10246903" cy="5707643"/>
              <a:chOff x="962414" y="537840"/>
              <a:chExt cx="10246903" cy="570764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10C6DB0-7900-F219-AC80-46C5308E3766}"/>
                  </a:ext>
                </a:extLst>
              </p:cNvPr>
              <p:cNvGrpSpPr/>
              <p:nvPr/>
            </p:nvGrpSpPr>
            <p:grpSpPr>
              <a:xfrm>
                <a:off x="982683" y="2375064"/>
                <a:ext cx="10226634" cy="3245706"/>
                <a:chOff x="1211283" y="2137558"/>
                <a:chExt cx="10226634" cy="324570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E60C297-0D8E-804F-C04A-D38BFC694AC6}"/>
                    </a:ext>
                  </a:extLst>
                </p:cNvPr>
                <p:cNvGrpSpPr/>
                <p:nvPr/>
              </p:nvGrpSpPr>
              <p:grpSpPr>
                <a:xfrm>
                  <a:off x="1211283" y="2137558"/>
                  <a:ext cx="1615044" cy="3241964"/>
                  <a:chOff x="1211283" y="2137558"/>
                  <a:chExt cx="1615044" cy="3241964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889E24C9-5E68-FACD-D04E-9AFC9F41870D}"/>
                      </a:ext>
                    </a:extLst>
                  </p:cNvPr>
                  <p:cNvGrpSpPr/>
                  <p:nvPr/>
                </p:nvGrpSpPr>
                <p:grpSpPr>
                  <a:xfrm>
                    <a:off x="1211283" y="2137558"/>
                    <a:ext cx="1615044" cy="3241964"/>
                    <a:chOff x="1211283" y="2137558"/>
                    <a:chExt cx="1615044" cy="3241964"/>
                  </a:xfrm>
                </p:grpSpPr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166FEFE8-2FBC-C9CC-425D-911F3618E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615044" cy="273133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00F43BFD-68CC-1347-FD22-4F6169E176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4694" y="2407700"/>
                      <a:ext cx="1468222" cy="14016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C94371B7-08EC-AB54-4CA0-D2DA54EB1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2527842"/>
                      <a:ext cx="1334747" cy="285168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" name="Rectangle 58">
                      <a:extLst>
                        <a:ext uri="{FF2B5EF4-FFF2-40B4-BE49-F238E27FC236}">
                          <a16:creationId xmlns:a16="http://schemas.microsoft.com/office/drawing/2014/main" id="{B904C93E-6DD8-3836-D420-D4048F490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5153891"/>
                      <a:ext cx="1334747" cy="22563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9EBAA2CA-C57C-3A3C-4CEC-EBA5E75952D4}"/>
                      </a:ext>
                    </a:extLst>
                  </p:cNvPr>
                  <p:cNvSpPr txBox="1"/>
                  <p:nvPr/>
                </p:nvSpPr>
                <p:spPr>
                  <a:xfrm>
                    <a:off x="1415745" y="3487363"/>
                    <a:ext cx="1206120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المترولوجيا</a:t>
                    </a:r>
                    <a:endParaRPr lang="en-US" sz="14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CD72419-895A-D0EE-E564-6EC82C77673F}"/>
                    </a:ext>
                  </a:extLst>
                </p:cNvPr>
                <p:cNvGrpSpPr/>
                <p:nvPr/>
              </p:nvGrpSpPr>
              <p:grpSpPr>
                <a:xfrm>
                  <a:off x="2933601" y="2137558"/>
                  <a:ext cx="4845421" cy="3172708"/>
                  <a:chOff x="1211283" y="2137558"/>
                  <a:chExt cx="4845421" cy="3172708"/>
                </a:xfrm>
              </p:grpSpPr>
              <p:grpSp>
                <p:nvGrpSpPr>
                  <p:cNvPr id="47" name="Group 46">
                    <a:extLst>
                      <a:ext uri="{FF2B5EF4-FFF2-40B4-BE49-F238E27FC236}">
                        <a16:creationId xmlns:a16="http://schemas.microsoft.com/office/drawing/2014/main" id="{BC74C8DA-65E5-587F-BA0D-A22D6A9D61D1}"/>
                      </a:ext>
                    </a:extLst>
                  </p:cNvPr>
                  <p:cNvGrpSpPr/>
                  <p:nvPr/>
                </p:nvGrpSpPr>
                <p:grpSpPr>
                  <a:xfrm>
                    <a:off x="1211283" y="2137558"/>
                    <a:ext cx="4845421" cy="3172708"/>
                    <a:chOff x="1211283" y="2137558"/>
                    <a:chExt cx="4845421" cy="3172708"/>
                  </a:xfrm>
                </p:grpSpPr>
                <p:sp>
                  <p:nvSpPr>
                    <p:cNvPr id="50" name="Rectangle 49">
                      <a:extLst>
                        <a:ext uri="{FF2B5EF4-FFF2-40B4-BE49-F238E27FC236}">
                          <a16:creationId xmlns:a16="http://schemas.microsoft.com/office/drawing/2014/main" id="{3A3313E6-7041-D726-0A91-89AB5A7A9B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592229" cy="273133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3182C333-AEAA-5058-C445-03163290FE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4694" y="2407701"/>
                      <a:ext cx="1394811" cy="98998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ADAEA96A-88CD-7A78-88D9-0A9A9058AE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2476739"/>
                      <a:ext cx="1268009" cy="1788412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DB2B755D-74E0-BCF0-9A07-59C3B7786F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9315" y="4734719"/>
                      <a:ext cx="4727389" cy="575547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r>
                        <a:rPr lang="ar-S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الإعتماد</a:t>
                      </a:r>
                      <a:r>
                        <a:rPr lang="en-US" sz="2400" b="1" dirty="0"/>
                        <a:t>                 </a:t>
                      </a:r>
                      <a:r>
                        <a:rPr lang="ar-SA" dirty="0"/>
                        <a:t>   </a:t>
                      </a:r>
                      <a:endParaRPr lang="en-US" dirty="0"/>
                    </a:p>
                  </p:txBody>
                </p:sp>
              </p:grpSp>
              <p:sp>
                <p:nvSpPr>
                  <p:cNvPr id="48" name="Circle: Hollow 47">
                    <a:extLst>
                      <a:ext uri="{FF2B5EF4-FFF2-40B4-BE49-F238E27FC236}">
                        <a16:creationId xmlns:a16="http://schemas.microsoft.com/office/drawing/2014/main" id="{56DD54D6-33A4-503D-FAE8-B1000033447C}"/>
                      </a:ext>
                    </a:extLst>
                  </p:cNvPr>
                  <p:cNvSpPr/>
                  <p:nvPr/>
                </p:nvSpPr>
                <p:spPr>
                  <a:xfrm>
                    <a:off x="1576503" y="2279942"/>
                    <a:ext cx="873814" cy="838632"/>
                  </a:xfrm>
                  <a:prstGeom prst="donut">
                    <a:avLst>
                      <a:gd name="adj" fmla="val 6121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C9E4A72B-6283-20EF-1968-C18617B66019}"/>
                      </a:ext>
                    </a:extLst>
                  </p:cNvPr>
                  <p:cNvSpPr txBox="1"/>
                  <p:nvPr/>
                </p:nvSpPr>
                <p:spPr>
                  <a:xfrm>
                    <a:off x="1211283" y="3205426"/>
                    <a:ext cx="1530823" cy="109260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الشهادات</a:t>
                    </a:r>
                    <a:r>
                      <a:rPr 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 </a:t>
                    </a: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بالمطابقة</a:t>
                    </a:r>
                  </a:p>
                  <a:p>
                    <a:pPr algn="ctr">
                      <a:spcBef>
                        <a:spcPts val="600"/>
                      </a:spcBef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Certification</a:t>
                    </a:r>
                    <a:endParaRPr lang="en-US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FD669DD-D6BA-54B0-67ED-93FA4876B227}"/>
                    </a:ext>
                  </a:extLst>
                </p:cNvPr>
                <p:cNvGrpSpPr/>
                <p:nvPr/>
              </p:nvGrpSpPr>
              <p:grpSpPr>
                <a:xfrm>
                  <a:off x="3051633" y="2137558"/>
                  <a:ext cx="4727389" cy="3245706"/>
                  <a:chOff x="-393003" y="2137558"/>
                  <a:chExt cx="4727389" cy="3245706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4C3D8D46-88C2-B8DA-2E20-02A20896C2AA}"/>
                      </a:ext>
                    </a:extLst>
                  </p:cNvPr>
                  <p:cNvGrpSpPr/>
                  <p:nvPr/>
                </p:nvGrpSpPr>
                <p:grpSpPr>
                  <a:xfrm>
                    <a:off x="-393003" y="2137558"/>
                    <a:ext cx="4727389" cy="3245706"/>
                    <a:chOff x="-393003" y="2137558"/>
                    <a:chExt cx="4727389" cy="3245706"/>
                  </a:xfrm>
                </p:grpSpPr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8723082B-45BD-91D3-1E3D-BAE62FD040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518818" cy="273133"/>
                    </a:xfrm>
                    <a:prstGeom prst="rect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id="{311F3A2A-5EB4-0D1C-1F6B-A295668CB4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61879" y="2399186"/>
                      <a:ext cx="1394811" cy="118931"/>
                    </a:xfrm>
                    <a:prstGeom prst="rect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7A84F705-DD38-A57A-7911-42ADF846E3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7699" y="2506697"/>
                      <a:ext cx="1201271" cy="1788411"/>
                    </a:xfrm>
                    <a:prstGeom prst="rect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875EA854-F090-931F-61FF-24F447808A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93003" y="5260144"/>
                      <a:ext cx="4727389" cy="123120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6F49DD0-F33C-404A-A03B-A42D8D87A6EF}"/>
                      </a:ext>
                    </a:extLst>
                  </p:cNvPr>
                  <p:cNvSpPr txBox="1"/>
                  <p:nvPr/>
                </p:nvSpPr>
                <p:spPr>
                  <a:xfrm>
                    <a:off x="1411457" y="3251951"/>
                    <a:ext cx="1077492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الإختبار</a:t>
                    </a:r>
                    <a:endParaRPr lang="en-US" sz="24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4CB8EC1-25CE-51F7-C29B-A53810907E73}"/>
                    </a:ext>
                  </a:extLst>
                </p:cNvPr>
                <p:cNvGrpSpPr/>
                <p:nvPr/>
              </p:nvGrpSpPr>
              <p:grpSpPr>
                <a:xfrm>
                  <a:off x="3058295" y="2137558"/>
                  <a:ext cx="4861575" cy="2591965"/>
                  <a:chOff x="-2108659" y="2137558"/>
                  <a:chExt cx="4861575" cy="2591965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4FFF42F6-2327-14CF-1981-77C91D768B35}"/>
                      </a:ext>
                    </a:extLst>
                  </p:cNvPr>
                  <p:cNvGrpSpPr/>
                  <p:nvPr/>
                </p:nvGrpSpPr>
                <p:grpSpPr>
                  <a:xfrm>
                    <a:off x="-2108659" y="2137558"/>
                    <a:ext cx="4861575" cy="2591965"/>
                    <a:chOff x="-2108659" y="2137558"/>
                    <a:chExt cx="4861575" cy="2591965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D27C644E-056E-4646-277A-75B32B8527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541633" cy="273133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05DECAAC-52A5-68E8-0B04-18A2DD6D59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4694" y="2407700"/>
                      <a:ext cx="1401485" cy="140161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E13C92D7-E36F-9DD4-1076-C685948683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2527842"/>
                      <a:ext cx="1268009" cy="1817551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9AC2A859-7266-61B9-B5A0-E15971887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108659" y="4259844"/>
                      <a:ext cx="4728099" cy="469679"/>
                    </a:xfrm>
                    <a:prstGeom prst="rect">
                      <a:avLst/>
                    </a:pr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تقويم المطابقة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</p:grpSp>
              <p:sp>
                <p:nvSpPr>
                  <p:cNvPr id="35" name="Circle: Hollow 34">
                    <a:extLst>
                      <a:ext uri="{FF2B5EF4-FFF2-40B4-BE49-F238E27FC236}">
                        <a16:creationId xmlns:a16="http://schemas.microsoft.com/office/drawing/2014/main" id="{4C9EAF54-912D-63FB-35A8-BF4F3EB483CA}"/>
                      </a:ext>
                    </a:extLst>
                  </p:cNvPr>
                  <p:cNvSpPr/>
                  <p:nvPr/>
                </p:nvSpPr>
                <p:spPr>
                  <a:xfrm>
                    <a:off x="1522563" y="2296727"/>
                    <a:ext cx="886094" cy="821847"/>
                  </a:xfrm>
                  <a:prstGeom prst="donut">
                    <a:avLst>
                      <a:gd name="adj" fmla="val 6121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C514639-A0A5-8600-1D64-E1B7A0613E9F}"/>
                      </a:ext>
                    </a:extLst>
                  </p:cNvPr>
                  <p:cNvSpPr txBox="1"/>
                  <p:nvPr/>
                </p:nvSpPr>
                <p:spPr>
                  <a:xfrm>
                    <a:off x="1334329" y="3280365"/>
                    <a:ext cx="1310207" cy="72327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التفتيش</a:t>
                    </a:r>
                  </a:p>
                  <a:p>
                    <a:pPr algn="ctr">
                      <a:spcBef>
                        <a:spcPts val="600"/>
                      </a:spcBef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Inspection</a:t>
                    </a:r>
                    <a:endParaRPr lang="en-US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B1700C51-95E1-641B-5B71-588BF69037FC}"/>
                    </a:ext>
                  </a:extLst>
                </p:cNvPr>
                <p:cNvGrpSpPr/>
                <p:nvPr/>
              </p:nvGrpSpPr>
              <p:grpSpPr>
                <a:xfrm>
                  <a:off x="8100555" y="2137558"/>
                  <a:ext cx="1615044" cy="3241964"/>
                  <a:chOff x="1211283" y="2137558"/>
                  <a:chExt cx="1615044" cy="3241964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C2061DF6-C99D-7638-029D-F545317A6556}"/>
                      </a:ext>
                    </a:extLst>
                  </p:cNvPr>
                  <p:cNvGrpSpPr/>
                  <p:nvPr/>
                </p:nvGrpSpPr>
                <p:grpSpPr>
                  <a:xfrm>
                    <a:off x="1211283" y="2137558"/>
                    <a:ext cx="1615044" cy="3241964"/>
                    <a:chOff x="1211283" y="2137558"/>
                    <a:chExt cx="1615044" cy="324196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0A1C44D9-D871-0385-3889-9D91EEF2F9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615044" cy="273133"/>
                    </a:xfrm>
                    <a:prstGeom prst="rect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9A2DD3E3-8660-94DB-DDFD-9AC234F3C3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4694" y="2407700"/>
                      <a:ext cx="1468222" cy="140161"/>
                    </a:xfrm>
                    <a:prstGeom prst="rect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0EC911B6-F772-338A-1B80-DC5FB19944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2527842"/>
                      <a:ext cx="1334747" cy="2851680"/>
                    </a:xfrm>
                    <a:prstGeom prst="rect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84222578-030E-E44B-2150-073174826B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5153891"/>
                      <a:ext cx="1334747" cy="225631"/>
                    </a:xfrm>
                    <a:prstGeom prst="rect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7" name="Circle: Hollow 26">
                    <a:extLst>
                      <a:ext uri="{FF2B5EF4-FFF2-40B4-BE49-F238E27FC236}">
                        <a16:creationId xmlns:a16="http://schemas.microsoft.com/office/drawing/2014/main" id="{A758C483-2ADC-7715-04E6-33B55C2FF6AB}"/>
                      </a:ext>
                    </a:extLst>
                  </p:cNvPr>
                  <p:cNvSpPr/>
                  <p:nvPr/>
                </p:nvSpPr>
                <p:spPr>
                  <a:xfrm>
                    <a:off x="1545378" y="2296727"/>
                    <a:ext cx="919427" cy="821847"/>
                  </a:xfrm>
                  <a:prstGeom prst="donut">
                    <a:avLst>
                      <a:gd name="adj" fmla="val 6121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DF4EA62-0C2C-C167-A204-5B636E2C806E}"/>
                      </a:ext>
                    </a:extLst>
                  </p:cNvPr>
                  <p:cNvSpPr txBox="1"/>
                  <p:nvPr/>
                </p:nvSpPr>
                <p:spPr>
                  <a:xfrm>
                    <a:off x="1461311" y="3510398"/>
                    <a:ext cx="1077492" cy="106182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المواصفات القياسية</a:t>
                    </a:r>
                  </a:p>
                  <a:p>
                    <a:pPr algn="ctr">
                      <a:spcBef>
                        <a:spcPts val="600"/>
                      </a:spcBef>
                    </a:pPr>
                    <a:r>
                      <a: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Standards</a:t>
                    </a:r>
                    <a:endParaRPr lang="en-US" sz="16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BE7977CD-5E22-A673-7F1A-69A34302B391}"/>
                    </a:ext>
                  </a:extLst>
                </p:cNvPr>
                <p:cNvGrpSpPr/>
                <p:nvPr/>
              </p:nvGrpSpPr>
              <p:grpSpPr>
                <a:xfrm>
                  <a:off x="9822873" y="2137558"/>
                  <a:ext cx="1615044" cy="3241964"/>
                  <a:chOff x="1211283" y="2137558"/>
                  <a:chExt cx="1615044" cy="3241964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81132C1E-744D-57B6-A52E-4C2D8DB912B2}"/>
                      </a:ext>
                    </a:extLst>
                  </p:cNvPr>
                  <p:cNvGrpSpPr/>
                  <p:nvPr/>
                </p:nvGrpSpPr>
                <p:grpSpPr>
                  <a:xfrm>
                    <a:off x="1211283" y="2137558"/>
                    <a:ext cx="1615044" cy="3241964"/>
                    <a:chOff x="1211283" y="2137558"/>
                    <a:chExt cx="1615044" cy="324196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3B0C916D-81CD-6854-8EEC-F33851FA81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1283" y="2137558"/>
                      <a:ext cx="1615044" cy="273133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1AA61355-DD52-A4CA-BA57-6C98403E6D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4694" y="2407700"/>
                      <a:ext cx="1468222" cy="14016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06C85447-14C2-234C-D871-13A9EBCA98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2527842"/>
                      <a:ext cx="1334747" cy="2851680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C99ADD0B-2699-BF6A-7A81-6461B7278F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432" y="5153891"/>
                      <a:ext cx="1334747" cy="225631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9" name="Circle: Hollow 18">
                    <a:extLst>
                      <a:ext uri="{FF2B5EF4-FFF2-40B4-BE49-F238E27FC236}">
                        <a16:creationId xmlns:a16="http://schemas.microsoft.com/office/drawing/2014/main" id="{3354940C-277B-02F2-9248-5F2442631EA7}"/>
                      </a:ext>
                    </a:extLst>
                  </p:cNvPr>
                  <p:cNvSpPr/>
                  <p:nvPr/>
                </p:nvSpPr>
                <p:spPr>
                  <a:xfrm>
                    <a:off x="1558317" y="2274124"/>
                    <a:ext cx="898919" cy="844450"/>
                  </a:xfrm>
                  <a:prstGeom prst="donut">
                    <a:avLst>
                      <a:gd name="adj" fmla="val 6121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FD07B3E-6048-FE21-921B-96648B07EF01}"/>
                      </a:ext>
                    </a:extLst>
                  </p:cNvPr>
                  <p:cNvSpPr txBox="1"/>
                  <p:nvPr/>
                </p:nvSpPr>
                <p:spPr>
                  <a:xfrm>
                    <a:off x="1315568" y="3441127"/>
                    <a:ext cx="1334747" cy="143116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>
                      <a:spcBef>
                        <a:spcPts val="600"/>
                      </a:spcBef>
                    </a:pPr>
                    <a:r>
                      <a:rPr lang="ar-S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التشريعات (اللوائح) الفنية</a:t>
                    </a:r>
                  </a:p>
                  <a:p>
                    <a:pPr algn="ctr">
                      <a:spcBef>
                        <a:spcPts val="600"/>
                      </a:spcBef>
                    </a:pPr>
                    <a:r>
                      <a: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rPr>
                      <a:t>Regulations</a:t>
                    </a:r>
                    <a:endParaRPr lang="en-US" sz="16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eorgia Pro Light" panose="02040302050405020303" pitchFamily="18" charset="0"/>
                    </a:endParaRPr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2CC53F8-3EE9-9D31-89B0-3955061F903E}"/>
                  </a:ext>
                </a:extLst>
              </p:cNvPr>
              <p:cNvSpPr/>
              <p:nvPr/>
            </p:nvSpPr>
            <p:spPr>
              <a:xfrm>
                <a:off x="962414" y="1936380"/>
                <a:ext cx="10226634" cy="43130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/>
                  <a:t>التطبيق: مسح السوق - تبادل المعلومات (عاجل)</a:t>
                </a:r>
                <a:endParaRPr lang="en-US" sz="2000" dirty="0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977027F9-1181-834E-2E06-B94D285BAC3D}"/>
                  </a:ext>
                </a:extLst>
              </p:cNvPr>
              <p:cNvSpPr/>
              <p:nvPr/>
            </p:nvSpPr>
            <p:spPr>
              <a:xfrm>
                <a:off x="982682" y="537840"/>
                <a:ext cx="10226634" cy="1391164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21E1085-3C7A-9079-96D5-77F8D1E992BF}"/>
                  </a:ext>
                </a:extLst>
              </p:cNvPr>
              <p:cNvSpPr/>
              <p:nvPr/>
            </p:nvSpPr>
            <p:spPr>
              <a:xfrm>
                <a:off x="982682" y="5645146"/>
                <a:ext cx="10226634" cy="600337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</a:t>
                </a:r>
                <a:r>
                  <a:rPr lang="ar-SA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المؤسسات/ الإطار القانوني             </a:t>
                </a:r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4A24B51-CA76-2284-228C-7AEF12323F28}"/>
                </a:ext>
              </a:extLst>
            </p:cNvPr>
            <p:cNvSpPr txBox="1"/>
            <p:nvPr/>
          </p:nvSpPr>
          <p:spPr>
            <a:xfrm>
              <a:off x="3795808" y="917947"/>
              <a:ext cx="46427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  <a:ea typeface="Cambria" panose="02040503050406030204" pitchFamily="18" charset="0"/>
                  <a:cs typeface="+mj-cs"/>
                </a:rPr>
                <a:t>البنية التحتية للجودة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mbria" panose="02040503050406030204" pitchFamily="18" charset="0"/>
                <a:cs typeface="+mj-cs"/>
              </a:endParaRP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  <a:ea typeface="Cambria" panose="02040503050406030204" pitchFamily="18" charset="0"/>
                  <a:cs typeface="+mj-cs"/>
                </a:rPr>
                <a:t>Quality Infrastructure QIS</a:t>
              </a:r>
            </a:p>
          </p:txBody>
        </p:sp>
        <p:pic>
          <p:nvPicPr>
            <p:cNvPr id="7" name="Graphic 6" descr="Checklist RTL">
              <a:extLst>
                <a:ext uri="{FF2B5EF4-FFF2-40B4-BE49-F238E27FC236}">
                  <a16:creationId xmlns:a16="http://schemas.microsoft.com/office/drawing/2014/main" id="{B1ECD71A-8A97-9935-2CC2-A4AD397FC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22074" y="2725001"/>
              <a:ext cx="456305" cy="456305"/>
            </a:xfrm>
            <a:prstGeom prst="rect">
              <a:avLst/>
            </a:prstGeom>
          </p:spPr>
        </p:pic>
      </p:grpSp>
      <p:sp>
        <p:nvSpPr>
          <p:cNvPr id="114" name="Circle: Hollow 113">
            <a:extLst>
              <a:ext uri="{FF2B5EF4-FFF2-40B4-BE49-F238E27FC236}">
                <a16:creationId xmlns:a16="http://schemas.microsoft.com/office/drawing/2014/main" id="{9A2788AF-324A-FDC8-AC58-2061B3CA8B82}"/>
              </a:ext>
            </a:extLst>
          </p:cNvPr>
          <p:cNvSpPr/>
          <p:nvPr/>
        </p:nvSpPr>
        <p:spPr>
          <a:xfrm>
            <a:off x="1341640" y="2745414"/>
            <a:ext cx="858715" cy="821847"/>
          </a:xfrm>
          <a:prstGeom prst="donut">
            <a:avLst>
              <a:gd name="adj" fmla="val 61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5" name="Graphic 114" descr="Gauge">
            <a:extLst>
              <a:ext uri="{FF2B5EF4-FFF2-40B4-BE49-F238E27FC236}">
                <a16:creationId xmlns:a16="http://schemas.microsoft.com/office/drawing/2014/main" id="{A231E54C-01D2-5F79-B317-68EBE72BF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1629" y="2835088"/>
            <a:ext cx="536896" cy="588163"/>
          </a:xfrm>
          <a:prstGeom prst="rect">
            <a:avLst/>
          </a:prstGeom>
        </p:spPr>
      </p:pic>
      <p:sp>
        <p:nvSpPr>
          <p:cNvPr id="116" name="Circle: Hollow 115">
            <a:extLst>
              <a:ext uri="{FF2B5EF4-FFF2-40B4-BE49-F238E27FC236}">
                <a16:creationId xmlns:a16="http://schemas.microsoft.com/office/drawing/2014/main" id="{51392758-8ADE-B74C-E0A6-0A9F35477D38}"/>
              </a:ext>
            </a:extLst>
          </p:cNvPr>
          <p:cNvSpPr/>
          <p:nvPr/>
        </p:nvSpPr>
        <p:spPr>
          <a:xfrm>
            <a:off x="3080355" y="2739940"/>
            <a:ext cx="873814" cy="838632"/>
          </a:xfrm>
          <a:prstGeom prst="donut">
            <a:avLst>
              <a:gd name="adj" fmla="val 61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7" name="Graphic 116" descr="Ribbon">
            <a:extLst>
              <a:ext uri="{FF2B5EF4-FFF2-40B4-BE49-F238E27FC236}">
                <a16:creationId xmlns:a16="http://schemas.microsoft.com/office/drawing/2014/main" id="{4C8FD949-2BDE-AEC7-15A2-86D9C3320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3211" y="2927503"/>
            <a:ext cx="456075" cy="456075"/>
          </a:xfrm>
          <a:prstGeom prst="rect">
            <a:avLst/>
          </a:prstGeom>
        </p:spPr>
      </p:pic>
      <p:sp>
        <p:nvSpPr>
          <p:cNvPr id="118" name="Circle: Hollow 117">
            <a:extLst>
              <a:ext uri="{FF2B5EF4-FFF2-40B4-BE49-F238E27FC236}">
                <a16:creationId xmlns:a16="http://schemas.microsoft.com/office/drawing/2014/main" id="{DFF4AF7E-2929-6234-14FF-3865023F0748}"/>
              </a:ext>
            </a:extLst>
          </p:cNvPr>
          <p:cNvSpPr/>
          <p:nvPr/>
        </p:nvSpPr>
        <p:spPr>
          <a:xfrm>
            <a:off x="4746508" y="2759436"/>
            <a:ext cx="859730" cy="807825"/>
          </a:xfrm>
          <a:prstGeom prst="donut">
            <a:avLst>
              <a:gd name="adj" fmla="val 61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9" name="Graphic 118" descr="Target Audience">
            <a:extLst>
              <a:ext uri="{FF2B5EF4-FFF2-40B4-BE49-F238E27FC236}">
                <a16:creationId xmlns:a16="http://schemas.microsoft.com/office/drawing/2014/main" id="{AC128617-E0F5-D71E-7705-78909010E5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2955" y="2901420"/>
            <a:ext cx="524812" cy="524812"/>
          </a:xfrm>
          <a:prstGeom prst="rect">
            <a:avLst/>
          </a:prstGeom>
        </p:spPr>
      </p:pic>
      <p:pic>
        <p:nvPicPr>
          <p:cNvPr id="120" name="Graphic 119" descr="List RTL">
            <a:extLst>
              <a:ext uri="{FF2B5EF4-FFF2-40B4-BE49-F238E27FC236}">
                <a16:creationId xmlns:a16="http://schemas.microsoft.com/office/drawing/2014/main" id="{07C442D3-2E46-AF32-0487-C1A6924692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48661" y="2902484"/>
            <a:ext cx="444404" cy="444404"/>
          </a:xfrm>
          <a:prstGeom prst="rect">
            <a:avLst/>
          </a:prstGeom>
        </p:spPr>
      </p:pic>
      <p:pic>
        <p:nvPicPr>
          <p:cNvPr id="121" name="Graphic 120" descr="Classroom">
            <a:extLst>
              <a:ext uri="{FF2B5EF4-FFF2-40B4-BE49-F238E27FC236}">
                <a16:creationId xmlns:a16="http://schemas.microsoft.com/office/drawing/2014/main" id="{009F0A13-DB78-D00D-75AA-0F2B9D5CE2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73574" y="2932472"/>
            <a:ext cx="451050" cy="451050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4B4001E8-CBFD-5AB5-65D5-5BC86273B3D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3723" b="12821"/>
          <a:stretch/>
        </p:blipFill>
        <p:spPr>
          <a:xfrm>
            <a:off x="1104306" y="4416786"/>
            <a:ext cx="1331542" cy="577603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0E0A6DCD-BD24-F9F3-E217-4495B3D6B7D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91" y="4064771"/>
            <a:ext cx="1201271" cy="625841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6565CA19-EAEF-CA5C-DDF0-68950F9FAF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30" y="5214628"/>
            <a:ext cx="1652582" cy="458941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23853643-A8E0-8076-D350-FE45BA78685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946" y="5879545"/>
            <a:ext cx="556719" cy="528883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AF19DBCA-E132-C2B0-48F9-0A5AAC325E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07" y="5828209"/>
            <a:ext cx="639766" cy="639766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4CF34A47-BF4C-1D32-8C9D-B6D7E83CF3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008" y="5879885"/>
            <a:ext cx="505402" cy="50540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BA4AA879-8149-694A-2B5F-7F63CBD8E0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771" y="5896982"/>
            <a:ext cx="538391" cy="538391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72B18281-E99E-1F09-9CD5-F521CE85756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93" y="5878896"/>
            <a:ext cx="566745" cy="566745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ED354E5D-9916-937F-5BDB-AF9715F913C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93" y="5879545"/>
            <a:ext cx="566745" cy="566745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4217A501-A2A9-BC00-E74C-069759060E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902" y="5914451"/>
            <a:ext cx="477920" cy="4779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7C958348-BEBA-06F7-8071-B08AA02D48E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785" y="5909645"/>
            <a:ext cx="471678" cy="4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3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</a:t>
            </a:r>
            <a:r>
              <a:rPr lang="en-US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5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تعريف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تقويم المطابقة</a:t>
            </a:r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86314245"/>
              </p:ext>
            </p:extLst>
          </p:nvPr>
        </p:nvGraphicFramePr>
        <p:xfrm>
          <a:off x="6692290" y="2239482"/>
          <a:ext cx="4965723" cy="4076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888" y="1564991"/>
            <a:ext cx="843366" cy="5427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509" y="1489117"/>
            <a:ext cx="700210" cy="702937"/>
          </a:xfrm>
          <a:prstGeom prst="rect">
            <a:avLst/>
          </a:prstGeom>
        </p:spPr>
      </p:pic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63501" y="2979881"/>
            <a:ext cx="8145778" cy="59878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buNone/>
            </a:pP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المنظمات الإقليمي</a:t>
            </a:r>
            <a:r>
              <a:rPr lang="ar-SA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ــ</a:t>
            </a: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ة والدولي</a:t>
            </a:r>
            <a:r>
              <a:rPr lang="ar-SA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ـــ</a:t>
            </a: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ة</a:t>
            </a:r>
            <a:r>
              <a:rPr lang="en-US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 / 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المتطلب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ات الإقليمي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ة والدولي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ة والأنشط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ة المتماثل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ة للأعض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اء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.</a:t>
            </a:r>
            <a:endParaRPr lang="ar-EG" sz="1600" b="1" dirty="0">
              <a:solidFill>
                <a:schemeClr val="bg2">
                  <a:lumMod val="25000"/>
                </a:schemeClr>
              </a:solidFill>
              <a:latin typeface="GE SS Two Light" panose="020A0503020102020204" pitchFamily="18" charset="-78"/>
              <a:ea typeface="GE SS Two Light" panose="020A0503020102020204" pitchFamily="18" charset="-78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63500" y="3713670"/>
            <a:ext cx="7717250" cy="51012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lnSpc>
                <a:spcPct val="150000"/>
              </a:lnSpc>
              <a:buNone/>
            </a:pP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جهات الاعتماد</a:t>
            </a:r>
            <a:r>
              <a:rPr lang="en-US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 / 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المتطلب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ات الدولي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ة لجه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ات الاعتم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اد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GE SS Two Light" panose="020A0503020102020204" pitchFamily="18" charset="-78"/>
                <a:cs typeface="Arial" panose="020B0604020202020204" pitchFamily="34" charset="0"/>
              </a:rPr>
              <a:t>ISO 17011 </a:t>
            </a:r>
            <a:r>
              <a:rPr lang="ar-SA" sz="1600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والسياسات والوثائق ذات العلاقة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.</a:t>
            </a:r>
            <a:endParaRPr lang="ar-EG" sz="1600" b="1" dirty="0">
              <a:solidFill>
                <a:schemeClr val="bg2">
                  <a:lumMod val="25000"/>
                </a:schemeClr>
              </a:solidFill>
              <a:latin typeface="GE SS Two Light" panose="020A0503020102020204" pitchFamily="18" charset="-78"/>
              <a:ea typeface="GE SS Two Light" panose="020A0503020102020204" pitchFamily="18" charset="-78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472059" y="4516254"/>
            <a:ext cx="6909836" cy="74488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lnSpc>
                <a:spcPct val="100000"/>
              </a:lnSpc>
              <a:buNone/>
            </a:pP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جهات تقويم المطابقة</a:t>
            </a:r>
            <a:r>
              <a:rPr lang="en-US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 / 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المتطلبات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وفقاً ل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لمواصفات القياسية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ISO/IEC 17025، ISO 15189،</a:t>
            </a:r>
          </a:p>
          <a:p>
            <a:pPr marL="0" lv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ISO/IEC 17065    ، ISO/IEC 17021، ISO/IEC 17020، ISO/IEC 17043</a:t>
            </a:r>
            <a:endParaRPr lang="ar-EG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127000" y="5380600"/>
            <a:ext cx="6688592" cy="88528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lnSpc>
                <a:spcPct val="110000"/>
              </a:lnSpc>
              <a:buNone/>
            </a:pP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جهات الإنت</a:t>
            </a:r>
            <a:r>
              <a:rPr lang="ar-SA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ــ</a:t>
            </a: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اج والتصني</a:t>
            </a:r>
            <a:r>
              <a:rPr lang="ar-SA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ــ</a:t>
            </a:r>
            <a:r>
              <a:rPr lang="ar-EG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ع</a:t>
            </a:r>
            <a:r>
              <a:rPr lang="ar-SA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 والخدمات</a:t>
            </a:r>
            <a:r>
              <a:rPr lang="en-US" sz="1800" b="1" dirty="0">
                <a:solidFill>
                  <a:srgbClr val="BF1F24"/>
                </a:solidFill>
                <a:latin typeface="GE SS Two Bold" panose="020A0503020102020204" pitchFamily="18" charset="-78"/>
                <a:ea typeface="GE SS Two Bold" panose="020A0503020102020204" pitchFamily="18" charset="-78"/>
              </a:rPr>
              <a:t> /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تلتــزم بتطبيــق ال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متطلب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ــ</a:t>
            </a:r>
            <a:r>
              <a:rPr lang="ar-EG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ات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الفنيــة والمواصفـــات 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GE SS Two Light" panose="020A0503020102020204" pitchFamily="18" charset="-78"/>
              <a:ea typeface="GE SS Two Light" panose="020A0503020102020204" pitchFamily="18" charset="-78"/>
            </a:endParaRPr>
          </a:p>
          <a:p>
            <a:pPr marL="0" lvl="0" indent="0" algn="r" rtl="1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    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القياسية ذات العلاقة الصادرة عن الجهات التشريعية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GE SS Two Light" panose="020A0503020102020204" pitchFamily="18" charset="-78"/>
                <a:ea typeface="GE SS Two Light" panose="020A0503020102020204" pitchFamily="18" charset="-78"/>
              </a:rPr>
              <a:t>.</a:t>
            </a:r>
            <a:endParaRPr lang="ar-EG" sz="1600" b="1" dirty="0">
              <a:solidFill>
                <a:schemeClr val="bg2">
                  <a:lumMod val="25000"/>
                </a:schemeClr>
              </a:solidFill>
              <a:latin typeface="GE SS Two Light" panose="020A0503020102020204" pitchFamily="18" charset="-78"/>
              <a:ea typeface="GE SS Two Light" panose="020A0503020102020204" pitchFamily="18" charset="-78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6538823" y="5424053"/>
            <a:ext cx="496928" cy="814543"/>
          </a:xfrm>
          <a:prstGeom prst="line">
            <a:avLst/>
          </a:prstGeom>
          <a:ln w="28575">
            <a:solidFill>
              <a:srgbClr val="BF1F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7125419" y="4501333"/>
            <a:ext cx="464162" cy="759801"/>
          </a:xfrm>
          <a:prstGeom prst="line">
            <a:avLst/>
          </a:prstGeom>
          <a:ln w="28575">
            <a:solidFill>
              <a:srgbClr val="BF1F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7692006" y="3775487"/>
            <a:ext cx="338304" cy="546166"/>
          </a:xfrm>
          <a:prstGeom prst="line">
            <a:avLst/>
          </a:prstGeom>
          <a:ln w="28575">
            <a:solidFill>
              <a:srgbClr val="BF1F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8172174" y="3014746"/>
            <a:ext cx="329478" cy="529058"/>
          </a:xfrm>
          <a:prstGeom prst="line">
            <a:avLst/>
          </a:prstGeom>
          <a:ln w="28575">
            <a:solidFill>
              <a:srgbClr val="BF1F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4F0846D9-A3C3-6E63-37CE-573EAB76E5F3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287F37-C19F-8E59-853A-33EFCA295B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0963" y="1483935"/>
            <a:ext cx="1308375" cy="67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3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0" y="449943"/>
            <a:ext cx="12192000" cy="6023428"/>
            <a:chOff x="0" y="449943"/>
            <a:chExt cx="12192000" cy="6023428"/>
          </a:xfrm>
        </p:grpSpPr>
        <p:sp>
          <p:nvSpPr>
            <p:cNvPr id="34" name="Rectangle 33"/>
            <p:cNvSpPr/>
            <p:nvPr/>
          </p:nvSpPr>
          <p:spPr>
            <a:xfrm>
              <a:off x="0" y="449943"/>
              <a:ext cx="12192000" cy="60234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/>
                <a:t>ر</a:t>
              </a:r>
              <a:endParaRPr lang="en-US" dirty="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6461836-3987-4B91-8DE7-C7F5C105B380}"/>
                </a:ext>
              </a:extLst>
            </p:cNvPr>
            <p:cNvGrpSpPr/>
            <p:nvPr/>
          </p:nvGrpSpPr>
          <p:grpSpPr>
            <a:xfrm>
              <a:off x="50800" y="633266"/>
              <a:ext cx="11935172" cy="5572825"/>
              <a:chOff x="50800" y="633266"/>
              <a:chExt cx="11935172" cy="5572825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E885869-83F2-4C26-A79C-CE190279AD54}"/>
                  </a:ext>
                </a:extLst>
              </p:cNvPr>
              <p:cNvGrpSpPr/>
              <p:nvPr/>
            </p:nvGrpSpPr>
            <p:grpSpPr>
              <a:xfrm>
                <a:off x="2694758" y="633266"/>
                <a:ext cx="9291214" cy="5572825"/>
                <a:chOff x="1214447" y="593510"/>
                <a:chExt cx="9291214" cy="5572825"/>
              </a:xfrm>
            </p:grpSpPr>
            <p:pic>
              <p:nvPicPr>
                <p:cNvPr id="78" name="Picture 7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04706" y="608043"/>
                  <a:ext cx="9200955" cy="5523890"/>
                </a:xfrm>
                <a:prstGeom prst="rect">
                  <a:avLst/>
                </a:prstGeom>
              </p:spPr>
            </p:pic>
            <p:sp>
              <p:nvSpPr>
                <p:cNvPr id="79" name="TextBox 78"/>
                <p:cNvSpPr txBox="1"/>
                <p:nvPr/>
              </p:nvSpPr>
              <p:spPr>
                <a:xfrm>
                  <a:off x="1828800" y="618164"/>
                  <a:ext cx="1690357" cy="584775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المنظمة الدولية لاعتماد المختبرات</a:t>
                  </a:r>
                  <a:r>
                    <a:rPr lang="ar-SA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 (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ILAC</a:t>
                  </a:r>
                  <a:r>
                    <a:rPr lang="ar-SA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)</a:t>
                  </a:r>
                  <a:endParaRPr lang="ar-EG" sz="16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3962139" y="593510"/>
                  <a:ext cx="2938732" cy="64633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EG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تعترف</a:t>
                  </a:r>
                </a:p>
                <a:p>
                  <a:pPr algn="ctr"/>
                  <a:r>
                    <a:rPr lang="ar-EG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الحكومة بهيئات الاعتماد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7492822" y="618164"/>
                  <a:ext cx="1694041" cy="584775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المنتدى الدولي للاعتماد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 </a:t>
                  </a:r>
                  <a:r>
                    <a:rPr lang="ar-SA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 (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IAF</a:t>
                  </a:r>
                  <a:r>
                    <a:rPr lang="ar-SA" sz="16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)</a:t>
                  </a:r>
                  <a:endParaRPr lang="ar-EG" sz="16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1214448" y="1386478"/>
                  <a:ext cx="2747692" cy="646331"/>
                </a:xfrm>
                <a:prstGeom prst="rect">
                  <a:avLst/>
                </a:prstGeom>
                <a:solidFill>
                  <a:srgbClr val="C52127"/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الاعتراف المتبادل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منظمة </a:t>
                  </a:r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الاعتماد لدول </a:t>
                  </a:r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المحيط الهادي (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(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GE SS Two Light" panose="020A0503020102020204" pitchFamily="18" charset="-78"/>
                      <a:cs typeface="Times New Roman" panose="02020603050405020304" pitchFamily="18" charset="0"/>
                    </a:rPr>
                    <a:t>APAC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، </a:t>
                  </a:r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الجهاز العربي للاعتماد (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GE SS Two Light" panose="020A0503020102020204" pitchFamily="18" charset="-78"/>
                      <a:cs typeface="Times New Roman" panose="02020603050405020304" pitchFamily="18" charset="0"/>
                    </a:rPr>
                    <a:t>ARAC</a:t>
                  </a:r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)</a:t>
                  </a:r>
                  <a:endParaRPr lang="en-US" sz="12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+mj-cs"/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1214447" y="2248602"/>
                  <a:ext cx="4297680" cy="105156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هيئات 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الاعتماد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 </a:t>
                  </a: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تقدم خدمات الاعتماد الدولي ل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مختبرات 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الفحص والمعايرة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، 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و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جهات التفتيش،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 والمختبرات الطبية، ومزودي اختبارات الكفاءة ومنتجي المواد المرجعية</a:t>
                  </a:r>
                  <a:endParaRPr lang="ar-EG" sz="15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Sakkal Majalla" panose="02000000000000000000" pitchFamily="2" charset="-78"/>
                  </a:endParaRP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(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المواصفة القياسية </a:t>
                  </a:r>
                  <a:r>
                    <a:rPr lang="en-US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ISO/IEC 17011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)</a:t>
                  </a:r>
                  <a:endParaRPr lang="en-US" sz="15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1361824" y="3523896"/>
                  <a:ext cx="1718507" cy="76944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المختبرات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تختبر وتمنح شهادات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للعناصر والمواد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المواصفة القياسية </a:t>
                  </a:r>
                  <a:r>
                    <a:rPr lang="en-US" sz="1100" b="1" dirty="0">
                      <a:latin typeface="Sakkal Majalla" panose="02000000000000000000" pitchFamily="2" charset="-78"/>
                      <a:cs typeface="+mj-cs"/>
                    </a:rPr>
                    <a:t>ISO/IEC 17025</a:t>
                  </a: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191960" y="3508815"/>
                  <a:ext cx="1731419" cy="76944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جهات التفتيش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تفحص وتمنح الشهادات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للعناصر والمواد والعمليات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المواصفة القياسية </a:t>
                  </a:r>
                  <a:r>
                    <a:rPr lang="en-US" sz="1100" b="1" dirty="0">
                      <a:latin typeface="Sakkal Majalla" panose="02000000000000000000" pitchFamily="2" charset="-78"/>
                      <a:cs typeface="+mj-cs"/>
                    </a:rPr>
                    <a:t>ISO/IEC 17020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5074739" y="3589430"/>
                  <a:ext cx="1731419" cy="600164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جهات منح شهادات المنتجات</a:t>
                  </a:r>
                </a:p>
                <a:p>
                  <a:pPr algn="ctr" rtl="1"/>
                  <a:r>
                    <a:rPr lang="ar-SA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تمنح شهادات ل</a:t>
                  </a:r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لمنتجات</a:t>
                  </a:r>
                  <a:r>
                    <a:rPr lang="ar-SA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 وفقاً ل</a:t>
                  </a:r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لمواصفة القياسية </a:t>
                  </a:r>
                  <a:r>
                    <a:rPr lang="en-US" sz="1100" b="1" dirty="0">
                      <a:latin typeface="Sakkal Majalla" panose="02000000000000000000" pitchFamily="2" charset="-78"/>
                      <a:cs typeface="+mj-cs"/>
                    </a:rPr>
                    <a:t>ISO/IEC 17065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6861972" y="3592084"/>
                  <a:ext cx="1731419" cy="600164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جهات منح شهادات الأفراد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تمنح شهادات لمدققي النظم</a:t>
                  </a:r>
                  <a:r>
                    <a:rPr lang="ar-SA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 وفقاً </a:t>
                  </a:r>
                  <a:r>
                    <a:rPr lang="ar-SA" sz="1100" b="1" dirty="0" err="1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لل</a:t>
                  </a:r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مواصفة القياسية </a:t>
                  </a:r>
                  <a:r>
                    <a:rPr lang="en-US" sz="1100" b="1" dirty="0">
                      <a:latin typeface="Sakkal Majalla" panose="02000000000000000000" pitchFamily="2" charset="-78"/>
                      <a:cs typeface="+mj-cs"/>
                    </a:rPr>
                    <a:t>ISO/IEC 17024</a:t>
                  </a: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8681331" y="3525853"/>
                  <a:ext cx="1736389" cy="76944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جهات منح شهادات النظم</a:t>
                  </a:r>
                </a:p>
                <a:p>
                  <a:pPr algn="ctr" rtl="1"/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تمنح شهادات لنظم الجودة والإدارة البيئية</a:t>
                  </a:r>
                  <a:r>
                    <a:rPr lang="en-US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 </a:t>
                  </a:r>
                  <a:r>
                    <a:rPr lang="ar-SA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وغيرها وفقاً ل</a:t>
                  </a:r>
                  <a:r>
                    <a:rPr lang="ar-EG" sz="11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لمواصفة القياسية</a:t>
                  </a:r>
                  <a:r>
                    <a:rPr lang="ar-EG" sz="1100" b="1" dirty="0">
                      <a:latin typeface="Sakkal Majalla" panose="02000000000000000000" pitchFamily="2" charset="-78"/>
                      <a:cs typeface="+mj-cs"/>
                    </a:rPr>
                    <a:t> </a:t>
                  </a:r>
                  <a:r>
                    <a:rPr lang="en-US" sz="1100" b="1" dirty="0">
                      <a:latin typeface="Sakkal Majalla" panose="02000000000000000000" pitchFamily="2" charset="-78"/>
                      <a:cs typeface="+mj-cs"/>
                    </a:rPr>
                    <a:t>ISO/IEC 17021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348911" y="4587512"/>
                  <a:ext cx="1737360" cy="64633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تُمنح شهادة للعناصر أو المواد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وفقًا لمواصفات قياسية/ مواصفات فنية</a:t>
                  </a: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3208471" y="4587512"/>
                  <a:ext cx="1737360" cy="64633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تُمنح شهادة للعناصر أو المواد أو العمليات وفقًا لمواصفات قياسية/ مواصفات فنية</a:t>
                  </a: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5074738" y="4587512"/>
                  <a:ext cx="1737360" cy="64633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يُمنح المنتج علامة لمراعاة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المواصفات القياسية/ متطلبات السلامة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861971" y="4587512"/>
                  <a:ext cx="1737360" cy="64633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تُمنح شهادة لمدققي النظم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لتدقيق المواصفات القياسية المختلفة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8649204" y="4587512"/>
                  <a:ext cx="1737360" cy="83099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تُمنح نظم الإدارة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شهادات وفقًا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للمواصفتين 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 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+mj-cs"/>
                    </a:rPr>
                    <a:t>ISO 900x </a:t>
                  </a:r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+mj-cs"/>
                    </a:rPr>
                    <a:t>و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+mj-cs"/>
                    </a:rPr>
                    <a:t>ISO 14001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2475730" y="5643115"/>
                  <a:ext cx="4669340" cy="52322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4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المستهلكون</a:t>
                  </a:r>
                  <a:r>
                    <a:rPr lang="ar-SA" sz="14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 والمجتمع</a:t>
                  </a:r>
                </a:p>
                <a:p>
                  <a:pPr algn="ctr" rtl="1"/>
                  <a:r>
                    <a:rPr lang="ar-SA" sz="1400" b="1" dirty="0"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تأكيد الجودة وبالتالي الثقة </a:t>
                  </a:r>
                  <a:endParaRPr lang="ar-EG" sz="1400" b="1" dirty="0">
                    <a:latin typeface="Sakkal Majalla" panose="02000000000000000000" pitchFamily="2" charset="-78"/>
                    <a:ea typeface="GE SS Two Light" panose="020A0503020102020204" pitchFamily="18" charset="-78"/>
                    <a:cs typeface="+mj-cs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7145070" y="1428630"/>
                  <a:ext cx="3360590" cy="646331"/>
                </a:xfrm>
                <a:prstGeom prst="rect">
                  <a:avLst/>
                </a:prstGeom>
                <a:solidFill>
                  <a:srgbClr val="C52127"/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+mj-cs"/>
                    </a:rPr>
                    <a:t>الاعتراف المتبادل</a:t>
                  </a:r>
                </a:p>
                <a:p>
                  <a:pPr algn="ctr" rtl="1"/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منظمة الاعتماد لدول المحيط الهادي 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GE SS Two Light" panose="020A0503020102020204" pitchFamily="18" charset="-78"/>
                      <a:cs typeface="Times New Roman" panose="02020603050405020304" pitchFamily="18" charset="0"/>
                    </a:rPr>
                    <a:t>APAC)</a:t>
                  </a:r>
                  <a:r>
                    <a:rPr lang="ar-EG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)</a:t>
                  </a:r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، والجهاز العربي للاعتماد (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GE SS Two Light" panose="020A0503020102020204" pitchFamily="18" charset="-78"/>
                      <a:cs typeface="Times New Roman" panose="02020603050405020304" pitchFamily="18" charset="0"/>
                    </a:rPr>
                    <a:t>ARAC</a:t>
                  </a:r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+mj-cs"/>
                    </a:rPr>
                    <a:t>)</a:t>
                  </a:r>
                  <a:endParaRPr lang="en-US" sz="12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+mj-cs"/>
                  </a:endParaRP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5743573" y="2248602"/>
                  <a:ext cx="4762087" cy="105156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هيئات الاعتماد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Bold" panose="020A0503020102020204" pitchFamily="18" charset="-78"/>
                      <a:cs typeface="Sakkal Majalla" panose="02000000000000000000" pitchFamily="2" charset="-78"/>
                    </a:rPr>
                    <a:t> </a:t>
                  </a: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تقدم خدمات الاعتماد الدولي </a:t>
                  </a: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ل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جهات منح 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شهادات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 للنظم والأفراد والمنتجات</a:t>
                  </a:r>
                  <a:endParaRPr lang="ar-EG" sz="1500" b="1" dirty="0">
                    <a:solidFill>
                      <a:schemeClr val="bg1"/>
                    </a:solidFill>
                    <a:latin typeface="Sakkal Majalla" panose="02000000000000000000" pitchFamily="2" charset="-78"/>
                    <a:ea typeface="GE SS Two Light" panose="020A0503020102020204" pitchFamily="18" charset="-78"/>
                    <a:cs typeface="Sakkal Majalla" panose="02000000000000000000" pitchFamily="2" charset="-78"/>
                  </a:endParaRP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(</a:t>
                  </a:r>
                  <a:r>
                    <a:rPr lang="ar-EG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المواصفة القياسية </a:t>
                  </a:r>
                  <a:r>
                    <a:rPr lang="en-US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ISO/IEC 17011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ea typeface="GE SS Two Light" panose="020A0503020102020204" pitchFamily="18" charset="-78"/>
                      <a:cs typeface="Sakkal Majalla" panose="02000000000000000000" pitchFamily="2" charset="-78"/>
                    </a:rPr>
                    <a:t>)</a:t>
                  </a: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988FDB24-D2C7-48C2-83FD-EE299411CE2F}"/>
                  </a:ext>
                </a:extLst>
              </p:cNvPr>
              <p:cNvGrpSpPr/>
              <p:nvPr/>
            </p:nvGrpSpPr>
            <p:grpSpPr>
              <a:xfrm>
                <a:off x="50800" y="657919"/>
                <a:ext cx="3151259" cy="5504900"/>
                <a:chOff x="50800" y="657919"/>
                <a:chExt cx="3151259" cy="5504900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55357AAE-3592-423D-9672-D2026AB89117}"/>
                    </a:ext>
                  </a:extLst>
                </p:cNvPr>
                <p:cNvSpPr/>
                <p:nvPr/>
              </p:nvSpPr>
              <p:spPr>
                <a:xfrm>
                  <a:off x="344906" y="657919"/>
                  <a:ext cx="1624301" cy="584775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1"/>
                  <a:r>
                    <a:rPr lang="ar-SA" sz="1200" b="1" dirty="0"/>
                    <a:t>المنتدى الدولي لهيئات اعتماد الحلال </a:t>
                  </a:r>
                  <a:r>
                    <a:rPr lang="en-US" sz="1200" b="1" dirty="0"/>
                    <a:t>IHAF</a:t>
                  </a:r>
                  <a:endParaRPr lang="ar-SA" sz="1200" b="1" dirty="0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2B938784-EAB3-46A7-A8F1-5028320EA150}"/>
                    </a:ext>
                  </a:extLst>
                </p:cNvPr>
                <p:cNvSpPr/>
                <p:nvPr/>
              </p:nvSpPr>
              <p:spPr>
                <a:xfrm>
                  <a:off x="75225" y="2288653"/>
                  <a:ext cx="2520000" cy="1045451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r>
                    <a:rPr lang="ar-SA" sz="1500" b="1" dirty="0"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هيئات الاعتماد</a:t>
                  </a:r>
                </a:p>
                <a:p>
                  <a:pPr algn="ctr"/>
                  <a:r>
                    <a:rPr lang="ar-SA" sz="1500" b="1" dirty="0"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تقدم خدمات الاعتماد الدولي </a:t>
                  </a:r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لجهات</a:t>
                  </a:r>
                  <a:r>
                    <a:rPr lang="ar-SA" sz="1500" b="1" dirty="0"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 منح شهادات الحلال</a:t>
                  </a:r>
                </a:p>
                <a:p>
                  <a:pPr algn="ctr" rtl="1"/>
                  <a:r>
                    <a:rPr lang="ar-SA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المواصفة القياسية الخليجية </a:t>
                  </a:r>
                  <a:r>
                    <a:rPr lang="en-US" sz="15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GSO2055-3</a:t>
                  </a:r>
                  <a:endParaRPr lang="ar-SA" sz="1500" b="1" dirty="0">
                    <a:solidFill>
                      <a:schemeClr val="bg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71" name="Rectangle: Rounded Corners 64">
                  <a:extLst>
                    <a:ext uri="{FF2B5EF4-FFF2-40B4-BE49-F238E27FC236}">
                      <a16:creationId xmlns:a16="http://schemas.microsoft.com/office/drawing/2014/main" id="{339D76A5-3B53-433E-ADCF-58420CB35BEC}"/>
                    </a:ext>
                  </a:extLst>
                </p:cNvPr>
                <p:cNvSpPr/>
                <p:nvPr/>
              </p:nvSpPr>
              <p:spPr>
                <a:xfrm>
                  <a:off x="61623" y="3523896"/>
                  <a:ext cx="2520000" cy="809197"/>
                </a:xfrm>
                <a:prstGeom prst="round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r>
                    <a:rPr lang="ar-SA" sz="1100" b="1" dirty="0">
                      <a:solidFill>
                        <a:schemeClr val="tx1"/>
                      </a:solidFill>
                      <a:latin typeface="Sakkal Majalla" panose="02000000000000000000" pitchFamily="2" charset="-78"/>
                      <a:cs typeface="+mj-cs"/>
                    </a:rPr>
                    <a:t>جهات منح شهادات الحلال</a:t>
                  </a:r>
                </a:p>
                <a:p>
                  <a:pPr algn="ctr" rtl="1"/>
                  <a:r>
                    <a:rPr lang="ar-SA" sz="1100" b="1" dirty="0">
                      <a:solidFill>
                        <a:schemeClr val="tx1"/>
                      </a:solidFill>
                      <a:latin typeface="Sakkal Majalla" panose="02000000000000000000" pitchFamily="2" charset="-78"/>
                      <a:cs typeface="+mj-cs"/>
                    </a:rPr>
                    <a:t>تمنح شهادات الحلال للمنتجات والنظم وفقاً للمواصفة القياسية الخليجية </a:t>
                  </a:r>
                  <a:r>
                    <a:rPr lang="en-US" sz="1100" b="1" dirty="0">
                      <a:solidFill>
                        <a:schemeClr val="tx1"/>
                      </a:solidFill>
                      <a:latin typeface="Sakkal Majalla" panose="02000000000000000000" pitchFamily="2" charset="-78"/>
                      <a:cs typeface="+mj-cs"/>
                    </a:rPr>
                    <a:t>GSO2055-2</a:t>
                  </a:r>
                  <a:endParaRPr lang="ar-SA" sz="11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+mj-cs"/>
                  </a:endParaRPr>
                </a:p>
              </p:txBody>
            </p:sp>
            <p:sp>
              <p:nvSpPr>
                <p:cNvPr id="72" name="Rectangle: Rounded Corners 106">
                  <a:extLst>
                    <a:ext uri="{FF2B5EF4-FFF2-40B4-BE49-F238E27FC236}">
                      <a16:creationId xmlns:a16="http://schemas.microsoft.com/office/drawing/2014/main" id="{E5CA7C1B-7668-49AD-A974-A1BF49265473}"/>
                    </a:ext>
                  </a:extLst>
                </p:cNvPr>
                <p:cNvSpPr/>
                <p:nvPr/>
              </p:nvSpPr>
              <p:spPr>
                <a:xfrm>
                  <a:off x="50800" y="5669619"/>
                  <a:ext cx="3151259" cy="493200"/>
                </a:xfrm>
                <a:prstGeom prst="roundRect">
                  <a:avLst/>
                </a:prstGeom>
                <a:solidFill>
                  <a:srgbClr val="F0A9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 dirty="0">
                    <a:noFill/>
                  </a:endParaRPr>
                </a:p>
              </p:txBody>
            </p:sp>
            <p:sp>
              <p:nvSpPr>
                <p:cNvPr id="73" name="Rectangle: Rounded Corners 107">
                  <a:extLst>
                    <a:ext uri="{FF2B5EF4-FFF2-40B4-BE49-F238E27FC236}">
                      <a16:creationId xmlns:a16="http://schemas.microsoft.com/office/drawing/2014/main" id="{F12098BD-29C0-4756-A347-DCBA51685580}"/>
                    </a:ext>
                  </a:extLst>
                </p:cNvPr>
                <p:cNvSpPr/>
                <p:nvPr/>
              </p:nvSpPr>
              <p:spPr>
                <a:xfrm>
                  <a:off x="94853" y="4614016"/>
                  <a:ext cx="2520000" cy="792000"/>
                </a:xfrm>
                <a:prstGeom prst="roundRect">
                  <a:avLst/>
                </a:prstGeom>
                <a:solidFill>
                  <a:srgbClr val="9C4E9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1"/>
                  <a:r>
                    <a:rPr lang="ar-SA" sz="1200" b="1" dirty="0">
                      <a:solidFill>
                        <a:schemeClr val="bg1"/>
                      </a:solidFill>
                      <a:latin typeface="Sakkal Majalla" panose="02000000000000000000" pitchFamily="2" charset="-78"/>
                      <a:cs typeface="+mj-cs"/>
                    </a:rPr>
                    <a:t>تمنح المنتجات علامة/شهادة لمطابقتها المواصفات القياسية/ متطلبات السلامة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FA7CBBF3-780D-4A53-B148-8B02F713BB7A}"/>
                    </a:ext>
                  </a:extLst>
                </p:cNvPr>
                <p:cNvCxnSpPr>
                  <a:stCxn id="69" idx="2"/>
                </p:cNvCxnSpPr>
                <p:nvPr/>
              </p:nvCxnSpPr>
              <p:spPr>
                <a:xfrm>
                  <a:off x="1157057" y="1242694"/>
                  <a:ext cx="0" cy="10440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F2D7D598-E043-4F0F-8D73-9D3ED5B5367F}"/>
                    </a:ext>
                  </a:extLst>
                </p:cNvPr>
                <p:cNvCxnSpPr/>
                <p:nvPr/>
              </p:nvCxnSpPr>
              <p:spPr>
                <a:xfrm>
                  <a:off x="1152289" y="3338193"/>
                  <a:ext cx="0" cy="2160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9DADE7E4-EF57-48FD-B0A3-E7925A6D0785}"/>
                    </a:ext>
                  </a:extLst>
                </p:cNvPr>
                <p:cNvCxnSpPr/>
                <p:nvPr/>
              </p:nvCxnSpPr>
              <p:spPr>
                <a:xfrm>
                  <a:off x="1161812" y="4319279"/>
                  <a:ext cx="0" cy="2880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6CF0E7D8-A0BA-4D1A-A8E0-2AD4AD3267CC}"/>
                    </a:ext>
                  </a:extLst>
                </p:cNvPr>
                <p:cNvCxnSpPr/>
                <p:nvPr/>
              </p:nvCxnSpPr>
              <p:spPr>
                <a:xfrm>
                  <a:off x="1161815" y="5405128"/>
                  <a:ext cx="0" cy="2880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98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06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5A5F56-2D54-32C0-49B5-A737C388C683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414422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07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أنواع الاعتمادات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087553" y="1916928"/>
            <a:ext cx="2593452" cy="807390"/>
            <a:chOff x="9087553" y="1916928"/>
            <a:chExt cx="2593452" cy="807390"/>
          </a:xfrm>
        </p:grpSpPr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9087553" y="2130911"/>
              <a:ext cx="1484991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مختبرات الفحص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0635009" y="1916928"/>
              <a:ext cx="1045996" cy="807390"/>
              <a:chOff x="10229484" y="2016800"/>
              <a:chExt cx="1475933" cy="1139253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54304" y="2075519"/>
                <a:ext cx="932992" cy="931874"/>
              </a:xfrm>
              <a:prstGeom prst="rect">
                <a:avLst/>
              </a:prstGeom>
            </p:spPr>
          </p:pic>
          <p:sp>
            <p:nvSpPr>
              <p:cNvPr id="11" name="Oval 10"/>
              <p:cNvSpPr/>
              <p:nvPr/>
            </p:nvSpPr>
            <p:spPr>
              <a:xfrm>
                <a:off x="10566164" y="2016800"/>
                <a:ext cx="1139253" cy="1139253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>
                <a:stCxn id="11" idx="2"/>
              </p:cNvCxnSpPr>
              <p:nvPr/>
            </p:nvCxnSpPr>
            <p:spPr>
              <a:xfrm flipH="1" flipV="1">
                <a:off x="10300447" y="2586426"/>
                <a:ext cx="265717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10229484" y="2525914"/>
                <a:ext cx="121024" cy="121024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9087553" y="2906462"/>
            <a:ext cx="2593452" cy="807390"/>
            <a:chOff x="9087553" y="2906462"/>
            <a:chExt cx="2593452" cy="807390"/>
          </a:xfrm>
        </p:grpSpPr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9087553" y="3111650"/>
              <a:ext cx="1484991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مختبرات المعايرة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0873614" y="2906462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stCxn id="32" idx="2"/>
            </p:cNvCxnSpPr>
            <p:nvPr/>
          </p:nvCxnSpPr>
          <p:spPr>
            <a:xfrm flipH="1" flipV="1">
              <a:off x="10685301" y="3310157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10635009" y="3267272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1261" y="2970130"/>
              <a:ext cx="616802" cy="616802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9082079" y="3895239"/>
            <a:ext cx="2598926" cy="807390"/>
            <a:chOff x="9082079" y="3895239"/>
            <a:chExt cx="2598926" cy="807390"/>
          </a:xfrm>
        </p:grpSpPr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9082079" y="4137142"/>
              <a:ext cx="1484991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المختبرات الطبية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0873614" y="3895239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>
              <a:stCxn id="37" idx="2"/>
            </p:cNvCxnSpPr>
            <p:nvPr/>
          </p:nvCxnSpPr>
          <p:spPr>
            <a:xfrm flipH="1" flipV="1">
              <a:off x="10685301" y="4298934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10635009" y="4256049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1554" y="3944061"/>
              <a:ext cx="655740" cy="65574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9076605" y="4884015"/>
            <a:ext cx="2598926" cy="807390"/>
            <a:chOff x="9076605" y="4884015"/>
            <a:chExt cx="2598926" cy="807390"/>
          </a:xfrm>
        </p:grpSpPr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9076605" y="5125918"/>
              <a:ext cx="1484991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التفتيش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0868140" y="4884015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45" idx="2"/>
            </p:cNvCxnSpPr>
            <p:nvPr/>
          </p:nvCxnSpPr>
          <p:spPr>
            <a:xfrm flipH="1" flipV="1">
              <a:off x="10679827" y="5287710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10629535" y="5244825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965" y="4977301"/>
              <a:ext cx="607473" cy="607473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4802521" y="1916928"/>
            <a:ext cx="3608480" cy="807390"/>
            <a:chOff x="4802521" y="1916928"/>
            <a:chExt cx="3608480" cy="807390"/>
          </a:xfrm>
        </p:grpSpPr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4802521" y="2130911"/>
              <a:ext cx="2500019" cy="409353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للمنتجات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7603611" y="191692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/>
            <p:cNvCxnSpPr>
              <a:stCxn id="57" idx="2"/>
            </p:cNvCxnSpPr>
            <p:nvPr/>
          </p:nvCxnSpPr>
          <p:spPr>
            <a:xfrm flipH="1" flipV="1">
              <a:off x="7415297" y="232062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7365005" y="227773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7062" y="1954865"/>
              <a:ext cx="746402" cy="746402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4664209" y="2906462"/>
            <a:ext cx="3746792" cy="807390"/>
            <a:chOff x="4664209" y="2906462"/>
            <a:chExt cx="3746792" cy="807390"/>
          </a:xfrm>
        </p:grpSpPr>
        <p:sp>
          <p:nvSpPr>
            <p:cNvPr id="53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4664209" y="3111650"/>
              <a:ext cx="2638332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للأفراد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7603610" y="2906462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60" idx="2"/>
            </p:cNvCxnSpPr>
            <p:nvPr/>
          </p:nvCxnSpPr>
          <p:spPr>
            <a:xfrm flipH="1" flipV="1">
              <a:off x="7415297" y="3310157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7365005" y="3267272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3224" y="2998242"/>
              <a:ext cx="576210" cy="576210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4564317" y="3895239"/>
            <a:ext cx="3846684" cy="807390"/>
            <a:chOff x="4564317" y="3895239"/>
            <a:chExt cx="3846684" cy="807390"/>
          </a:xfrm>
        </p:grpSpPr>
        <p:sp>
          <p:nvSpPr>
            <p:cNvPr id="5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4564317" y="4137142"/>
              <a:ext cx="2732750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للنظم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7603610" y="3895239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>
              <a:stCxn id="65" idx="2"/>
            </p:cNvCxnSpPr>
            <p:nvPr/>
          </p:nvCxnSpPr>
          <p:spPr>
            <a:xfrm flipH="1" flipV="1">
              <a:off x="7415297" y="4298934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/>
            <p:cNvSpPr/>
            <p:nvPr/>
          </p:nvSpPr>
          <p:spPr>
            <a:xfrm>
              <a:off x="7365005" y="4256049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1290" y="3947723"/>
              <a:ext cx="712030" cy="712030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5017675" y="4884015"/>
            <a:ext cx="3387852" cy="807390"/>
            <a:chOff x="5017675" y="4884015"/>
            <a:chExt cx="3387852" cy="807390"/>
          </a:xfrm>
        </p:grpSpPr>
        <p:sp>
          <p:nvSpPr>
            <p:cNvPr id="69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5017675" y="5125918"/>
              <a:ext cx="2273918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شهادات الحلال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7598136" y="4884015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>
              <a:stCxn id="70" idx="2"/>
            </p:cNvCxnSpPr>
            <p:nvPr/>
          </p:nvCxnSpPr>
          <p:spPr>
            <a:xfrm flipH="1" flipV="1">
              <a:off x="7409823" y="5287710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>
              <a:off x="7359531" y="5244825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3811" y="4899383"/>
              <a:ext cx="737193" cy="737193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334956" y="1916928"/>
            <a:ext cx="3837907" cy="807390"/>
            <a:chOff x="1104195" y="1916928"/>
            <a:chExt cx="3258943" cy="807390"/>
          </a:xfrm>
        </p:grpSpPr>
        <p:sp>
          <p:nvSpPr>
            <p:cNvPr id="83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1104195" y="2156669"/>
              <a:ext cx="2251733" cy="409353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الجهات المزودة لاختبارات الكفاءة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3555748" y="191692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>
              <a:stCxn id="87" idx="2"/>
            </p:cNvCxnSpPr>
            <p:nvPr/>
          </p:nvCxnSpPr>
          <p:spPr>
            <a:xfrm flipH="1" flipV="1">
              <a:off x="3367434" y="232062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3317142" y="227773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6660" y="1990436"/>
              <a:ext cx="660374" cy="660374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332383" y="2906462"/>
            <a:ext cx="3840480" cy="807390"/>
            <a:chOff x="1009650" y="2906462"/>
            <a:chExt cx="3353488" cy="807390"/>
          </a:xfrm>
        </p:grpSpPr>
        <p:sp>
          <p:nvSpPr>
            <p:cNvPr id="8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1009650" y="3111650"/>
              <a:ext cx="2245027" cy="409353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منتجي المواد المرجعية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3555747" y="2906462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/>
            <p:cNvCxnSpPr>
              <a:stCxn id="91" idx="2"/>
            </p:cNvCxnSpPr>
            <p:nvPr/>
          </p:nvCxnSpPr>
          <p:spPr>
            <a:xfrm flipH="1" flipV="1">
              <a:off x="3367434" y="3310157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3317142" y="3267272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565" y="2964546"/>
              <a:ext cx="692048" cy="69121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0997EEE-C743-E4D5-4851-4781446975D6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678855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08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مجالات الاعتماد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331084" y="3285984"/>
            <a:ext cx="1680736" cy="1382396"/>
            <a:chOff x="10331084" y="3285984"/>
            <a:chExt cx="1680736" cy="1382396"/>
          </a:xfrm>
        </p:grpSpPr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10331084" y="3285984"/>
              <a:ext cx="1680736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الفحوص الميكانيكية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 rot="5400000">
              <a:off x="10648456" y="3741687"/>
              <a:ext cx="1045996" cy="807390"/>
              <a:chOff x="10635009" y="1916928"/>
              <a:chExt cx="1045996" cy="807390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/>
              <p:cNvCxnSpPr>
                <a:stCxn id="73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Oval 74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3295" y="3900309"/>
              <a:ext cx="712098" cy="711245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10331085" y="4838108"/>
            <a:ext cx="1680736" cy="1382396"/>
            <a:chOff x="10331085" y="4838108"/>
            <a:chExt cx="1680736" cy="1382396"/>
          </a:xfrm>
        </p:grpSpPr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10331085" y="4838108"/>
              <a:ext cx="1680736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التحاليل الغذائية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 rot="5400000">
              <a:off x="10648457" y="5293811"/>
              <a:ext cx="1045996" cy="807390"/>
              <a:chOff x="10635009" y="1916928"/>
              <a:chExt cx="1045996" cy="80739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/>
              <p:cNvCxnSpPr>
                <a:stCxn id="79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7287" y="5440365"/>
              <a:ext cx="722607" cy="722607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548085" y="4828194"/>
            <a:ext cx="2331577" cy="1382396"/>
            <a:chOff x="7548085" y="4828194"/>
            <a:chExt cx="2331577" cy="1382396"/>
          </a:xfrm>
        </p:grpSpPr>
        <p:sp>
          <p:nvSpPr>
            <p:cNvPr id="103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7548085" y="4828194"/>
              <a:ext cx="2331577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منح الشهادات للأجهزة الكهربائية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 rot="5400000">
              <a:off x="8190878" y="5283897"/>
              <a:ext cx="1045996" cy="807390"/>
              <a:chOff x="10635009" y="1916928"/>
              <a:chExt cx="1045996" cy="807390"/>
            </a:xfrm>
          </p:grpSpPr>
          <p:sp>
            <p:nvSpPr>
              <p:cNvPr id="105" name="Oval 104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/>
              <p:cNvCxnSpPr>
                <a:stCxn id="105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Oval 106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9708" y="5430451"/>
              <a:ext cx="722607" cy="72260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7796711" y="1669965"/>
            <a:ext cx="1845109" cy="1396910"/>
            <a:chOff x="7796711" y="1669965"/>
            <a:chExt cx="1845109" cy="1396910"/>
          </a:xfrm>
        </p:grpSpPr>
        <p:sp>
          <p:nvSpPr>
            <p:cNvPr id="85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7796711" y="1669965"/>
              <a:ext cx="184510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فحص الأجهزة الكهربائية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 rot="5400000">
              <a:off x="8190877" y="2140182"/>
              <a:ext cx="1045996" cy="807390"/>
              <a:chOff x="10635009" y="1916928"/>
              <a:chExt cx="1045996" cy="807390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/>
              <p:cNvCxnSpPr>
                <a:stCxn id="90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8537" y="2313547"/>
              <a:ext cx="672317" cy="672317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665391" y="3275174"/>
            <a:ext cx="2111240" cy="1405239"/>
            <a:chOff x="7665391" y="3275174"/>
            <a:chExt cx="2111240" cy="1405239"/>
          </a:xfrm>
        </p:grpSpPr>
        <p:sp>
          <p:nvSpPr>
            <p:cNvPr id="97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7665391" y="3275174"/>
              <a:ext cx="2111240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منح الشهادات للعب الأطفال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 rot="5400000">
              <a:off x="8190877" y="3731773"/>
              <a:ext cx="1045996" cy="807390"/>
              <a:chOff x="10635009" y="1916928"/>
              <a:chExt cx="1045996" cy="807390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/>
              <p:cNvCxnSpPr>
                <a:stCxn id="99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197" y="3884654"/>
              <a:ext cx="795759" cy="795759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254937" y="1669965"/>
            <a:ext cx="1845109" cy="1396910"/>
            <a:chOff x="5254937" y="1669965"/>
            <a:chExt cx="1845109" cy="1396910"/>
          </a:xfrm>
        </p:grpSpPr>
        <p:sp>
          <p:nvSpPr>
            <p:cNvPr id="109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5254937" y="1669965"/>
              <a:ext cx="184510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مختبرات المعايرة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 rot="5400000">
              <a:off x="5649103" y="2140182"/>
              <a:ext cx="1045996" cy="807390"/>
              <a:chOff x="10635009" y="1916928"/>
              <a:chExt cx="1045996" cy="807390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>
                <a:stCxn id="111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836" y="2332515"/>
              <a:ext cx="616802" cy="616802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10428957" y="1679879"/>
            <a:ext cx="1484991" cy="1396910"/>
            <a:chOff x="10428957" y="1679879"/>
            <a:chExt cx="1484991" cy="1396910"/>
          </a:xfrm>
        </p:grpSpPr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10428957" y="1679879"/>
              <a:ext cx="1484991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EG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التحاليل الكيميائية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 rot="5400000">
              <a:off x="10648456" y="2150096"/>
              <a:ext cx="1045996" cy="807390"/>
              <a:chOff x="10635009" y="1916928"/>
              <a:chExt cx="1045996" cy="807390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>
                <a:stCxn id="11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3582" y="2313046"/>
              <a:ext cx="655740" cy="65574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946175" y="3275174"/>
            <a:ext cx="2450409" cy="1383292"/>
            <a:chOff x="4946175" y="3275174"/>
            <a:chExt cx="2450409" cy="1383292"/>
          </a:xfrm>
        </p:grpSpPr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4946175" y="3275174"/>
              <a:ext cx="245040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فحوصات كفاءة الطاقة للمكيفات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 rot="5400000">
              <a:off x="5649103" y="3731773"/>
              <a:ext cx="1045996" cy="807390"/>
              <a:chOff x="10635009" y="1916928"/>
              <a:chExt cx="1045996" cy="807390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7" name="Straight Connector 116"/>
              <p:cNvCxnSpPr>
                <a:stCxn id="116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Oval 117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506" y="3875331"/>
              <a:ext cx="748580" cy="74858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5006311" y="4828194"/>
            <a:ext cx="2331577" cy="1382396"/>
            <a:chOff x="5006311" y="4828194"/>
            <a:chExt cx="2331577" cy="1382396"/>
          </a:xfrm>
        </p:grpSpPr>
        <p:sp>
          <p:nvSpPr>
            <p:cNvPr id="119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5006311" y="4828194"/>
              <a:ext cx="2331577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التفتيش على ملاعب الأطفال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 rot="5400000">
              <a:off x="5649104" y="5283897"/>
              <a:ext cx="1045996" cy="807390"/>
              <a:chOff x="10635009" y="1916928"/>
              <a:chExt cx="1045996" cy="807390"/>
            </a:xfrm>
          </p:grpSpPr>
          <p:sp>
            <p:nvSpPr>
              <p:cNvPr id="121" name="Oval 120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2" name="Straight Connector 121"/>
              <p:cNvCxnSpPr>
                <a:stCxn id="121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6098" y="5455189"/>
              <a:ext cx="672476" cy="67247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2757592" y="1678184"/>
            <a:ext cx="1845109" cy="1396910"/>
            <a:chOff x="2757592" y="1678184"/>
            <a:chExt cx="1845109" cy="1396910"/>
          </a:xfrm>
        </p:grpSpPr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2757592" y="1678184"/>
              <a:ext cx="184510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التفتيش على المصاعد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48" name="Group 147"/>
            <p:cNvGrpSpPr/>
            <p:nvPr/>
          </p:nvGrpSpPr>
          <p:grpSpPr>
            <a:xfrm rot="5400000">
              <a:off x="3151758" y="2148401"/>
              <a:ext cx="1045996" cy="807390"/>
              <a:chOff x="10635009" y="1916928"/>
              <a:chExt cx="1045996" cy="807390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0" name="Straight Connector 149"/>
              <p:cNvCxnSpPr>
                <a:stCxn id="149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Oval 150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5134" y="2336972"/>
              <a:ext cx="648892" cy="64889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2508966" y="4836413"/>
            <a:ext cx="2331577" cy="1382396"/>
            <a:chOff x="2508966" y="4836413"/>
            <a:chExt cx="2331577" cy="1382396"/>
          </a:xfrm>
        </p:grpSpPr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2508966" y="4836413"/>
              <a:ext cx="2331577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التحاليل على جودة النسيج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 rot="5400000">
              <a:off x="3151759" y="5292116"/>
              <a:ext cx="1045996" cy="807390"/>
              <a:chOff x="10635009" y="1916928"/>
              <a:chExt cx="1045996" cy="807390"/>
            </a:xfrm>
          </p:grpSpPr>
          <p:sp>
            <p:nvSpPr>
              <p:cNvPr id="159" name="Oval 158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0" name="Straight Connector 159"/>
              <p:cNvCxnSpPr>
                <a:stCxn id="159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Oval 160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5128" y="5428980"/>
              <a:ext cx="756025" cy="756025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26536" y="3283393"/>
            <a:ext cx="2488107" cy="1369579"/>
            <a:chOff x="211733" y="3283393"/>
            <a:chExt cx="2488107" cy="1369579"/>
          </a:xfrm>
        </p:grpSpPr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211733" y="3283393"/>
              <a:ext cx="2488107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منح الشهادات للمنتجات الحلال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66" name="Group 165"/>
            <p:cNvGrpSpPr/>
            <p:nvPr/>
          </p:nvGrpSpPr>
          <p:grpSpPr>
            <a:xfrm rot="5400000">
              <a:off x="917965" y="3726279"/>
              <a:ext cx="1045996" cy="807390"/>
              <a:chOff x="10635009" y="1916928"/>
              <a:chExt cx="1045996" cy="807390"/>
            </a:xfrm>
          </p:grpSpPr>
          <p:sp>
            <p:nvSpPr>
              <p:cNvPr id="167" name="Oval 166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8" name="Straight Connector 167"/>
              <p:cNvCxnSpPr>
                <a:stCxn id="167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71" name="Picture 17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289" y="3867205"/>
              <a:ext cx="737193" cy="737193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2448830" y="3283393"/>
            <a:ext cx="2450409" cy="1383292"/>
            <a:chOff x="2448830" y="3283393"/>
            <a:chExt cx="2450409" cy="1383292"/>
          </a:xfrm>
        </p:grpSpPr>
        <p:sp>
          <p:nvSpPr>
            <p:cNvPr id="152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2448830" y="3283393"/>
              <a:ext cx="245040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تحاليل مواد البناء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53" name="Group 152"/>
            <p:cNvGrpSpPr/>
            <p:nvPr/>
          </p:nvGrpSpPr>
          <p:grpSpPr>
            <a:xfrm rot="5400000">
              <a:off x="3151758" y="3739992"/>
              <a:ext cx="1045996" cy="807390"/>
              <a:chOff x="10635009" y="1916928"/>
              <a:chExt cx="1045996" cy="807390"/>
            </a:xfrm>
          </p:grpSpPr>
          <p:sp>
            <p:nvSpPr>
              <p:cNvPr id="154" name="Oval 153"/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5" name="Straight Connector 154"/>
              <p:cNvCxnSpPr>
                <a:stCxn id="154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/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0420" y="3937000"/>
              <a:ext cx="651717" cy="651717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86F09BDB-5B93-91B5-D890-433718EAFD7E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382568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1" t="10824" r="382" b="33822"/>
          <a:stretch/>
        </p:blipFill>
        <p:spPr>
          <a:xfrm>
            <a:off x="0" y="0"/>
            <a:ext cx="12166600" cy="688340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87" name="Title 1">
            <a:extLst>
              <a:ext uri="{FF2B5EF4-FFF2-40B4-BE49-F238E27FC236}">
                <a16:creationId xmlns:a16="http://schemas.microsoft.com/office/drawing/2014/main" id="{B07C4915-C4B9-44E2-8277-BC536E932A19}"/>
              </a:ext>
            </a:extLst>
          </p:cNvPr>
          <p:cNvSpPr txBox="1">
            <a:spLocks/>
          </p:cNvSpPr>
          <p:nvPr/>
        </p:nvSpPr>
        <p:spPr>
          <a:xfrm>
            <a:off x="7374194" y="1878329"/>
            <a:ext cx="4404858" cy="1169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أثيــــــــــــــر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الاعتم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ـــــــــــــ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اد 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في منظومــــــــــة</a:t>
            </a:r>
          </a:p>
          <a:p>
            <a:pPr algn="r"/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</a:t>
            </a:r>
            <a:r>
              <a:rPr lang="ar-EG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لجودة</a:t>
            </a:r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والاقتصاد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769878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</a:t>
            </a:r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0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فوائد الاعتماد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4533861" y="2583149"/>
            <a:ext cx="3080640" cy="3080640"/>
          </a:xfrm>
          <a:prstGeom prst="ellipse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293133" y="2710791"/>
            <a:ext cx="4045175" cy="816589"/>
            <a:chOff x="7293133" y="2710791"/>
            <a:chExt cx="4045175" cy="816589"/>
          </a:xfrm>
        </p:grpSpPr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8376727" y="2710791"/>
              <a:ext cx="2961581" cy="529624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rtl="1">
                <a:lnSpc>
                  <a:spcPct val="150000"/>
                </a:lnSpc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منح الثقة في نتائج تقويم المطابقة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 rot="20426776">
              <a:off x="7293133" y="2719990"/>
              <a:ext cx="1045996" cy="807390"/>
              <a:chOff x="7365005" y="1916928"/>
              <a:chExt cx="1045996" cy="807390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7603611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/>
              <p:cNvCxnSpPr>
                <a:stCxn id="57" idx="2"/>
              </p:cNvCxnSpPr>
              <p:nvPr/>
            </p:nvCxnSpPr>
            <p:spPr>
              <a:xfrm flipH="1" flipV="1">
                <a:off x="7415297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Oval 58"/>
              <p:cNvSpPr/>
              <p:nvPr/>
            </p:nvSpPr>
            <p:spPr>
              <a:xfrm>
                <a:off x="7365005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9886" y="2756038"/>
              <a:ext cx="654214" cy="653430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7577526" y="3737507"/>
            <a:ext cx="4113265" cy="839149"/>
            <a:chOff x="7577526" y="3737507"/>
            <a:chExt cx="4113265" cy="839149"/>
          </a:xfrm>
        </p:grpSpPr>
        <p:grpSp>
          <p:nvGrpSpPr>
            <p:cNvPr id="3" name="Group 2"/>
            <p:cNvGrpSpPr/>
            <p:nvPr/>
          </p:nvGrpSpPr>
          <p:grpSpPr>
            <a:xfrm>
              <a:off x="7577526" y="3737507"/>
              <a:ext cx="1045996" cy="807390"/>
              <a:chOff x="7365005" y="2906462"/>
              <a:chExt cx="1045996" cy="807390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7603610" y="2906462"/>
                <a:ext cx="807391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/>
              <p:cNvCxnSpPr>
                <a:stCxn id="60" idx="2"/>
              </p:cNvCxnSpPr>
              <p:nvPr/>
            </p:nvCxnSpPr>
            <p:spPr>
              <a:xfrm flipH="1" flipV="1">
                <a:off x="7415297" y="3310157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Oval 61"/>
              <p:cNvSpPr/>
              <p:nvPr/>
            </p:nvSpPr>
            <p:spPr>
              <a:xfrm>
                <a:off x="7365005" y="3267272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3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8729210" y="3906656"/>
              <a:ext cx="2961581" cy="670000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rtl="1"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تقديم المشورة المحايدة في الاستفادة من جهات تقويم المطابقة</a:t>
              </a:r>
              <a:endPara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5530" y="3783562"/>
              <a:ext cx="714367" cy="713511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291472" y="4731536"/>
            <a:ext cx="4055922" cy="809283"/>
            <a:chOff x="7291472" y="4731536"/>
            <a:chExt cx="4055922" cy="809283"/>
          </a:xfrm>
        </p:grpSpPr>
        <p:grpSp>
          <p:nvGrpSpPr>
            <p:cNvPr id="2" name="Group 1"/>
            <p:cNvGrpSpPr/>
            <p:nvPr/>
          </p:nvGrpSpPr>
          <p:grpSpPr>
            <a:xfrm rot="1520931">
              <a:off x="7291472" y="4731536"/>
              <a:ext cx="1045996" cy="807390"/>
              <a:chOff x="7365005" y="3895239"/>
              <a:chExt cx="1045996" cy="80739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7603610" y="3895239"/>
                <a:ext cx="807391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6" name="Straight Connector 65"/>
              <p:cNvCxnSpPr>
                <a:stCxn id="65" idx="2"/>
              </p:cNvCxnSpPr>
              <p:nvPr/>
            </p:nvCxnSpPr>
            <p:spPr>
              <a:xfrm flipH="1" flipV="1">
                <a:off x="7415297" y="4298934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/>
              <p:cNvSpPr/>
              <p:nvPr/>
            </p:nvSpPr>
            <p:spPr>
              <a:xfrm>
                <a:off x="7365005" y="4256049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8385813" y="5011195"/>
              <a:ext cx="2961581" cy="529624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rtl="1"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زيادة النفاذ إلى الأسواق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7272" y="4778472"/>
              <a:ext cx="739438" cy="739438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73831" y="2699208"/>
            <a:ext cx="4071914" cy="810267"/>
            <a:chOff x="773831" y="2699208"/>
            <a:chExt cx="4071914" cy="810267"/>
          </a:xfrm>
        </p:grpSpPr>
        <p:grpSp>
          <p:nvGrpSpPr>
            <p:cNvPr id="85" name="Group 84"/>
            <p:cNvGrpSpPr/>
            <p:nvPr/>
          </p:nvGrpSpPr>
          <p:grpSpPr>
            <a:xfrm rot="12320931">
              <a:off x="3799749" y="2702085"/>
              <a:ext cx="1045996" cy="807390"/>
              <a:chOff x="7365005" y="3895239"/>
              <a:chExt cx="1045996" cy="80739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7603610" y="3895239"/>
                <a:ext cx="807391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/>
              <p:cNvCxnSpPr>
                <a:stCxn id="86" idx="2"/>
              </p:cNvCxnSpPr>
              <p:nvPr/>
            </p:nvCxnSpPr>
            <p:spPr>
              <a:xfrm flipH="1" flipV="1">
                <a:off x="7415297" y="4298934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/>
              <p:cNvSpPr/>
              <p:nvPr/>
            </p:nvSpPr>
            <p:spPr>
              <a:xfrm>
                <a:off x="7365005" y="4256049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5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773831" y="2712733"/>
              <a:ext cx="2961581" cy="529624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تجنب فشل أو استدعاء المنتج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494" y="2699208"/>
              <a:ext cx="689912" cy="689912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85063" y="3696114"/>
            <a:ext cx="4074628" cy="807390"/>
            <a:chOff x="485063" y="3696114"/>
            <a:chExt cx="4074628" cy="807390"/>
          </a:xfrm>
        </p:grpSpPr>
        <p:grpSp>
          <p:nvGrpSpPr>
            <p:cNvPr id="95" name="Group 94"/>
            <p:cNvGrpSpPr/>
            <p:nvPr/>
          </p:nvGrpSpPr>
          <p:grpSpPr>
            <a:xfrm rot="10800000">
              <a:off x="3513695" y="3696114"/>
              <a:ext cx="1045996" cy="807390"/>
              <a:chOff x="7365005" y="2906462"/>
              <a:chExt cx="1045996" cy="807390"/>
            </a:xfrm>
          </p:grpSpPr>
          <p:sp>
            <p:nvSpPr>
              <p:cNvPr id="96" name="Oval 95"/>
              <p:cNvSpPr/>
              <p:nvPr/>
            </p:nvSpPr>
            <p:spPr>
              <a:xfrm>
                <a:off x="7603610" y="2906462"/>
                <a:ext cx="807391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Straight Connector 96"/>
              <p:cNvCxnSpPr>
                <a:stCxn id="96" idx="2"/>
              </p:cNvCxnSpPr>
              <p:nvPr/>
            </p:nvCxnSpPr>
            <p:spPr>
              <a:xfrm flipH="1" flipV="1">
                <a:off x="7415297" y="3310157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Oval 97"/>
              <p:cNvSpPr/>
              <p:nvPr/>
            </p:nvSpPr>
            <p:spPr>
              <a:xfrm>
                <a:off x="7365005" y="3267272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485063" y="3967449"/>
              <a:ext cx="2961581" cy="529624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المساهمة في إدارة المخاطر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08" y="3750144"/>
              <a:ext cx="728976" cy="728976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770146" y="4713631"/>
            <a:ext cx="4073938" cy="848938"/>
            <a:chOff x="770146" y="4713631"/>
            <a:chExt cx="4073938" cy="848938"/>
          </a:xfrm>
        </p:grpSpPr>
        <p:grpSp>
          <p:nvGrpSpPr>
            <p:cNvPr id="99" name="Group 98"/>
            <p:cNvGrpSpPr/>
            <p:nvPr/>
          </p:nvGrpSpPr>
          <p:grpSpPr>
            <a:xfrm rot="9626776">
              <a:off x="3798088" y="4713631"/>
              <a:ext cx="1045996" cy="807390"/>
              <a:chOff x="7365005" y="1916928"/>
              <a:chExt cx="1045996" cy="807390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7603611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1" name="Straight Connector 100"/>
              <p:cNvCxnSpPr>
                <a:stCxn id="100" idx="2"/>
              </p:cNvCxnSpPr>
              <p:nvPr/>
            </p:nvCxnSpPr>
            <p:spPr>
              <a:xfrm flipH="1" flipV="1">
                <a:off x="7415297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Oval 101"/>
              <p:cNvSpPr/>
              <p:nvPr/>
            </p:nvSpPr>
            <p:spPr>
              <a:xfrm>
                <a:off x="7365005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7" name="Content Placeholder 2">
              <a:extLst>
                <a:ext uri="{FF2B5EF4-FFF2-40B4-BE49-F238E27FC236}">
                  <a16:creationId xmlns:a16="http://schemas.microsoft.com/office/drawing/2014/main" id="{5B99CB08-B8AA-4F14-A288-0BD11DCB3018}"/>
                </a:ext>
              </a:extLst>
            </p:cNvPr>
            <p:cNvSpPr txBox="1">
              <a:spLocks/>
            </p:cNvSpPr>
            <p:nvPr/>
          </p:nvSpPr>
          <p:spPr>
            <a:xfrm>
              <a:off x="770146" y="5032945"/>
              <a:ext cx="2961581" cy="529624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تقليل الشكاوى على المنتجات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611" y="4832422"/>
              <a:ext cx="655922" cy="655922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32" y="2794791"/>
            <a:ext cx="2542037" cy="254508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95FA186-DBD6-1051-73C8-09C5A869010A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426737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354525" y="491614"/>
            <a:ext cx="4404858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فوائد الاعتماد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13" y="1818722"/>
            <a:ext cx="2845473" cy="406756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774" y="1818722"/>
            <a:ext cx="2836352" cy="406756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499360" y="1818722"/>
            <a:ext cx="2862826" cy="4067566"/>
          </a:xfrm>
          <a:prstGeom prst="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AF1BAD-4607-9193-8B5B-92B26D7CA232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425349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فوائد الأعمال التجارية الخاصة بالاعتماد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110836" y="1871953"/>
            <a:ext cx="6650914" cy="82332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BF1F24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سوف يبلغ اعتماد الفوائد لجهات تقويم المطابقة حوالي </a:t>
            </a:r>
            <a:r>
              <a:rPr lang="en-US" sz="2000" b="1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1360</a:t>
            </a:r>
            <a:r>
              <a:rPr lang="en-US" sz="20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0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مليون ريال سعودي.</a:t>
            </a:r>
          </a:p>
          <a:p>
            <a:pPr algn="r" rtl="1">
              <a:buClr>
                <a:srgbClr val="BF1F24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تقدير تدفق مبالغ الفوائد التجارية بنحو </a:t>
            </a:r>
            <a:r>
              <a:rPr lang="en-US" sz="2000" b="1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  <a:r>
              <a:rPr lang="en-US" sz="20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0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مليون ريال سعودي.</a:t>
            </a:r>
          </a:p>
        </p:txBody>
      </p:sp>
      <p:sp>
        <p:nvSpPr>
          <p:cNvPr id="7" name="Rectangle 6"/>
          <p:cNvSpPr/>
          <p:nvPr/>
        </p:nvSpPr>
        <p:spPr>
          <a:xfrm>
            <a:off x="318655" y="2727988"/>
            <a:ext cx="6357049" cy="595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784590" y="2875763"/>
            <a:ext cx="5367273" cy="33922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en-US" sz="2000" b="1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r>
              <a:rPr lang="ar-SA" sz="2000" b="1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0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مليار ريال سعودي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المبلغ الذي يسهم الاعتماد في الاقتصاد.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110836" y="3433667"/>
            <a:ext cx="6650913" cy="301421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00000"/>
              </a:lnSpc>
              <a:buClr>
                <a:srgbClr val="BF1F24"/>
              </a:buClr>
            </a:pPr>
            <a:r>
              <a:rPr lang="ar-SA" sz="2000" b="1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أسعار الخدمات المعتمدة حيث تكون أعلى من الخدمات غير المعتمدة.</a:t>
            </a:r>
          </a:p>
          <a:p>
            <a:pPr algn="r" rtl="1">
              <a:lnSpc>
                <a:spcPct val="100000"/>
              </a:lnSpc>
              <a:buClr>
                <a:srgbClr val="BF1F24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يجـــــــــري ذكـــــــر المنظمــــــــة الدوليـــــــة لاعتمــــاد المختبـــرات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(ILAC)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بنحو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000" b="1" dirty="0">
                <a:solidFill>
                  <a:srgbClr val="BF1F24"/>
                </a:solidFill>
                <a:latin typeface="Arial" panose="020B0604020202020204" pitchFamily="34" charset="0"/>
              </a:rPr>
              <a:t>10%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الخاصــــــة «بإهتمامات التجارة المحددة» في لجنة اتفاقية العوائق الفنية أمام التجارة 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TBT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ar-SA" sz="1800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(استقصــــــــاء هيئة خدمـــــــة الاعتمــــــــاد بالمملكة المتحــــــدة / الجمعيـــــة البريطانيـــــــة للقيــــــــاس والاختبـــــــــارات </a:t>
            </a:r>
            <a:r>
              <a:rPr lang="en-US" sz="1700" dirty="0">
                <a:solidFill>
                  <a:srgbClr val="BF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UKAS / BMTA</a:t>
            </a:r>
            <a:r>
              <a:rPr lang="ar-SA" sz="1700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1800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</a:p>
          <a:p>
            <a:pPr algn="r" rtl="1">
              <a:lnSpc>
                <a:spcPct val="100000"/>
              </a:lnSpc>
              <a:buClr>
                <a:srgbClr val="BF1F24"/>
              </a:buClr>
            </a:pPr>
            <a:r>
              <a:rPr lang="ar-SA" sz="1800" b="1" dirty="0">
                <a:solidFill>
                  <a:srgbClr val="BF1F24"/>
                </a:solidFill>
                <a:latin typeface="Arial" panose="020B0604020202020204" pitchFamily="34" charset="0"/>
              </a:rPr>
              <a:t>16% 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متطلبات العملاء.</a:t>
            </a:r>
          </a:p>
          <a:p>
            <a:pPr algn="r" rtl="1">
              <a:lnSpc>
                <a:spcPct val="100000"/>
              </a:lnSpc>
              <a:buClr>
                <a:srgbClr val="BF1F24"/>
              </a:buClr>
            </a:pPr>
            <a:r>
              <a:rPr lang="ar-SA" sz="1800" b="1" dirty="0">
                <a:solidFill>
                  <a:srgbClr val="BF1F24"/>
                </a:solidFill>
                <a:latin typeface="Arial" panose="020B0604020202020204" pitchFamily="34" charset="0"/>
              </a:rPr>
              <a:t>20% 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كفاءة وجودة الخدمة من عملية التقويم.</a:t>
            </a:r>
          </a:p>
          <a:p>
            <a:pPr algn="r" rtl="1">
              <a:lnSpc>
                <a:spcPct val="100000"/>
              </a:lnSpc>
              <a:buClr>
                <a:srgbClr val="BF1F24"/>
              </a:buClr>
            </a:pPr>
            <a:r>
              <a:rPr lang="ar-SA" sz="1800" b="1" dirty="0">
                <a:solidFill>
                  <a:srgbClr val="BF1F24"/>
                </a:solidFill>
                <a:latin typeface="Arial" panose="020B0604020202020204" pitchFamily="34" charset="0"/>
              </a:rPr>
              <a:t>50% </a:t>
            </a:r>
            <a:r>
              <a:rPr lang="ar-SA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الفوائد المتعلقة بالسوق والسمعة.</a:t>
            </a:r>
          </a:p>
          <a:p>
            <a:pPr algn="r" rtl="1">
              <a:buClr>
                <a:srgbClr val="BF1F24"/>
              </a:buClr>
            </a:pPr>
            <a:endParaRPr lang="ar-SA" sz="1800" dirty="0">
              <a:solidFill>
                <a:srgbClr val="BF1F24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84" y="1595992"/>
            <a:ext cx="4688571" cy="468857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12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ADC529-1489-C706-5199-97F98C61D0FF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3426705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15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وأهداف التنمية المستدامة: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" t="8173" r="2854" b="12570"/>
          <a:stretch/>
        </p:blipFill>
        <p:spPr>
          <a:xfrm>
            <a:off x="2424545" y="1524000"/>
            <a:ext cx="7536873" cy="48629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6D11C95-2164-00F7-EE6A-DBB392FF4585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980841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hemistry lab r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8" b="23919"/>
          <a:stretch/>
        </p:blipFill>
        <p:spPr bwMode="auto">
          <a:xfrm>
            <a:off x="-45720" y="0"/>
            <a:ext cx="12237720" cy="683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07C4915-C4B9-44E2-8277-BC536E932A19}"/>
              </a:ext>
            </a:extLst>
          </p:cNvPr>
          <p:cNvSpPr txBox="1">
            <a:spLocks/>
          </p:cNvSpPr>
          <p:nvPr/>
        </p:nvSpPr>
        <p:spPr>
          <a:xfrm>
            <a:off x="7024255" y="1878329"/>
            <a:ext cx="4754797" cy="1169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مختبرات الفحص و المعايرة</a:t>
            </a:r>
          </a:p>
          <a:p>
            <a:pPr lvl="0" algn="r"/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أكث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ر من 600 مج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 اختب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ار</a:t>
            </a:r>
          </a:p>
        </p:txBody>
      </p:sp>
    </p:spTree>
    <p:extLst>
      <p:ext uri="{BB962C8B-B14F-4D97-AF65-F5344CB8AC3E}">
        <p14:creationId xmlns:p14="http://schemas.microsoft.com/office/powerpoint/2010/main" val="221213302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17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مختبرات الفحص و المعايرة: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7578437" y="3082916"/>
            <a:ext cx="4208655" cy="31363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المختبرات الطبية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 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خدمات  سحب العينات وتجهيز ونقل و تخزين العينات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حفظ وتتبع وسلامة بيانات المرضي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الجودة في المنشآت الصحية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معايرة الاجهزة الطبية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المواد المرجعية الكيميائية والبيولوجية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برامج المقارنة البيئية  بين المختبرات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المنشآت الصحية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</a:p>
          <a:p>
            <a:pPr algn="r" rtl="1">
              <a:lnSpc>
                <a:spcPct val="100000"/>
              </a:lnSpc>
              <a:spcBef>
                <a:spcPts val="0"/>
              </a:spcBef>
              <a:buClr>
                <a:srgbClr val="279B48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فحوصات التربة والخرسانة والصلبوخ.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4" t="26869" r="34858" b="53132"/>
          <a:stretch/>
        </p:blipFill>
        <p:spPr>
          <a:xfrm>
            <a:off x="10429347" y="1735420"/>
            <a:ext cx="1357746" cy="1371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27071" r="81221" b="52930"/>
          <a:stretch/>
        </p:blipFill>
        <p:spPr>
          <a:xfrm>
            <a:off x="6428514" y="1735420"/>
            <a:ext cx="1357746" cy="137160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3920850" y="3107021"/>
            <a:ext cx="3865410" cy="28781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سلامة الاغذية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التحاليل المكربيولوجية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تتبعيه الغذاء وسلاسل الانتاج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مطابقة مواد التعقيم والتنظيف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محطات معالجة الصرف الصحي.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اختبارات الكفاءة للتحاليل البيئية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المواد المرجعية الكيميائية والبيولوجية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المنتجات والاسواق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التأهيل المهني للمراقبين الصحيين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</a:p>
          <a:p>
            <a:pPr algn="r" rtl="1">
              <a:spcBef>
                <a:spcPts val="0"/>
              </a:spcBef>
              <a:buClr>
                <a:srgbClr val="00AED9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محطات تحلية المياه.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65857" r="65767" b="14144"/>
          <a:stretch/>
        </p:blipFill>
        <p:spPr>
          <a:xfrm>
            <a:off x="2280632" y="1735420"/>
            <a:ext cx="1357746" cy="137160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-13852" y="3082916"/>
            <a:ext cx="3719947" cy="28781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تطبيق التشريعات الوطنية في مجال المختبرات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</a:p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تفعيل الاستفادة من المختبرات الخاصة.</a:t>
            </a:r>
          </a:p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تفعيل الاستفادة من جهات التفتيش.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عضوية المنظمات الدولية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</a:p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الاعتراف المتبادل بنتائج الاختبار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18366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مبدأ: يفحص مرة يقبل في كل مكان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6F523-DA5A-2DFF-58A0-004E068329F3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342118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2"/>
          <a:stretch/>
        </p:blipFill>
        <p:spPr bwMode="auto">
          <a:xfrm rot="10800000">
            <a:off x="531380" y="0"/>
            <a:ext cx="10593818" cy="63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07C4915-C4B9-44E2-8277-BC536E932A19}"/>
              </a:ext>
            </a:extLst>
          </p:cNvPr>
          <p:cNvSpPr txBox="1">
            <a:spLocks/>
          </p:cNvSpPr>
          <p:nvPr/>
        </p:nvSpPr>
        <p:spPr>
          <a:xfrm>
            <a:off x="7024255" y="1878329"/>
            <a:ext cx="4754797" cy="1169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جهــــــات التفتيــــــش</a:t>
            </a:r>
          </a:p>
          <a:p>
            <a:pPr lvl="0" algn="r"/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أكث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ر من </a:t>
            </a:r>
            <a:r>
              <a:rPr lang="ar-SA" sz="2400" dirty="0">
                <a:solidFill>
                  <a:schemeClr val="bg1"/>
                </a:solidFill>
                <a:latin typeface="Arial" panose="020B0604020202020204" pitchFamily="34" charset="0"/>
                <a:ea typeface="GE SS Two Bold" panose="020A0503020102020204" pitchFamily="18" charset="-78"/>
                <a:cs typeface="Arial" panose="020B0604020202020204" pitchFamily="34" charset="0"/>
              </a:rPr>
              <a:t>1</a:t>
            </a:r>
            <a:r>
              <a:rPr lang="ar-EG" sz="2400" dirty="0">
                <a:solidFill>
                  <a:schemeClr val="bg1"/>
                </a:solidFill>
                <a:latin typeface="Arial" panose="020B0604020202020204" pitchFamily="34" charset="0"/>
                <a:ea typeface="GE SS Two Bold" panose="020A0503020102020204" pitchFamily="18" charset="-78"/>
                <a:cs typeface="Arial" panose="020B0604020202020204" pitchFamily="34" charset="0"/>
              </a:rPr>
              <a:t>00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مج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ـا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ل 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تفتيش</a:t>
            </a:r>
            <a:endParaRPr lang="ar-EG" sz="28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585929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19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جهات التفتيش: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8001015" y="3637095"/>
            <a:ext cx="3786077" cy="205712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FDB713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جهات التفتيش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على استهلاك الطاقة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DB713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التحاليل على الوقود والغاز والزيوت والمواد المضافة لها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DB713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فحص أجهزة الطاقة المتجددة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DB713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إجراءات السلامة في محطات توليد الطاقة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DB713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ادارة الطاقة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8" t="46666" r="3794" b="33335"/>
          <a:stretch/>
        </p:blipFill>
        <p:spPr>
          <a:xfrm>
            <a:off x="10429347" y="2289599"/>
            <a:ext cx="1357746" cy="1371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9" t="46464" r="19093" b="33537"/>
          <a:stretch/>
        </p:blipFill>
        <p:spPr>
          <a:xfrm>
            <a:off x="6428514" y="2289599"/>
            <a:ext cx="1357746" cy="137160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4059382" y="3661201"/>
            <a:ext cx="3726878" cy="20330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8F183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سلامة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أ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كن العمل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8F183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إجراءات السلامة 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المهنية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8F183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الفحوصات البكتريولوجية  ونظافة الهواء والمباني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8F1838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التأكد من كفاءة العاملين في أماكن الانشاءات العامة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46666" r="65767" b="33335"/>
          <a:stretch/>
        </p:blipFill>
        <p:spPr>
          <a:xfrm>
            <a:off x="2280632" y="2289599"/>
            <a:ext cx="1357746" cy="137160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99CB08-B8AA-4F14-A288-0BD11DCB3018}"/>
              </a:ext>
            </a:extLst>
          </p:cNvPr>
          <p:cNvSpPr txBox="1">
            <a:spLocks/>
          </p:cNvSpPr>
          <p:nvPr/>
        </p:nvSpPr>
        <p:spPr>
          <a:xfrm>
            <a:off x="304800" y="3637096"/>
            <a:ext cx="3401295" cy="20571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F99D26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التفتيش على سلامة المصاعد والمباني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99D26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فحص وتفتيش البنية التحتية من الطرقات والجسور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والتمديدات الكهربائية 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وغيرها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99D26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ادارة وسائل النقل ومراقبة سلامتها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B4DB0EE-9A40-4CEB-D469-C33DACEE4A82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400855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tamping certificate and pen red">
            <a:extLst>
              <a:ext uri="{FF2B5EF4-FFF2-40B4-BE49-F238E27FC236}">
                <a16:creationId xmlns:a16="http://schemas.microsoft.com/office/drawing/2014/main" id="{C929E78C-506B-43F7-8552-6256B77DD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0806"/>
            <a:ext cx="58293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07C4915-C4B9-44E2-8277-BC536E932A19}"/>
              </a:ext>
            </a:extLst>
          </p:cNvPr>
          <p:cNvSpPr txBox="1">
            <a:spLocks/>
          </p:cNvSpPr>
          <p:nvPr/>
        </p:nvSpPr>
        <p:spPr>
          <a:xfrm>
            <a:off x="7024255" y="1878329"/>
            <a:ext cx="4754797" cy="1169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جهات منح الشهادات</a:t>
            </a:r>
          </a:p>
          <a:p>
            <a:pPr lvl="0" algn="r"/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مجــــــــالات عـــــــديدة</a:t>
            </a:r>
            <a:endParaRPr lang="ar-EG" sz="28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234714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جهات منح الشهادات: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139752" y="3273448"/>
            <a:ext cx="3608480" cy="807390"/>
            <a:chOff x="8139752" y="3273448"/>
            <a:chExt cx="3608480" cy="807390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B2CDECD0-6140-4354-9217-CE0A33DCBAA9}"/>
                </a:ext>
              </a:extLst>
            </p:cNvPr>
            <p:cNvSpPr txBox="1">
              <a:spLocks/>
            </p:cNvSpPr>
            <p:nvPr/>
          </p:nvSpPr>
          <p:spPr>
            <a:xfrm>
              <a:off x="8139752" y="3487431"/>
              <a:ext cx="2500019" cy="409353"/>
            </a:xfrm>
            <a:prstGeom prst="rect">
              <a:avLst/>
            </a:prstGeom>
            <a:noFill/>
          </p:spPr>
          <p:txBody>
            <a:bodyPr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للمنتجات.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6DD97A-FF24-4CA3-B8DD-18096CAA47CD}"/>
                </a:ext>
              </a:extLst>
            </p:cNvPr>
            <p:cNvSpPr/>
            <p:nvPr/>
          </p:nvSpPr>
          <p:spPr>
            <a:xfrm>
              <a:off x="10940842" y="327344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D254C0-D90D-4E1F-A7A1-DED4EEF80344}"/>
                </a:ext>
              </a:extLst>
            </p:cNvPr>
            <p:cNvCxnSpPr>
              <a:stCxn id="16" idx="2"/>
            </p:cNvCxnSpPr>
            <p:nvPr/>
          </p:nvCxnSpPr>
          <p:spPr>
            <a:xfrm flipH="1" flipV="1">
              <a:off x="10752528" y="367714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0D7BC1-E403-4078-9793-23AFF5E02108}"/>
                </a:ext>
              </a:extLst>
            </p:cNvPr>
            <p:cNvSpPr/>
            <p:nvPr/>
          </p:nvSpPr>
          <p:spPr>
            <a:xfrm>
              <a:off x="10702236" y="363425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E07F2DC-6D44-40BE-A188-102FC93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4293" y="3311385"/>
              <a:ext cx="746402" cy="746402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4039406" y="3270999"/>
            <a:ext cx="3746792" cy="807390"/>
            <a:chOff x="4039406" y="3270999"/>
            <a:chExt cx="3746792" cy="80739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A43FB1C-3401-492F-8553-91181007CD65}"/>
                </a:ext>
              </a:extLst>
            </p:cNvPr>
            <p:cNvCxnSpPr>
              <a:stCxn id="19" idx="2"/>
            </p:cNvCxnSpPr>
            <p:nvPr/>
          </p:nvCxnSpPr>
          <p:spPr>
            <a:xfrm flipH="1" flipV="1">
              <a:off x="6790494" y="3674694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4F9C59D-5494-49E2-AE8F-73218BA1A74C}"/>
                </a:ext>
              </a:extLst>
            </p:cNvPr>
            <p:cNvSpPr/>
            <p:nvPr/>
          </p:nvSpPr>
          <p:spPr>
            <a:xfrm>
              <a:off x="6740202" y="3631809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A1CD99AF-4A20-4887-86C1-DF9B7789ADE4}"/>
                </a:ext>
              </a:extLst>
            </p:cNvPr>
            <p:cNvSpPr txBox="1">
              <a:spLocks/>
            </p:cNvSpPr>
            <p:nvPr/>
          </p:nvSpPr>
          <p:spPr>
            <a:xfrm>
              <a:off x="4039406" y="3476187"/>
              <a:ext cx="2638332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للأفراد.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9C6C58E-562C-4F99-960F-B6D114CADABB}"/>
                </a:ext>
              </a:extLst>
            </p:cNvPr>
            <p:cNvSpPr/>
            <p:nvPr/>
          </p:nvSpPr>
          <p:spPr>
            <a:xfrm>
              <a:off x="6978807" y="3270999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08625B5-D590-4C0B-BC09-FB6434064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8421" y="3362779"/>
              <a:ext cx="576210" cy="57621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267629" y="3242074"/>
            <a:ext cx="3442840" cy="807390"/>
            <a:chOff x="267629" y="3242074"/>
            <a:chExt cx="3442840" cy="807390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1E60737B-77D0-4ED7-A380-A0BD038E4E5B}"/>
                </a:ext>
              </a:extLst>
            </p:cNvPr>
            <p:cNvSpPr txBox="1">
              <a:spLocks/>
            </p:cNvSpPr>
            <p:nvPr/>
          </p:nvSpPr>
          <p:spPr>
            <a:xfrm>
              <a:off x="267629" y="3483977"/>
              <a:ext cx="2328906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جهات منح الشهادات للنظم.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EDD2C61-ED82-44F1-B3B1-3EB5D88F0C73}"/>
                </a:ext>
              </a:extLst>
            </p:cNvPr>
            <p:cNvSpPr/>
            <p:nvPr/>
          </p:nvSpPr>
          <p:spPr>
            <a:xfrm>
              <a:off x="2903078" y="3242074"/>
              <a:ext cx="807391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A7F7CD5-66EB-4907-87E0-D0CFEE26C8AE}"/>
                </a:ext>
              </a:extLst>
            </p:cNvPr>
            <p:cNvCxnSpPr>
              <a:stCxn id="23" idx="2"/>
            </p:cNvCxnSpPr>
            <p:nvPr/>
          </p:nvCxnSpPr>
          <p:spPr>
            <a:xfrm flipH="1" flipV="1">
              <a:off x="2714765" y="3645769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A33246D-9DD5-47AA-B3B5-4B4BBABF4A91}"/>
                </a:ext>
              </a:extLst>
            </p:cNvPr>
            <p:cNvSpPr/>
            <p:nvPr/>
          </p:nvSpPr>
          <p:spPr>
            <a:xfrm>
              <a:off x="2664473" y="3602884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9342082-28DF-4D3E-B8A3-C9BDD1EBD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0758" y="3294558"/>
              <a:ext cx="712030" cy="71203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7197CE-3A8F-A0A3-B2E6-886318E9CFFE}"/>
              </a:ext>
            </a:extLst>
          </p:cNvPr>
          <p:cNvGrpSpPr/>
          <p:nvPr/>
        </p:nvGrpSpPr>
        <p:grpSpPr>
          <a:xfrm>
            <a:off x="8486186" y="4300479"/>
            <a:ext cx="2488107" cy="1369579"/>
            <a:chOff x="211733" y="3283393"/>
            <a:chExt cx="2488107" cy="1369579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524F766C-6C39-B1B0-23A2-A6E8F9B9728F}"/>
                </a:ext>
              </a:extLst>
            </p:cNvPr>
            <p:cNvSpPr txBox="1">
              <a:spLocks/>
            </p:cNvSpPr>
            <p:nvPr/>
          </p:nvSpPr>
          <p:spPr>
            <a:xfrm>
              <a:off x="211733" y="3283393"/>
              <a:ext cx="2488107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9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منح الشهادات للمنتجات الحلال</a:t>
              </a:r>
              <a:endParaRPr lang="ar-EG" sz="1900" b="1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36D9DA5-DB47-9D83-A8E9-DB9B01B1898D}"/>
                </a:ext>
              </a:extLst>
            </p:cNvPr>
            <p:cNvGrpSpPr/>
            <p:nvPr/>
          </p:nvGrpSpPr>
          <p:grpSpPr>
            <a:xfrm rot="5400000">
              <a:off x="917965" y="3726279"/>
              <a:ext cx="1045996" cy="807390"/>
              <a:chOff x="10635009" y="1916928"/>
              <a:chExt cx="1045996" cy="80739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0AAE5BB-04A3-28D2-0ACA-699F9B50E224}"/>
                  </a:ext>
                </a:extLst>
              </p:cNvPr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CBF8323-E608-96B1-8F22-CC656CAAA756}"/>
                  </a:ext>
                </a:extLst>
              </p:cNvPr>
              <p:cNvCxnSpPr>
                <a:stCxn id="30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4216A2B-359D-2059-67D8-B17411BF6F8B}"/>
                  </a:ext>
                </a:extLst>
              </p:cNvPr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60A2C7D-8358-B5CE-812C-87E703C8C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289" y="3867205"/>
              <a:ext cx="737193" cy="737193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608A746-FBC0-1AD6-340B-3500CBBDEF51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68220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22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جهات منح الشهادات: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240B850-8CE9-419E-80D7-76BFEADB247E}"/>
              </a:ext>
            </a:extLst>
          </p:cNvPr>
          <p:cNvSpPr txBox="1">
            <a:spLocks/>
          </p:cNvSpPr>
          <p:nvPr/>
        </p:nvSpPr>
        <p:spPr>
          <a:xfrm>
            <a:off x="8257309" y="3677832"/>
            <a:ext cx="3529783" cy="202891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F36D25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فحص المنتجات المعدة للتصدير بمختلف أنواعها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36D25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شهادات دقة ومعايرة المعدات الصناعية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F36D25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شهادات المطابقة للتشريعات الوطنية لسلامة المنتجات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F36D25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دعم البحث العملي والتطوير بفحوصات دقيقة للطراز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7D81B36-F789-49AC-AE90-BB0FA29116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6" t="46905" r="34646" b="33956"/>
          <a:stretch/>
        </p:blipFill>
        <p:spPr>
          <a:xfrm>
            <a:off x="10429347" y="2264235"/>
            <a:ext cx="1357746" cy="131258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D8B9CD0-1722-49E6-A129-4106502F0C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74" t="66059" r="4028" b="13942"/>
          <a:stretch/>
        </p:blipFill>
        <p:spPr>
          <a:xfrm>
            <a:off x="6428514" y="2264234"/>
            <a:ext cx="1357746" cy="1371601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F5609A06-DD4B-4E08-8F37-3FA168E83566}"/>
              </a:ext>
            </a:extLst>
          </p:cNvPr>
          <p:cNvSpPr txBox="1">
            <a:spLocks/>
          </p:cNvSpPr>
          <p:nvPr/>
        </p:nvSpPr>
        <p:spPr>
          <a:xfrm>
            <a:off x="3920850" y="3701938"/>
            <a:ext cx="3865410" cy="134749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اعادة تدوير المنتجات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اختبارات الكفاءة البيئية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279B48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مراقبه ومتابعه الأنشطة التي لها تأثير على البيئة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11A0827-10FB-4192-9597-6DD4FCF68D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t="46349" r="81437" b="33652"/>
          <a:stretch/>
        </p:blipFill>
        <p:spPr>
          <a:xfrm>
            <a:off x="2280632" y="2264234"/>
            <a:ext cx="1357746" cy="1371601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0493E0A-7BE8-4AEF-BB97-20A36502EE74}"/>
              </a:ext>
            </a:extLst>
          </p:cNvPr>
          <p:cNvSpPr txBox="1">
            <a:spLocks/>
          </p:cNvSpPr>
          <p:nvPr/>
        </p:nvSpPr>
        <p:spPr>
          <a:xfrm>
            <a:off x="694063" y="3699866"/>
            <a:ext cx="3012032" cy="137160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CF8D2A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مراقبه السوق وسحب العينات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CF8D2A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تطبيق اشتراطات بطاقه المنتج ومدة الصلاحية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CF8D2A"/>
              </a:buClr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نظم سلامة سلال الإنتاج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 والامداد.</a:t>
            </a:r>
            <a:endParaRPr lang="ar-EG" sz="2000" b="1" dirty="0">
              <a:solidFill>
                <a:schemeClr val="bg2">
                  <a:lumMod val="25000"/>
                </a:schemeClr>
              </a:solidFill>
              <a:latin typeface="Sakkal Majalla" panose="02000000000000000000" pitchFamily="2" charset="-78"/>
              <a:ea typeface="GE SS Two Light" pitchFamily="18" charset="-78"/>
              <a:cs typeface="Sakkal Majalla" panose="02000000000000000000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D26F23-CD21-87E2-4CA7-C95551B94A70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888804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37EA4A-C881-46A1-842E-9254EC8934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 b="170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D1AD6B5-B5F6-45BA-B764-3A048FFE0690}"/>
              </a:ext>
            </a:extLst>
          </p:cNvPr>
          <p:cNvSpPr txBox="1">
            <a:spLocks/>
          </p:cNvSpPr>
          <p:nvPr/>
        </p:nvSpPr>
        <p:spPr>
          <a:xfrm>
            <a:off x="7779026" y="1828800"/>
            <a:ext cx="4000026" cy="1694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دور مركز 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الاعتم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اد 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الخليجـــــــــــي في تطبيق المنظومة التشريعية الخليجية 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4976371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اعتماد جهات منح الشهادات للمنتجات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85391" y="2233631"/>
            <a:ext cx="9373992" cy="3034587"/>
            <a:chOff x="8139752" y="3273448"/>
            <a:chExt cx="3608480" cy="807390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B2CDECD0-6140-4354-9217-CE0A33DCBAA9}"/>
                </a:ext>
              </a:extLst>
            </p:cNvPr>
            <p:cNvSpPr txBox="1">
              <a:spLocks/>
            </p:cNvSpPr>
            <p:nvPr/>
          </p:nvSpPr>
          <p:spPr>
            <a:xfrm>
              <a:off x="8139752" y="3487431"/>
              <a:ext cx="250001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التقييم الفني لجهات منح الشهادات للمنتجات وفقا لمتطلبات المواصفة القياسية الدولية </a:t>
              </a:r>
              <a:r>
                <a:rPr lang="en-US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ISO/IEC 17065 </a:t>
              </a: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 متطلبات اللوائح الفنية التشريعية الخليجية للعب الأطفال والأجهزة الكهربائية منخفضة الجهد ومتطلبات التعيين 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6DD97A-FF24-4CA3-B8DD-18096CAA47CD}"/>
                </a:ext>
              </a:extLst>
            </p:cNvPr>
            <p:cNvSpPr/>
            <p:nvPr/>
          </p:nvSpPr>
          <p:spPr>
            <a:xfrm>
              <a:off x="10940842" y="327344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D254C0-D90D-4E1F-A7A1-DED4EEF80344}"/>
                </a:ext>
              </a:extLst>
            </p:cNvPr>
            <p:cNvCxnSpPr>
              <a:stCxn id="16" idx="2"/>
            </p:cNvCxnSpPr>
            <p:nvPr/>
          </p:nvCxnSpPr>
          <p:spPr>
            <a:xfrm flipH="1" flipV="1">
              <a:off x="10752528" y="367714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0D7BC1-E403-4078-9793-23AFF5E02108}"/>
                </a:ext>
              </a:extLst>
            </p:cNvPr>
            <p:cNvSpPr/>
            <p:nvPr/>
          </p:nvSpPr>
          <p:spPr>
            <a:xfrm>
              <a:off x="10702236" y="363425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E07F2DC-6D44-40BE-A188-102FC93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4293" y="3311385"/>
              <a:ext cx="746402" cy="746402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F24EC9C7-731B-653F-21BD-BF242F94DBF7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75425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217920" y="491614"/>
            <a:ext cx="5541463" cy="53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اعتماد جهات منح الشهادات في مجال لعب الأطفال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85391" y="2233631"/>
            <a:ext cx="9373992" cy="3034587"/>
            <a:chOff x="8139752" y="3273448"/>
            <a:chExt cx="3608480" cy="807390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B2CDECD0-6140-4354-9217-CE0A33DCBAA9}"/>
                </a:ext>
              </a:extLst>
            </p:cNvPr>
            <p:cNvSpPr txBox="1">
              <a:spLocks/>
            </p:cNvSpPr>
            <p:nvPr/>
          </p:nvSpPr>
          <p:spPr>
            <a:xfrm>
              <a:off x="8139752" y="3487431"/>
              <a:ext cx="250001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تقييم واعتماد أكثر من  27 جهة في مجال منح شهادات لمنتجات لعب الأطفال  وفقا لمتطلبات المواصفة القياسية الدولية </a:t>
              </a:r>
              <a:r>
                <a:rPr lang="en-US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ISO/IEC 17065 </a:t>
              </a: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 متطلبات اللائحة الفنية التشريعية الخليجية للعب الأطفال </a:t>
              </a:r>
              <a:r>
                <a:rPr lang="en-US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BD- 131704-01 </a:t>
              </a:r>
              <a:r>
                <a:rPr lang="ar-SA" sz="1400" b="1" i="0" u="sng" dirty="0">
                  <a:solidFill>
                    <a:srgbClr val="004B91"/>
                  </a:solidFill>
                  <a:effectLst/>
                  <a:latin typeface="HelveticaNeueLTArabic-Roman"/>
                </a:rPr>
                <a:t> 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6DD97A-FF24-4CA3-B8DD-18096CAA47CD}"/>
                </a:ext>
              </a:extLst>
            </p:cNvPr>
            <p:cNvSpPr/>
            <p:nvPr/>
          </p:nvSpPr>
          <p:spPr>
            <a:xfrm>
              <a:off x="10940842" y="327344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D254C0-D90D-4E1F-A7A1-DED4EEF80344}"/>
                </a:ext>
              </a:extLst>
            </p:cNvPr>
            <p:cNvCxnSpPr>
              <a:stCxn id="16" idx="2"/>
            </p:cNvCxnSpPr>
            <p:nvPr/>
          </p:nvCxnSpPr>
          <p:spPr>
            <a:xfrm flipH="1" flipV="1">
              <a:off x="10752528" y="367714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0D7BC1-E403-4078-9793-23AFF5E02108}"/>
                </a:ext>
              </a:extLst>
            </p:cNvPr>
            <p:cNvSpPr/>
            <p:nvPr/>
          </p:nvSpPr>
          <p:spPr>
            <a:xfrm>
              <a:off x="10702236" y="363425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E07F2DC-6D44-40BE-A188-102FC93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4293" y="3311385"/>
              <a:ext cx="746402" cy="74640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CDEC5E9-2DCD-2DE1-15FB-5BA539A0DDAB}"/>
              </a:ext>
            </a:extLst>
          </p:cNvPr>
          <p:cNvGrpSpPr/>
          <p:nvPr/>
        </p:nvGrpSpPr>
        <p:grpSpPr>
          <a:xfrm>
            <a:off x="3235434" y="4097386"/>
            <a:ext cx="2111240" cy="1405239"/>
            <a:chOff x="7665391" y="3275174"/>
            <a:chExt cx="2111240" cy="1405239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8F5E1FE-575E-3293-C739-B4FCF36A76CB}"/>
                </a:ext>
              </a:extLst>
            </p:cNvPr>
            <p:cNvSpPr txBox="1">
              <a:spLocks/>
            </p:cNvSpPr>
            <p:nvPr/>
          </p:nvSpPr>
          <p:spPr>
            <a:xfrm>
              <a:off x="7665391" y="3275174"/>
              <a:ext cx="2111240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منح الشهادات للعب الأطفال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B1594D8-8DF3-5AD9-C4A8-8DBA48D8686F}"/>
                </a:ext>
              </a:extLst>
            </p:cNvPr>
            <p:cNvGrpSpPr/>
            <p:nvPr/>
          </p:nvGrpSpPr>
          <p:grpSpPr>
            <a:xfrm rot="5400000">
              <a:off x="8190877" y="3731773"/>
              <a:ext cx="1045996" cy="807390"/>
              <a:chOff x="10635009" y="1916928"/>
              <a:chExt cx="1045996" cy="80739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0AF4209-2A16-DE17-503B-6BCBBB87CEF0}"/>
                  </a:ext>
                </a:extLst>
              </p:cNvPr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BD4C2D7-8715-D842-E789-15B6DB37CAA0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ABD4F5F-62DB-4EED-3061-C978D774C772}"/>
                  </a:ext>
                </a:extLst>
              </p:cNvPr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BD9125C-0CBF-1701-80D2-40780A20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197" y="3884654"/>
              <a:ext cx="795759" cy="795759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5ABA650B-085E-5ACB-B78A-EA9764DFEE36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11673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2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25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6096000" y="491614"/>
            <a:ext cx="5663383" cy="693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اعتماد جهات منح الشهادات في مجال الأجهزة الكهربائية منخفضة الجهد :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85391" y="2233631"/>
            <a:ext cx="9373992" cy="3034587"/>
            <a:chOff x="8139752" y="3273448"/>
            <a:chExt cx="3608480" cy="807390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B2CDECD0-6140-4354-9217-CE0A33DCBAA9}"/>
                </a:ext>
              </a:extLst>
            </p:cNvPr>
            <p:cNvSpPr txBox="1">
              <a:spLocks/>
            </p:cNvSpPr>
            <p:nvPr/>
          </p:nvSpPr>
          <p:spPr>
            <a:xfrm>
              <a:off x="8139752" y="3487431"/>
              <a:ext cx="2500019" cy="409353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تقييم واعتماد أكثر من  60 جهة منح شهادات في مجال المنتجات الكهربائية وفقا لمتطلبات المواصفة القياسية الدولية </a:t>
              </a:r>
              <a:r>
                <a:rPr lang="en-US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ISO/IEC 17065 </a:t>
              </a:r>
              <a:r>
                <a:rPr lang="ar-SA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 متطلبات اللائحة الفنية التشريعية الخليجية للأجهزة الكهربائية منخفضة الجهد </a:t>
              </a:r>
              <a:r>
                <a:rPr lang="en-US" sz="2000" b="1" dirty="0">
                  <a:solidFill>
                    <a:srgbClr val="BF1F24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BD-142004-01</a:t>
              </a:r>
              <a:endPara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6DD97A-FF24-4CA3-B8DD-18096CAA47CD}"/>
                </a:ext>
              </a:extLst>
            </p:cNvPr>
            <p:cNvSpPr/>
            <p:nvPr/>
          </p:nvSpPr>
          <p:spPr>
            <a:xfrm>
              <a:off x="10940842" y="3273448"/>
              <a:ext cx="807390" cy="80739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D254C0-D90D-4E1F-A7A1-DED4EEF80344}"/>
                </a:ext>
              </a:extLst>
            </p:cNvPr>
            <p:cNvCxnSpPr>
              <a:stCxn id="16" idx="2"/>
            </p:cNvCxnSpPr>
            <p:nvPr/>
          </p:nvCxnSpPr>
          <p:spPr>
            <a:xfrm flipH="1" flipV="1">
              <a:off x="10752528" y="3677143"/>
              <a:ext cx="18831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0D7BC1-E403-4078-9793-23AFF5E02108}"/>
                </a:ext>
              </a:extLst>
            </p:cNvPr>
            <p:cNvSpPr/>
            <p:nvPr/>
          </p:nvSpPr>
          <p:spPr>
            <a:xfrm>
              <a:off x="10702236" y="3634258"/>
              <a:ext cx="85770" cy="85770"/>
            </a:xfrm>
            <a:prstGeom prst="ellipse">
              <a:avLst/>
            </a:prstGeom>
            <a:solidFill>
              <a:srgbClr val="BF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E07F2DC-6D44-40BE-A188-102FC93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4293" y="3311385"/>
              <a:ext cx="746402" cy="74640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01C896-AF1A-EEBF-2C84-625EDD2E462B}"/>
              </a:ext>
            </a:extLst>
          </p:cNvPr>
          <p:cNvGrpSpPr/>
          <p:nvPr/>
        </p:nvGrpSpPr>
        <p:grpSpPr>
          <a:xfrm>
            <a:off x="3352505" y="4105715"/>
            <a:ext cx="1849542" cy="1396910"/>
            <a:chOff x="7792279" y="1669965"/>
            <a:chExt cx="1849542" cy="1396910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156D262-7C7A-F0F2-4E5E-B1BE8FF3FF80}"/>
                </a:ext>
              </a:extLst>
            </p:cNvPr>
            <p:cNvSpPr txBox="1">
              <a:spLocks/>
            </p:cNvSpPr>
            <p:nvPr/>
          </p:nvSpPr>
          <p:spPr>
            <a:xfrm>
              <a:off x="7792279" y="1669965"/>
              <a:ext cx="1849542" cy="482398"/>
            </a:xfrm>
            <a:prstGeom prst="rect">
              <a:avLst/>
            </a:prstGeom>
            <a:noFill/>
          </p:spPr>
          <p:txBody>
            <a:bodyPr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SA" sz="1800" b="1" dirty="0">
                  <a:solidFill>
                    <a:schemeClr val="bg2">
                      <a:lumMod val="25000"/>
                    </a:schemeClr>
                  </a:solidFill>
                  <a:latin typeface="Sakkal Majalla" panose="02000000000000000000" pitchFamily="2" charset="-78"/>
                  <a:ea typeface="GE SS Two Light" pitchFamily="18" charset="-78"/>
                  <a:cs typeface="Sakkal Majalla" panose="02000000000000000000" pitchFamily="2" charset="-78"/>
                </a:rPr>
                <a:t>شهادات  الأجهزة الكهربائية منخفضة الجهد </a:t>
              </a:r>
              <a:endParaRPr lang="ar-EG" sz="1800" b="1" dirty="0">
                <a:solidFill>
                  <a:schemeClr val="bg2">
                    <a:lumMod val="25000"/>
                  </a:schemeClr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F6BDC6-D394-DC4D-3843-16B831DC38A2}"/>
                </a:ext>
              </a:extLst>
            </p:cNvPr>
            <p:cNvGrpSpPr/>
            <p:nvPr/>
          </p:nvGrpSpPr>
          <p:grpSpPr>
            <a:xfrm rot="5400000">
              <a:off x="8190877" y="2140182"/>
              <a:ext cx="1045996" cy="807390"/>
              <a:chOff x="10635009" y="1916928"/>
              <a:chExt cx="1045996" cy="80739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A43F24E-0E47-C0A8-35DA-A5A029E9E8C7}"/>
                  </a:ext>
                </a:extLst>
              </p:cNvPr>
              <p:cNvSpPr/>
              <p:nvPr/>
            </p:nvSpPr>
            <p:spPr>
              <a:xfrm>
                <a:off x="10873615" y="1916928"/>
                <a:ext cx="807390" cy="807390"/>
              </a:xfrm>
              <a:prstGeom prst="ellipse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05E4FD8-B011-C04E-44C5-7A4D00056954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 flipV="1">
                <a:off x="10685301" y="2320623"/>
                <a:ext cx="188314" cy="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41C2691-2D3F-5FB2-B3B7-1F177EF827C6}"/>
                  </a:ext>
                </a:extLst>
              </p:cNvPr>
              <p:cNvSpPr/>
              <p:nvPr/>
            </p:nvSpPr>
            <p:spPr>
              <a:xfrm>
                <a:off x="10635009" y="2277738"/>
                <a:ext cx="85770" cy="85770"/>
              </a:xfrm>
              <a:prstGeom prst="ellipse">
                <a:avLst/>
              </a:prstGeom>
              <a:solidFill>
                <a:srgbClr val="BF1F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2E331B0-3280-9964-14F7-99A3BDE8C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8537" y="2313547"/>
              <a:ext cx="672317" cy="672317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2E605684-3858-A681-F1AA-F926C39D586A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344361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2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41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مراحل الاعتماد 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B6E157B-FC3B-4903-A62D-228823145770}"/>
              </a:ext>
            </a:extLst>
          </p:cNvPr>
          <p:cNvSpPr/>
          <p:nvPr/>
        </p:nvSpPr>
        <p:spPr>
          <a:xfrm rot="10800000">
            <a:off x="2208141" y="2395819"/>
            <a:ext cx="824495" cy="164800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9" name="Rounded Rectangle 8">
            <a:extLst>
              <a:ext uri="{FF2B5EF4-FFF2-40B4-BE49-F238E27FC236}">
                <a16:creationId xmlns:a16="http://schemas.microsoft.com/office/drawing/2014/main" id="{0099B916-58A7-46CA-8C40-17FFC48C479E}"/>
              </a:ext>
            </a:extLst>
          </p:cNvPr>
          <p:cNvSpPr/>
          <p:nvPr/>
        </p:nvSpPr>
        <p:spPr>
          <a:xfrm>
            <a:off x="1670479" y="2711581"/>
            <a:ext cx="1569997" cy="91912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marL="0" marR="0" lvl="0" indent="0" algn="ctr" defTabSz="444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Appoint a file manager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77CC6FE-70FC-47B1-AD23-E09B78E3A741}"/>
              </a:ext>
            </a:extLst>
          </p:cNvPr>
          <p:cNvSpPr/>
          <p:nvPr/>
        </p:nvSpPr>
        <p:spPr>
          <a:xfrm rot="10800000">
            <a:off x="4756676" y="2360508"/>
            <a:ext cx="1030493" cy="17872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5195672-28C8-4D53-B6E6-BC7A5115C763}"/>
              </a:ext>
            </a:extLst>
          </p:cNvPr>
          <p:cNvGrpSpPr/>
          <p:nvPr/>
        </p:nvGrpSpPr>
        <p:grpSpPr>
          <a:xfrm>
            <a:off x="3013163" y="1758516"/>
            <a:ext cx="2313996" cy="1492079"/>
            <a:chOff x="2168326" y="1610981"/>
            <a:chExt cx="1627187" cy="976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2" name="Rounded Rectangle 28">
              <a:extLst>
                <a:ext uri="{FF2B5EF4-FFF2-40B4-BE49-F238E27FC236}">
                  <a16:creationId xmlns:a16="http://schemas.microsoft.com/office/drawing/2014/main" id="{5959053F-446B-4F5C-8E8B-9565D324DFD3}"/>
                </a:ext>
              </a:extLst>
            </p:cNvPr>
            <p:cNvSpPr/>
            <p:nvPr/>
          </p:nvSpPr>
          <p:spPr>
            <a:xfrm>
              <a:off x="2168326" y="1610981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" name="Rounded Rectangle 23">
              <a:extLst>
                <a:ext uri="{FF2B5EF4-FFF2-40B4-BE49-F238E27FC236}">
                  <a16:creationId xmlns:a16="http://schemas.microsoft.com/office/drawing/2014/main" id="{2C66353D-DC9E-40EB-97A0-3EB58A3D0907}"/>
                </a:ext>
              </a:extLst>
            </p:cNvPr>
            <p:cNvSpPr/>
            <p:nvPr/>
          </p:nvSpPr>
          <p:spPr>
            <a:xfrm>
              <a:off x="2196921" y="1639576"/>
              <a:ext cx="1569997" cy="919122"/>
            </a:xfrm>
            <a:prstGeom prst="rect">
              <a:avLst/>
            </a:prstGeom>
            <a:solidFill>
              <a:srgbClr val="00206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/>
                </a:rPr>
                <a:t>مراجعة الوثائق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7DC8AF09-E0D2-4C2E-981F-1EFC36BF0A7A}"/>
              </a:ext>
            </a:extLst>
          </p:cNvPr>
          <p:cNvSpPr/>
          <p:nvPr/>
        </p:nvSpPr>
        <p:spPr>
          <a:xfrm rot="10800000">
            <a:off x="7590215" y="2410704"/>
            <a:ext cx="994756" cy="179739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B60F90C-E721-440C-9D80-DCA9AC913334}"/>
              </a:ext>
            </a:extLst>
          </p:cNvPr>
          <p:cNvGrpSpPr/>
          <p:nvPr/>
        </p:nvGrpSpPr>
        <p:grpSpPr>
          <a:xfrm>
            <a:off x="5769578" y="1421876"/>
            <a:ext cx="2411716" cy="1824739"/>
            <a:chOff x="4359966" y="1639576"/>
            <a:chExt cx="1627187" cy="119398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6" name="Rounded Rectangle 40">
              <a:extLst>
                <a:ext uri="{FF2B5EF4-FFF2-40B4-BE49-F238E27FC236}">
                  <a16:creationId xmlns:a16="http://schemas.microsoft.com/office/drawing/2014/main" id="{F78C3903-F997-413B-919D-4FE7DF4E1B9B}"/>
                </a:ext>
              </a:extLst>
            </p:cNvPr>
            <p:cNvSpPr/>
            <p:nvPr/>
          </p:nvSpPr>
          <p:spPr>
            <a:xfrm>
              <a:off x="4359966" y="1857244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7" name="Rounded Rectangle 32">
              <a:extLst>
                <a:ext uri="{FF2B5EF4-FFF2-40B4-BE49-F238E27FC236}">
                  <a16:creationId xmlns:a16="http://schemas.microsoft.com/office/drawing/2014/main" id="{A013AC11-43BA-4BC1-A6E9-1015BB954878}"/>
                </a:ext>
              </a:extLst>
            </p:cNvPr>
            <p:cNvSpPr/>
            <p:nvPr/>
          </p:nvSpPr>
          <p:spPr>
            <a:xfrm>
              <a:off x="4361080" y="1639576"/>
              <a:ext cx="1569997" cy="9191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/>
                </a:rPr>
                <a:t>التقييم الميداني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2551EE4-9DF7-458B-8BFD-BDAA338BABC2}"/>
              </a:ext>
            </a:extLst>
          </p:cNvPr>
          <p:cNvGrpSpPr/>
          <p:nvPr/>
        </p:nvGrpSpPr>
        <p:grpSpPr>
          <a:xfrm>
            <a:off x="8584971" y="1779730"/>
            <a:ext cx="2197447" cy="1418587"/>
            <a:chOff x="4332485" y="4051763"/>
            <a:chExt cx="1627187" cy="976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9" name="Rounded Rectangle 48">
              <a:extLst>
                <a:ext uri="{FF2B5EF4-FFF2-40B4-BE49-F238E27FC236}">
                  <a16:creationId xmlns:a16="http://schemas.microsoft.com/office/drawing/2014/main" id="{4B77A1AE-8173-436F-8F2C-D8E190C765C8}"/>
                </a:ext>
              </a:extLst>
            </p:cNvPr>
            <p:cNvSpPr/>
            <p:nvPr/>
          </p:nvSpPr>
          <p:spPr>
            <a:xfrm>
              <a:off x="4332485" y="4051763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Rounded Rectangle 38">
              <a:extLst>
                <a:ext uri="{FF2B5EF4-FFF2-40B4-BE49-F238E27FC236}">
                  <a16:creationId xmlns:a16="http://schemas.microsoft.com/office/drawing/2014/main" id="{175C914E-A67E-4585-94ED-E6953352538E}"/>
                </a:ext>
              </a:extLst>
            </p:cNvPr>
            <p:cNvSpPr/>
            <p:nvPr/>
          </p:nvSpPr>
          <p:spPr>
            <a:xfrm>
              <a:off x="4361080" y="4080358"/>
              <a:ext cx="1569997" cy="919122"/>
            </a:xfrm>
            <a:prstGeom prst="rect">
              <a:avLst/>
            </a:prstGeom>
            <a:solidFill>
              <a:srgbClr val="7030A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/>
                </a:rPr>
                <a:t>اعداد التقرير وإلاق حالات عدم الطابقة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7B5233C2-83E8-4752-8B95-2148CF396F37}"/>
              </a:ext>
            </a:extLst>
          </p:cNvPr>
          <p:cNvSpPr/>
          <p:nvPr/>
        </p:nvSpPr>
        <p:spPr>
          <a:xfrm rot="16200000">
            <a:off x="9040984" y="3748525"/>
            <a:ext cx="1213183" cy="146446"/>
          </a:xfrm>
          <a:prstGeom prst="rect">
            <a:avLst/>
          </a:prstGeom>
          <a:solidFill>
            <a:srgbClr val="7030A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FC83F07-12C1-45C5-8070-2440AE8CFC4C}"/>
              </a:ext>
            </a:extLst>
          </p:cNvPr>
          <p:cNvGrpSpPr/>
          <p:nvPr/>
        </p:nvGrpSpPr>
        <p:grpSpPr>
          <a:xfrm>
            <a:off x="8567546" y="3888140"/>
            <a:ext cx="2306503" cy="1413076"/>
            <a:chOff x="6496645" y="2831372"/>
            <a:chExt cx="1627187" cy="976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4" name="Rounded Rectangle 56">
              <a:extLst>
                <a:ext uri="{FF2B5EF4-FFF2-40B4-BE49-F238E27FC236}">
                  <a16:creationId xmlns:a16="http://schemas.microsoft.com/office/drawing/2014/main" id="{EA77847B-1ADE-4B86-A173-88D2800DE332}"/>
                </a:ext>
              </a:extLst>
            </p:cNvPr>
            <p:cNvSpPr/>
            <p:nvPr/>
          </p:nvSpPr>
          <p:spPr>
            <a:xfrm>
              <a:off x="6496645" y="2831372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Rounded Rectangle 44">
              <a:extLst>
                <a:ext uri="{FF2B5EF4-FFF2-40B4-BE49-F238E27FC236}">
                  <a16:creationId xmlns:a16="http://schemas.microsoft.com/office/drawing/2014/main" id="{F1EE2559-4AE4-46A4-B26D-2A73E493BE63}"/>
                </a:ext>
              </a:extLst>
            </p:cNvPr>
            <p:cNvSpPr/>
            <p:nvPr/>
          </p:nvSpPr>
          <p:spPr>
            <a:xfrm>
              <a:off x="6525240" y="2859967"/>
              <a:ext cx="1569997" cy="9191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dirty="0">
                  <a:solidFill>
                    <a:prstClr val="white"/>
                  </a:solidFill>
                  <a:latin typeface="Calibri"/>
                </a:rPr>
                <a:t>لجنة القرار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1D14D0A-8135-45E5-B202-E560694E387A}"/>
              </a:ext>
            </a:extLst>
          </p:cNvPr>
          <p:cNvSpPr/>
          <p:nvPr/>
        </p:nvSpPr>
        <p:spPr>
          <a:xfrm>
            <a:off x="5217952" y="4448890"/>
            <a:ext cx="569217" cy="14644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3130D76-1443-4353-BCDA-5EB5A12487A3}"/>
              </a:ext>
            </a:extLst>
          </p:cNvPr>
          <p:cNvGrpSpPr/>
          <p:nvPr/>
        </p:nvGrpSpPr>
        <p:grpSpPr>
          <a:xfrm>
            <a:off x="5724307" y="3855345"/>
            <a:ext cx="2416256" cy="1465216"/>
            <a:chOff x="6496645" y="1610981"/>
            <a:chExt cx="1627187" cy="976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8" name="Rounded Rectangle 60">
              <a:extLst>
                <a:ext uri="{FF2B5EF4-FFF2-40B4-BE49-F238E27FC236}">
                  <a16:creationId xmlns:a16="http://schemas.microsoft.com/office/drawing/2014/main" id="{75DAFF07-118A-43F6-8FAE-C1BB08947868}"/>
                </a:ext>
              </a:extLst>
            </p:cNvPr>
            <p:cNvSpPr/>
            <p:nvPr/>
          </p:nvSpPr>
          <p:spPr>
            <a:xfrm>
              <a:off x="6496645" y="1610981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Rounded Rectangle 47">
              <a:extLst>
                <a:ext uri="{FF2B5EF4-FFF2-40B4-BE49-F238E27FC236}">
                  <a16:creationId xmlns:a16="http://schemas.microsoft.com/office/drawing/2014/main" id="{38D9C4F7-BC84-447B-832F-5C9D1F10FDB1}"/>
                </a:ext>
              </a:extLst>
            </p:cNvPr>
            <p:cNvSpPr/>
            <p:nvPr/>
          </p:nvSpPr>
          <p:spPr>
            <a:xfrm>
              <a:off x="6525240" y="1639576"/>
              <a:ext cx="1569997" cy="9191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القرار النهائي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C259576-6A9E-4C31-A417-CEAE8D1DD87D}"/>
              </a:ext>
            </a:extLst>
          </p:cNvPr>
          <p:cNvGrpSpPr/>
          <p:nvPr/>
        </p:nvGrpSpPr>
        <p:grpSpPr>
          <a:xfrm>
            <a:off x="3013163" y="3753827"/>
            <a:ext cx="2319196" cy="1525736"/>
            <a:chOff x="6500086" y="419186"/>
            <a:chExt cx="1627187" cy="101837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1" name="Rounded Rectangle 63">
              <a:extLst>
                <a:ext uri="{FF2B5EF4-FFF2-40B4-BE49-F238E27FC236}">
                  <a16:creationId xmlns:a16="http://schemas.microsoft.com/office/drawing/2014/main" id="{D77DA5AF-2A4C-4620-BB54-DB820516F7F4}"/>
                </a:ext>
              </a:extLst>
            </p:cNvPr>
            <p:cNvSpPr/>
            <p:nvPr/>
          </p:nvSpPr>
          <p:spPr>
            <a:xfrm>
              <a:off x="6500086" y="461247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2" name="Rounded Rectangle 49">
              <a:extLst>
                <a:ext uri="{FF2B5EF4-FFF2-40B4-BE49-F238E27FC236}">
                  <a16:creationId xmlns:a16="http://schemas.microsoft.com/office/drawing/2014/main" id="{E9D190DA-AE44-41C9-9859-902F6AB140A8}"/>
                </a:ext>
              </a:extLst>
            </p:cNvPr>
            <p:cNvSpPr/>
            <p:nvPr/>
          </p:nvSpPr>
          <p:spPr>
            <a:xfrm>
              <a:off x="6525240" y="419186"/>
              <a:ext cx="1569997" cy="9191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/>
                </a:rPr>
                <a:t>اصدار شهادة الاعتماد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4E4ED54-DE6A-45D2-9035-5CDF111133FD}"/>
              </a:ext>
            </a:extLst>
          </p:cNvPr>
          <p:cNvSpPr/>
          <p:nvPr/>
        </p:nvSpPr>
        <p:spPr>
          <a:xfrm>
            <a:off x="8098102" y="4475397"/>
            <a:ext cx="486869" cy="17788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116786E-5976-4B5E-AA53-F177DFEC2E0F}"/>
              </a:ext>
            </a:extLst>
          </p:cNvPr>
          <p:cNvGrpSpPr/>
          <p:nvPr/>
        </p:nvGrpSpPr>
        <p:grpSpPr>
          <a:xfrm>
            <a:off x="98639" y="1763127"/>
            <a:ext cx="2490167" cy="1492079"/>
            <a:chOff x="4167" y="390591"/>
            <a:chExt cx="1627187" cy="976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71" name="Rounded Rectangle 4">
              <a:extLst>
                <a:ext uri="{FF2B5EF4-FFF2-40B4-BE49-F238E27FC236}">
                  <a16:creationId xmlns:a16="http://schemas.microsoft.com/office/drawing/2014/main" id="{D224778B-C66A-4FE0-8BF0-1A16D266567F}"/>
                </a:ext>
              </a:extLst>
            </p:cNvPr>
            <p:cNvSpPr/>
            <p:nvPr/>
          </p:nvSpPr>
          <p:spPr>
            <a:xfrm>
              <a:off x="4167" y="390591"/>
              <a:ext cx="1627187" cy="976312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Rounded Rectangle 5">
              <a:extLst>
                <a:ext uri="{FF2B5EF4-FFF2-40B4-BE49-F238E27FC236}">
                  <a16:creationId xmlns:a16="http://schemas.microsoft.com/office/drawing/2014/main" id="{F7E73255-3F4B-4C9D-89EC-78A1C14D9B69}"/>
                </a:ext>
              </a:extLst>
            </p:cNvPr>
            <p:cNvSpPr/>
            <p:nvPr/>
          </p:nvSpPr>
          <p:spPr>
            <a:xfrm>
              <a:off x="32762" y="419186"/>
              <a:ext cx="1569997" cy="9191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/>
                </a:rPr>
                <a:t>استقبال الطلب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56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Earth futuristic technology">
            <a:extLst>
              <a:ext uri="{FF2B5EF4-FFF2-40B4-BE49-F238E27FC236}">
                <a16:creationId xmlns:a16="http://schemas.microsoft.com/office/drawing/2014/main" id="{70B60431-8FC2-4B95-953D-8B2F4C0445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t="37804" b="412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A3A45B-1566-4880-A974-2A83F5AB0B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/>
          <a:stretch/>
        </p:blipFill>
        <p:spPr>
          <a:xfrm>
            <a:off x="890319" y="0"/>
            <a:ext cx="11301681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97884F7-6236-4B81-B200-095825E20E4A}"/>
              </a:ext>
            </a:extLst>
          </p:cNvPr>
          <p:cNvSpPr txBox="1">
            <a:spLocks/>
          </p:cNvSpPr>
          <p:nvPr/>
        </p:nvSpPr>
        <p:spPr>
          <a:xfrm>
            <a:off x="6936059" y="1878329"/>
            <a:ext cx="4842993" cy="1550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تحقيـــــق 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اد الخليجي من انشائ</a:t>
            </a:r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ــــــــ</a:t>
            </a:r>
            <a:r>
              <a:rPr lang="ar-EG" sz="2800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ه إلى</a:t>
            </a:r>
            <a:r>
              <a:rPr lang="en-US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 </a:t>
            </a:r>
            <a:r>
              <a:rPr lang="ar-SA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تحقيق الاعتراف الاقليمي والدولي</a:t>
            </a:r>
            <a:endParaRPr lang="ar-EG" b="1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118372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27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التسلسل التاريخي: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23DD89D-EB33-43C8-A82A-6F0E741594A7}"/>
              </a:ext>
            </a:extLst>
          </p:cNvPr>
          <p:cNvCxnSpPr>
            <a:cxnSpLocks/>
          </p:cNvCxnSpPr>
          <p:nvPr/>
        </p:nvCxnSpPr>
        <p:spPr>
          <a:xfrm>
            <a:off x="6020516" y="4996126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756832E-C6D4-4D8B-B1F6-A9EAB80FF655}"/>
              </a:ext>
            </a:extLst>
          </p:cNvPr>
          <p:cNvCxnSpPr>
            <a:cxnSpLocks/>
          </p:cNvCxnSpPr>
          <p:nvPr/>
        </p:nvCxnSpPr>
        <p:spPr>
          <a:xfrm>
            <a:off x="7140128" y="4519048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3470364-B1EA-4EDA-A511-888B2A2691FD}"/>
              </a:ext>
            </a:extLst>
          </p:cNvPr>
          <p:cNvCxnSpPr>
            <a:cxnSpLocks/>
          </p:cNvCxnSpPr>
          <p:nvPr/>
        </p:nvCxnSpPr>
        <p:spPr>
          <a:xfrm flipH="1">
            <a:off x="6007068" y="4996126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979026" y="4110983"/>
            <a:ext cx="1261171" cy="1423029"/>
            <a:chOff x="5979026" y="4110983"/>
            <a:chExt cx="1261171" cy="142302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717F87B-0FFA-48F8-B35C-2B7DDAB8D924}"/>
                </a:ext>
              </a:extLst>
            </p:cNvPr>
            <p:cNvSpPr txBox="1"/>
            <p:nvPr/>
          </p:nvSpPr>
          <p:spPr>
            <a:xfrm>
              <a:off x="5979026" y="5010792"/>
              <a:ext cx="12611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اعتماد اتفاقية مركز الاعتماد الخليجي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109" name="Title 1">
              <a:extLst>
                <a:ext uri="{FF2B5EF4-FFF2-40B4-BE49-F238E27FC236}">
                  <a16:creationId xmlns:a16="http://schemas.microsoft.com/office/drawing/2014/main" id="{28C0DFFA-4CD9-4F22-9507-C422537C0B22}"/>
                </a:ext>
              </a:extLst>
            </p:cNvPr>
            <p:cNvSpPr txBox="1">
              <a:spLocks/>
            </p:cNvSpPr>
            <p:nvPr/>
          </p:nvSpPr>
          <p:spPr>
            <a:xfrm>
              <a:off x="6166829" y="4696122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</a:t>
              </a:r>
              <a:r>
                <a:rPr lang="ar-SA" sz="2000" dirty="0">
                  <a:latin typeface="+mj-lt"/>
                  <a:cs typeface="+mn-cs"/>
                </a:rPr>
                <a:t>3</a:t>
              </a:r>
              <a:endParaRPr lang="ar-EG" sz="2000" dirty="0">
                <a:latin typeface="+mj-lt"/>
                <a:cs typeface="+mn-cs"/>
              </a:endParaRPr>
            </a:p>
          </p:txBody>
        </p:sp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989E2EC8-0AFA-47F8-859F-5ABE82E5D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69353" y="4110983"/>
              <a:ext cx="384488" cy="486170"/>
            </a:xfrm>
            <a:prstGeom prst="rect">
              <a:avLst/>
            </a:prstGeom>
          </p:spPr>
        </p:pic>
      </p:grp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DF1E283-FCED-4F1E-A857-A019CD31D669}"/>
              </a:ext>
            </a:extLst>
          </p:cNvPr>
          <p:cNvCxnSpPr>
            <a:cxnSpLocks/>
          </p:cNvCxnSpPr>
          <p:nvPr/>
        </p:nvCxnSpPr>
        <p:spPr>
          <a:xfrm>
            <a:off x="8257722" y="4054680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B1E31C1-6ECF-4326-A410-71CD488C1D85}"/>
              </a:ext>
            </a:extLst>
          </p:cNvPr>
          <p:cNvCxnSpPr>
            <a:cxnSpLocks/>
          </p:cNvCxnSpPr>
          <p:nvPr/>
        </p:nvCxnSpPr>
        <p:spPr>
          <a:xfrm flipH="1">
            <a:off x="7124662" y="4531758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7118481" y="3622114"/>
            <a:ext cx="1261171" cy="1226100"/>
            <a:chOff x="7108029" y="3630627"/>
            <a:chExt cx="1261171" cy="1226100"/>
          </a:xfrm>
        </p:grpSpPr>
        <p:sp>
          <p:nvSpPr>
            <p:cNvPr id="113" name="Title 1">
              <a:extLst>
                <a:ext uri="{FF2B5EF4-FFF2-40B4-BE49-F238E27FC236}">
                  <a16:creationId xmlns:a16="http://schemas.microsoft.com/office/drawing/2014/main" id="{B9765739-13F7-4910-8635-2E0F5A99DE6A}"/>
                </a:ext>
              </a:extLst>
            </p:cNvPr>
            <p:cNvSpPr txBox="1">
              <a:spLocks/>
            </p:cNvSpPr>
            <p:nvPr/>
          </p:nvSpPr>
          <p:spPr>
            <a:xfrm>
              <a:off x="7270300" y="4229992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7FCD25F-9BCF-49B7-8E4E-651642F03FB8}"/>
                </a:ext>
              </a:extLst>
            </p:cNvPr>
            <p:cNvSpPr txBox="1"/>
            <p:nvPr/>
          </p:nvSpPr>
          <p:spPr>
            <a:xfrm>
              <a:off x="7108029" y="4548950"/>
              <a:ext cx="126117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بدء عمل المركز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B1276235-0825-42E6-B13F-831DE367C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69446" y="3630627"/>
              <a:ext cx="450052" cy="507262"/>
            </a:xfrm>
            <a:prstGeom prst="rect">
              <a:avLst/>
            </a:prstGeom>
          </p:spPr>
        </p:pic>
      </p:grp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C9F1B05-53C7-421E-8BFE-B6C5551B2760}"/>
              </a:ext>
            </a:extLst>
          </p:cNvPr>
          <p:cNvCxnSpPr>
            <a:cxnSpLocks/>
          </p:cNvCxnSpPr>
          <p:nvPr/>
        </p:nvCxnSpPr>
        <p:spPr>
          <a:xfrm>
            <a:off x="9390782" y="3589867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96555DDB-A584-41DD-8479-99310A1B899A}"/>
              </a:ext>
            </a:extLst>
          </p:cNvPr>
          <p:cNvCxnSpPr>
            <a:cxnSpLocks/>
          </p:cNvCxnSpPr>
          <p:nvPr/>
        </p:nvCxnSpPr>
        <p:spPr>
          <a:xfrm flipH="1">
            <a:off x="8257722" y="4066945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8209645" y="3168832"/>
            <a:ext cx="1261171" cy="1420195"/>
            <a:chOff x="8209645" y="3168832"/>
            <a:chExt cx="1261171" cy="142019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DE402D8-AC9E-4249-875E-6577E0351A76}"/>
                </a:ext>
              </a:extLst>
            </p:cNvPr>
            <p:cNvSpPr txBox="1"/>
            <p:nvPr/>
          </p:nvSpPr>
          <p:spPr>
            <a:xfrm>
              <a:off x="8209645" y="4065807"/>
              <a:ext cx="12611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التقدم بطلب الاعتراف الدولي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119" name="Title 1">
              <a:extLst>
                <a:ext uri="{FF2B5EF4-FFF2-40B4-BE49-F238E27FC236}">
                  <a16:creationId xmlns:a16="http://schemas.microsoft.com/office/drawing/2014/main" id="{2C61FCA4-F5F4-4D80-B6D6-0EEFE7EF7320}"/>
                </a:ext>
              </a:extLst>
            </p:cNvPr>
            <p:cNvSpPr txBox="1">
              <a:spLocks/>
            </p:cNvSpPr>
            <p:nvPr/>
          </p:nvSpPr>
          <p:spPr>
            <a:xfrm>
              <a:off x="8379652" y="3772519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</a:t>
              </a:r>
              <a:r>
                <a:rPr lang="ar-SA" sz="2000" dirty="0">
                  <a:cs typeface="+mn-cs"/>
                </a:rPr>
                <a:t>5</a:t>
              </a:r>
              <a:endParaRPr lang="ar-EG" sz="2000" dirty="0">
                <a:cs typeface="+mn-cs"/>
              </a:endParaRPr>
            </a:p>
          </p:txBody>
        </p:sp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F2C28CCC-7025-4BC1-9FEC-224E524A5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38782" y="3168832"/>
              <a:ext cx="502812" cy="507262"/>
            </a:xfrm>
            <a:prstGeom prst="rect">
              <a:avLst/>
            </a:prstGeom>
          </p:spPr>
        </p:pic>
      </p:grp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DB44520-2BDA-4D67-89F4-70D6141D56CF}"/>
              </a:ext>
            </a:extLst>
          </p:cNvPr>
          <p:cNvCxnSpPr>
            <a:cxnSpLocks/>
          </p:cNvCxnSpPr>
          <p:nvPr/>
        </p:nvCxnSpPr>
        <p:spPr>
          <a:xfrm>
            <a:off x="10517118" y="3126237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0052E7E5-ADBC-4B0A-A048-CBB2D63B5B10}"/>
              </a:ext>
            </a:extLst>
          </p:cNvPr>
          <p:cNvCxnSpPr>
            <a:cxnSpLocks/>
          </p:cNvCxnSpPr>
          <p:nvPr/>
        </p:nvCxnSpPr>
        <p:spPr>
          <a:xfrm flipH="1">
            <a:off x="9384058" y="3603315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9384058" y="2713031"/>
            <a:ext cx="1261171" cy="1410755"/>
            <a:chOff x="9384058" y="2713031"/>
            <a:chExt cx="1261171" cy="1410755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4BC920-EC5B-4A2E-8AF5-CC0EA1F81528}"/>
                </a:ext>
              </a:extLst>
            </p:cNvPr>
            <p:cNvSpPr txBox="1"/>
            <p:nvPr/>
          </p:nvSpPr>
          <p:spPr>
            <a:xfrm>
              <a:off x="9384058" y="3600566"/>
              <a:ext cx="12611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الحصول على الاعتراف الدولي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124" name="Title 1">
              <a:extLst>
                <a:ext uri="{FF2B5EF4-FFF2-40B4-BE49-F238E27FC236}">
                  <a16:creationId xmlns:a16="http://schemas.microsoft.com/office/drawing/2014/main" id="{46514343-32A7-4661-BA72-50C2FB1A3328}"/>
                </a:ext>
              </a:extLst>
            </p:cNvPr>
            <p:cNvSpPr txBox="1">
              <a:spLocks/>
            </p:cNvSpPr>
            <p:nvPr/>
          </p:nvSpPr>
          <p:spPr>
            <a:xfrm>
              <a:off x="9536765" y="3320648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</a:t>
              </a:r>
              <a:r>
                <a:rPr lang="ar-SA" sz="2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5" name="Graphic 124">
              <a:extLst>
                <a:ext uri="{FF2B5EF4-FFF2-40B4-BE49-F238E27FC236}">
                  <a16:creationId xmlns:a16="http://schemas.microsoft.com/office/drawing/2014/main" id="{85D29892-76E1-4B26-9936-5D07F119F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693293" y="2713031"/>
              <a:ext cx="490511" cy="490511"/>
            </a:xfrm>
            <a:prstGeom prst="rect">
              <a:avLst/>
            </a:prstGeom>
          </p:spPr>
        </p:pic>
      </p:grp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48F034A-C8D9-40E0-8553-B512145751FC}"/>
              </a:ext>
            </a:extLst>
          </p:cNvPr>
          <p:cNvCxnSpPr>
            <a:cxnSpLocks/>
          </p:cNvCxnSpPr>
          <p:nvPr/>
        </p:nvCxnSpPr>
        <p:spPr>
          <a:xfrm flipH="1">
            <a:off x="10506360" y="3126237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478283" y="2278607"/>
            <a:ext cx="1261171" cy="1598504"/>
            <a:chOff x="10478283" y="2278607"/>
            <a:chExt cx="1261171" cy="1598504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036087C-6BB7-42EF-83B0-8216AC51F59B}"/>
                </a:ext>
              </a:extLst>
            </p:cNvPr>
            <p:cNvSpPr txBox="1"/>
            <p:nvPr/>
          </p:nvSpPr>
          <p:spPr>
            <a:xfrm>
              <a:off x="10478283" y="3138447"/>
              <a:ext cx="1261171" cy="738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توسيع الاعتراف الدولي في مجالات جديدة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129" name="Title 1">
              <a:extLst>
                <a:ext uri="{FF2B5EF4-FFF2-40B4-BE49-F238E27FC236}">
                  <a16:creationId xmlns:a16="http://schemas.microsoft.com/office/drawing/2014/main" id="{0AB7528D-9024-4B8F-8A20-2DC28E574131}"/>
                </a:ext>
              </a:extLst>
            </p:cNvPr>
            <p:cNvSpPr txBox="1">
              <a:spLocks/>
            </p:cNvSpPr>
            <p:nvPr/>
          </p:nvSpPr>
          <p:spPr>
            <a:xfrm>
              <a:off x="10660673" y="2853850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</a:t>
              </a:r>
              <a:r>
                <a:rPr lang="ar-SA" sz="20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0" name="Graphic 129">
              <a:extLst>
                <a:ext uri="{FF2B5EF4-FFF2-40B4-BE49-F238E27FC236}">
                  <a16:creationId xmlns:a16="http://schemas.microsoft.com/office/drawing/2014/main" id="{D1165B19-0346-42E4-867B-EE454FDAD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864310" y="2278607"/>
              <a:ext cx="403229" cy="487017"/>
            </a:xfrm>
            <a:prstGeom prst="rect">
              <a:avLst/>
            </a:prstGeom>
          </p:spPr>
        </p:pic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063EE83F-D69C-4469-9EF1-183FA46E39C4}"/>
              </a:ext>
            </a:extLst>
          </p:cNvPr>
          <p:cNvSpPr/>
          <p:nvPr/>
        </p:nvSpPr>
        <p:spPr>
          <a:xfrm>
            <a:off x="11583030" y="3065759"/>
            <a:ext cx="142596" cy="142596"/>
          </a:xfrm>
          <a:prstGeom prst="ellipse">
            <a:avLst/>
          </a:prstGeom>
          <a:solidFill>
            <a:srgbClr val="BD21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A4DD483-B58D-4472-A3A0-FB27DFB31476}"/>
              </a:ext>
            </a:extLst>
          </p:cNvPr>
          <p:cNvCxnSpPr>
            <a:cxnSpLocks/>
          </p:cNvCxnSpPr>
          <p:nvPr/>
        </p:nvCxnSpPr>
        <p:spPr>
          <a:xfrm flipH="1">
            <a:off x="574258" y="5036385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14DABA5-B2B8-47D8-B499-876409AE8BD0}"/>
              </a:ext>
            </a:extLst>
          </p:cNvPr>
          <p:cNvCxnSpPr/>
          <p:nvPr/>
        </p:nvCxnSpPr>
        <p:spPr>
          <a:xfrm>
            <a:off x="1707318" y="4559307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1D39D2E-07A8-4FF8-9306-8436D966A786}"/>
              </a:ext>
            </a:extLst>
          </p:cNvPr>
          <p:cNvCxnSpPr/>
          <p:nvPr/>
        </p:nvCxnSpPr>
        <p:spPr>
          <a:xfrm>
            <a:off x="2836239" y="4082229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4AF11A8-17D3-4EB9-8AFF-96CA6651C1AC}"/>
              </a:ext>
            </a:extLst>
          </p:cNvPr>
          <p:cNvCxnSpPr>
            <a:cxnSpLocks/>
          </p:cNvCxnSpPr>
          <p:nvPr/>
        </p:nvCxnSpPr>
        <p:spPr>
          <a:xfrm flipH="1">
            <a:off x="1703179" y="4559307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10992" y="4182720"/>
            <a:ext cx="1307005" cy="1403626"/>
            <a:chOff x="510992" y="4182720"/>
            <a:chExt cx="1307005" cy="140362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4E0A098-C717-4C59-9C8E-9006DFADEC2D}"/>
                </a:ext>
              </a:extLst>
            </p:cNvPr>
            <p:cNvSpPr txBox="1"/>
            <p:nvPr/>
          </p:nvSpPr>
          <p:spPr>
            <a:xfrm>
              <a:off x="510992" y="5063126"/>
              <a:ext cx="13070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اعتمدت مخرجات مشروع </a:t>
              </a:r>
              <a:r>
                <a:rPr lang="en-US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RCAS</a:t>
              </a:r>
            </a:p>
          </p:txBody>
        </p:sp>
        <p:sp>
          <p:nvSpPr>
            <p:cNvPr id="88" name="Title 1">
              <a:extLst>
                <a:ext uri="{FF2B5EF4-FFF2-40B4-BE49-F238E27FC236}">
                  <a16:creationId xmlns:a16="http://schemas.microsoft.com/office/drawing/2014/main" id="{77306BB6-8760-46D7-916B-AE3AC61A818B}"/>
                </a:ext>
              </a:extLst>
            </p:cNvPr>
            <p:cNvSpPr txBox="1">
              <a:spLocks/>
            </p:cNvSpPr>
            <p:nvPr/>
          </p:nvSpPr>
          <p:spPr>
            <a:xfrm>
              <a:off x="747309" y="4745940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2006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9" name="Graphic 88">
              <a:extLst>
                <a:ext uri="{FF2B5EF4-FFF2-40B4-BE49-F238E27FC236}">
                  <a16:creationId xmlns:a16="http://schemas.microsoft.com/office/drawing/2014/main" id="{FD2DD2F5-8DBA-47E8-83AB-584182FEB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59101" y="4182720"/>
              <a:ext cx="394770" cy="43819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664127" y="3744099"/>
            <a:ext cx="1307005" cy="1362885"/>
            <a:chOff x="1664127" y="3744099"/>
            <a:chExt cx="1307005" cy="13628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0CC0593-9687-4690-8153-4ED9AEE91B54}"/>
                </a:ext>
              </a:extLst>
            </p:cNvPr>
            <p:cNvSpPr txBox="1"/>
            <p:nvPr/>
          </p:nvSpPr>
          <p:spPr>
            <a:xfrm>
              <a:off x="1664127" y="4583764"/>
              <a:ext cx="13070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قرار إنشاء مركز الاعتماد الخليجي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91" name="Title 1">
              <a:extLst>
                <a:ext uri="{FF2B5EF4-FFF2-40B4-BE49-F238E27FC236}">
                  <a16:creationId xmlns:a16="http://schemas.microsoft.com/office/drawing/2014/main" id="{8FDBC034-B0F1-4A2E-8D8A-1C5CDF00B5FD}"/>
                </a:ext>
              </a:extLst>
            </p:cNvPr>
            <p:cNvSpPr txBox="1">
              <a:spLocks/>
            </p:cNvSpPr>
            <p:nvPr/>
          </p:nvSpPr>
          <p:spPr>
            <a:xfrm>
              <a:off x="1874477" y="4272362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r>
                <a:rPr lang="ar-SA" sz="20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FEFCE0D-170E-4620-9491-C96FD62A4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068650" y="3744099"/>
              <a:ext cx="437241" cy="437241"/>
            </a:xfrm>
            <a:prstGeom prst="rect">
              <a:avLst/>
            </a:prstGeom>
          </p:spPr>
        </p:pic>
      </p:grp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B775E26-99DB-4F01-9D15-2670E557279E}"/>
              </a:ext>
            </a:extLst>
          </p:cNvPr>
          <p:cNvCxnSpPr/>
          <p:nvPr/>
        </p:nvCxnSpPr>
        <p:spPr>
          <a:xfrm>
            <a:off x="3961184" y="3606220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629B67A-3799-4CC1-9192-73801BCA42C6}"/>
              </a:ext>
            </a:extLst>
          </p:cNvPr>
          <p:cNvCxnSpPr>
            <a:cxnSpLocks/>
          </p:cNvCxnSpPr>
          <p:nvPr/>
        </p:nvCxnSpPr>
        <p:spPr>
          <a:xfrm flipH="1">
            <a:off x="2828124" y="4083298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791762" y="3242663"/>
            <a:ext cx="1261171" cy="1374864"/>
            <a:chOff x="2791762" y="3242663"/>
            <a:chExt cx="1261171" cy="137486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A8F272E-DBD8-408E-8E3F-3683316578E3}"/>
                </a:ext>
              </a:extLst>
            </p:cNvPr>
            <p:cNvSpPr txBox="1"/>
            <p:nvPr/>
          </p:nvSpPr>
          <p:spPr>
            <a:xfrm>
              <a:off x="2791762" y="4094307"/>
              <a:ext cx="12611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بدء تنفيذ دراسة استشارية مع </a:t>
              </a:r>
              <a:r>
                <a:rPr lang="en-US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NATA</a:t>
              </a:r>
            </a:p>
          </p:txBody>
        </p:sp>
        <p:sp>
          <p:nvSpPr>
            <p:cNvPr id="96" name="Title 1">
              <a:extLst>
                <a:ext uri="{FF2B5EF4-FFF2-40B4-BE49-F238E27FC236}">
                  <a16:creationId xmlns:a16="http://schemas.microsoft.com/office/drawing/2014/main" id="{0DA85F33-6BF9-4C50-B8E6-48C90FA18943}"/>
                </a:ext>
              </a:extLst>
            </p:cNvPr>
            <p:cNvSpPr txBox="1">
              <a:spLocks/>
            </p:cNvSpPr>
            <p:nvPr/>
          </p:nvSpPr>
          <p:spPr>
            <a:xfrm>
              <a:off x="2988664" y="3796353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CA4E3C72-367D-4577-9ED4-FD150884D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184598" y="3242663"/>
              <a:ext cx="437242" cy="437242"/>
            </a:xfrm>
            <a:prstGeom prst="rect">
              <a:avLst/>
            </a:prstGeom>
          </p:spPr>
        </p:pic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1EA9255-15ED-47B5-BA30-FFCC076F4726}"/>
              </a:ext>
            </a:extLst>
          </p:cNvPr>
          <p:cNvCxnSpPr/>
          <p:nvPr/>
        </p:nvCxnSpPr>
        <p:spPr>
          <a:xfrm>
            <a:off x="5080698" y="3135097"/>
            <a:ext cx="0" cy="48701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DF96D1A-B3AF-476B-AE98-AF128FBCB5A4}"/>
              </a:ext>
            </a:extLst>
          </p:cNvPr>
          <p:cNvCxnSpPr>
            <a:cxnSpLocks/>
          </p:cNvCxnSpPr>
          <p:nvPr/>
        </p:nvCxnSpPr>
        <p:spPr>
          <a:xfrm flipH="1">
            <a:off x="3947638" y="3612175"/>
            <a:ext cx="114299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3930326" y="2765795"/>
            <a:ext cx="1261171" cy="1380609"/>
            <a:chOff x="3930326" y="2765795"/>
            <a:chExt cx="1261171" cy="138060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F6857E-8441-4E30-87EE-F70634FF36D3}"/>
                </a:ext>
              </a:extLst>
            </p:cNvPr>
            <p:cNvSpPr txBox="1"/>
            <p:nvPr/>
          </p:nvSpPr>
          <p:spPr>
            <a:xfrm>
              <a:off x="3930326" y="3623184"/>
              <a:ext cx="12611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اعتمدت مخرجات مشروع الـ </a:t>
              </a:r>
              <a:r>
                <a:rPr lang="en-US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NATA</a:t>
              </a:r>
            </a:p>
          </p:txBody>
        </p:sp>
        <p:sp>
          <p:nvSpPr>
            <p:cNvPr id="101" name="Title 1">
              <a:extLst>
                <a:ext uri="{FF2B5EF4-FFF2-40B4-BE49-F238E27FC236}">
                  <a16:creationId xmlns:a16="http://schemas.microsoft.com/office/drawing/2014/main" id="{E66149F6-DF66-4D3B-9937-F41C6D98D30E}"/>
                </a:ext>
              </a:extLst>
            </p:cNvPr>
            <p:cNvSpPr txBox="1">
              <a:spLocks/>
            </p:cNvSpPr>
            <p:nvPr/>
          </p:nvSpPr>
          <p:spPr>
            <a:xfrm>
              <a:off x="4113840" y="3318946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80D92742-0AD4-411E-90F0-66031830D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315170" y="2765795"/>
              <a:ext cx="440555" cy="43724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5036185" y="2151261"/>
            <a:ext cx="1493578" cy="2002597"/>
            <a:chOff x="5036185" y="2151261"/>
            <a:chExt cx="1493578" cy="20025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1E0BF16-B99D-44C1-AC83-3B8CB2A46857}"/>
                </a:ext>
              </a:extLst>
            </p:cNvPr>
            <p:cNvSpPr txBox="1"/>
            <p:nvPr/>
          </p:nvSpPr>
          <p:spPr>
            <a:xfrm>
              <a:off x="5036185" y="3199751"/>
              <a:ext cx="1493578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>
                <a:buClr>
                  <a:srgbClr val="BD212E"/>
                </a:buClr>
              </a:pPr>
              <a:r>
                <a:rPr lang="ar-SA" sz="1400" b="1" dirty="0">
                  <a:latin typeface="Sakkal Majalla" pitchFamily="2" charset="-78"/>
                  <a:ea typeface="Arial Unicode MS" panose="020B0604020202020204" pitchFamily="34" charset="-128"/>
                  <a:cs typeface="Sakkal Majalla" pitchFamily="2" charset="-78"/>
                </a:rPr>
                <a:t>تهيئة بيئة العمل للإنطلاق بتدريب مقومين مؤهلين ووضع الإجراءات موضع التنفيذ</a:t>
              </a:r>
              <a:endParaRPr lang="en-US" sz="1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endParaRPr>
            </a:p>
          </p:txBody>
        </p:sp>
        <p:sp>
          <p:nvSpPr>
            <p:cNvPr id="104" name="Title 1">
              <a:extLst>
                <a:ext uri="{FF2B5EF4-FFF2-40B4-BE49-F238E27FC236}">
                  <a16:creationId xmlns:a16="http://schemas.microsoft.com/office/drawing/2014/main" id="{274B8E83-89B1-4705-9641-900592150B44}"/>
                </a:ext>
              </a:extLst>
            </p:cNvPr>
            <p:cNvSpPr txBox="1">
              <a:spLocks/>
            </p:cNvSpPr>
            <p:nvPr/>
          </p:nvSpPr>
          <p:spPr>
            <a:xfrm>
              <a:off x="5288827" y="2833297"/>
              <a:ext cx="834372" cy="2451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ar-EG"/>
              </a:defPPr>
              <a:lvl1pPr lvl="0" algn="ctr">
                <a:lnSpc>
                  <a:spcPct val="90000"/>
                </a:lnSpc>
                <a:spcBef>
                  <a:spcPct val="0"/>
                </a:spcBef>
                <a:defRPr sz="2800" b="1">
                  <a:solidFill>
                    <a:srgbClr val="C52127"/>
                  </a:solidFill>
                  <a:latin typeface="Sakkal Majalla" panose="02000000000000000000" pitchFamily="2" charset="-78"/>
                  <a:ea typeface="GE SS Two Bold" panose="020A0503020102020204" pitchFamily="18" charset="-78"/>
                  <a:cs typeface="Sakkal Majalla" panose="02000000000000000000" pitchFamily="2" charset="-78"/>
                </a:defRPr>
              </a:lvl1pPr>
            </a:lstStyle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ar-EG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A9824D3D-2F58-442B-B349-F0BE75E5F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414543" y="2151261"/>
              <a:ext cx="583115" cy="583115"/>
            </a:xfrm>
            <a:prstGeom prst="rect">
              <a:avLst/>
            </a:prstGeom>
          </p:spPr>
        </p:pic>
      </p:grp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8C91498A-A312-46E2-9EE2-6BFA429C2078}"/>
              </a:ext>
            </a:extLst>
          </p:cNvPr>
          <p:cNvCxnSpPr>
            <a:cxnSpLocks/>
          </p:cNvCxnSpPr>
          <p:nvPr/>
        </p:nvCxnSpPr>
        <p:spPr>
          <a:xfrm flipH="1">
            <a:off x="5066541" y="3135097"/>
            <a:ext cx="1160351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8E7EF425-EA46-4FD2-9F36-CD6F968665F8}"/>
              </a:ext>
            </a:extLst>
          </p:cNvPr>
          <p:cNvSpPr/>
          <p:nvPr/>
        </p:nvSpPr>
        <p:spPr>
          <a:xfrm>
            <a:off x="518718" y="4964388"/>
            <a:ext cx="142596" cy="142596"/>
          </a:xfrm>
          <a:prstGeom prst="ellipse">
            <a:avLst/>
          </a:prstGeom>
          <a:solidFill>
            <a:srgbClr val="BD21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84833EB-FE3B-E247-9BD4-7FE502ACE0C8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08844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28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عضوية </a:t>
            </a:r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المنظمات الدولية للاعتماد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65F6CCC-AD5E-4577-A5FB-168C97F621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679" y="4990895"/>
            <a:ext cx="1094357" cy="1098619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76ADB2B7-0EAA-42E5-B5F0-B53DD3955518}"/>
              </a:ext>
            </a:extLst>
          </p:cNvPr>
          <p:cNvSpPr txBox="1">
            <a:spLocks/>
          </p:cNvSpPr>
          <p:nvPr/>
        </p:nvSpPr>
        <p:spPr>
          <a:xfrm>
            <a:off x="4873511" y="4399924"/>
            <a:ext cx="2269863" cy="72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ar-EG"/>
            </a:defPPr>
            <a:lvl1pPr lvl="0" algn="ctr">
              <a:lnSpc>
                <a:spcPct val="90000"/>
              </a:lnSpc>
              <a:spcBef>
                <a:spcPct val="0"/>
              </a:spcBef>
              <a:defRPr sz="2800" b="1">
                <a:solidFill>
                  <a:srgbClr val="C52127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defRPr>
            </a:lvl1pPr>
          </a:lstStyle>
          <a:p>
            <a:r>
              <a:rPr lang="ar-SA" sz="2400" dirty="0"/>
              <a:t>الاعتراف الدولي:</a:t>
            </a:r>
            <a:endParaRPr lang="ar-EG" sz="2400" dirty="0"/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D277545C-F1C2-48D8-B481-B1EF77E7930A}"/>
              </a:ext>
            </a:extLst>
          </p:cNvPr>
          <p:cNvSpPr txBox="1">
            <a:spLocks/>
          </p:cNvSpPr>
          <p:nvPr/>
        </p:nvSpPr>
        <p:spPr>
          <a:xfrm>
            <a:off x="4153978" y="1682744"/>
            <a:ext cx="3759760" cy="4211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ar-EG"/>
            </a:defPPr>
            <a:lvl1pPr lvl="0" algn="ctr">
              <a:lnSpc>
                <a:spcPct val="90000"/>
              </a:lnSpc>
              <a:spcBef>
                <a:spcPct val="0"/>
              </a:spcBef>
              <a:defRPr sz="2800" b="1">
                <a:solidFill>
                  <a:srgbClr val="C52127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defRPr>
            </a:lvl1pPr>
          </a:lstStyle>
          <a:p>
            <a:r>
              <a:rPr lang="ar-SA" sz="2400" dirty="0"/>
              <a:t>عضوية المركز في المنظمات الدولية:</a:t>
            </a:r>
            <a:endParaRPr lang="ar-EG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A5B87D-D40C-44BF-AC33-0917013CC0D0}"/>
              </a:ext>
            </a:extLst>
          </p:cNvPr>
          <p:cNvSpPr txBox="1"/>
          <p:nvPr/>
        </p:nvSpPr>
        <p:spPr>
          <a:xfrm>
            <a:off x="4259451" y="2104386"/>
            <a:ext cx="35488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buClr>
                <a:srgbClr val="BD212E"/>
              </a:buClr>
            </a:pPr>
            <a:r>
              <a:rPr lang="en-US" sz="2000" b="1" dirty="0">
                <a:solidFill>
                  <a:srgbClr val="BD212E"/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5</a:t>
            </a:r>
            <a:r>
              <a:rPr lang="ar-SA" sz="20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عضويات للمركز في المنظمات الدولية</a:t>
            </a:r>
            <a:endParaRPr lang="en-US" sz="2000" b="1" dirty="0"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69033-F692-A6E0-01D9-D298A54742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19703" r="50000" b="22869"/>
          <a:stretch/>
        </p:blipFill>
        <p:spPr>
          <a:xfrm>
            <a:off x="6813259" y="5032981"/>
            <a:ext cx="1510019" cy="1014446"/>
          </a:xfrm>
          <a:prstGeom prst="rect">
            <a:avLst/>
          </a:prstGeom>
        </p:spPr>
      </p:pic>
      <p:pic>
        <p:nvPicPr>
          <p:cNvPr id="8" name="Picture 7" descr="GAC_2016_Infographics_Page_6 updated 1.jpg">
            <a:extLst>
              <a:ext uri="{FF2B5EF4-FFF2-40B4-BE49-F238E27FC236}">
                <a16:creationId xmlns:a16="http://schemas.microsoft.com/office/drawing/2014/main" id="{3E2C312C-3748-8D41-B914-ABE4D35FF19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6558" t="9735" r="6919" b="6252"/>
          <a:stretch>
            <a:fillRect/>
          </a:stretch>
        </p:blipFill>
        <p:spPr>
          <a:xfrm>
            <a:off x="0" y="1178887"/>
            <a:ext cx="12199998" cy="338200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83051CB-BB5D-B757-897A-283E06256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5327" y="3140767"/>
            <a:ext cx="1263427" cy="8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3ABF7F-C404-BCA6-A9B1-000D08FB91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31" y="2991246"/>
            <a:ext cx="1430128" cy="1114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F1A786-C353-E696-C7CD-22F2979F5F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19703" r="50000" b="22869"/>
          <a:stretch/>
        </p:blipFill>
        <p:spPr>
          <a:xfrm>
            <a:off x="7674718" y="3085191"/>
            <a:ext cx="1510019" cy="10144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87BB44-1A54-A5B5-C6B0-5AA5D12551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791" y="5127807"/>
            <a:ext cx="1788308" cy="853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56ACE-6B31-CEA5-3683-6CC15F147DA2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4D14F2-F193-3E9E-1BB6-E33B0404C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8883" y="3241160"/>
            <a:ext cx="1308375" cy="67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12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29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مشاركات المركز على المستوى الإداري والفني في المنظمات الدولية ذات العلاقة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789AA8-0C07-4FB8-932E-72060D052D9A}"/>
              </a:ext>
            </a:extLst>
          </p:cNvPr>
          <p:cNvSpPr txBox="1"/>
          <p:nvPr/>
        </p:nvSpPr>
        <p:spPr>
          <a:xfrm>
            <a:off x="2069952" y="1434156"/>
            <a:ext cx="9689431" cy="6517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عضوية اللجنة التنفيذية في المنتدى الدولي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IAF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GE SS Two Light" pitchFamily="18" charset="-78"/>
              <a:cs typeface="Sakkal Majalla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رئاسة لجنة الاعتراف الدولي في المنتدى الدولي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IAF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مدير الجودة في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IAF , APAC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نائب رئيس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IFHAB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رئاسة لجنة التسويق والاعلام في المنتدى الدولي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IAF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عضوية مجلس إدارة المنتدى الدولي لهيئات اعتماد الحلال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IHAF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رئاسة لجنة الاعتراف المتبادل في المنتدى الدولي لهيئات اعتماد الحلال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IHAF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عضوية اللجنة التنفيذية في منظمة الدول الآسيوية والمحيط الهادي للاعتماد ِ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APAC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رئاسة لجنة بناء القدرات في منظمة الدول الآسيوية والمحيط الهادي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APAC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نائب رئيس الجهاز العربي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ARAC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GE SS Two Light" pitchFamily="18" charset="-78"/>
              <a:cs typeface="Sakkal Majalla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نائب رئيس المنظمة الدولية لجهات اعتماد الحلال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IFHAB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عضوية اللجنة التنفيذية للجهاز العربي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ARAC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GE SS Two Light" pitchFamily="18" charset="-78"/>
              <a:cs typeface="Sakkal Majalla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رئاسة لجنة التسويق والاعلام في الجهاز العربي للاعتماد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ARAC</a:t>
            </a:r>
          </a:p>
          <a:p>
            <a:pPr marL="342900" indent="-342900" algn="r" rtl="1">
              <a:lnSpc>
                <a:spcPct val="150000"/>
              </a:lnSpc>
              <a:buClr>
                <a:srgbClr val="BF1F24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GE SS Two Light" pitchFamily="18" charset="-78"/>
                <a:cs typeface="Sakkal Majalla" pitchFamily="2" charset="-78"/>
              </a:rPr>
              <a:t>المشاركة في اجتماعات الجمعية العمومية واللجان الفنية للمنظمات الإقليمية والدولية ذات العلاقة بالاعتماد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GE SS Two Light" pitchFamily="18" charset="-78"/>
              <a:cs typeface="Sakkal Majalla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3EC50C9-E150-525D-BC08-6E411B11037E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089007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84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30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وتشمل اتفاقيات التعاون كل من: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1ADD2E-A7C0-463A-BCCD-3480073C013F}"/>
              </a:ext>
            </a:extLst>
          </p:cNvPr>
          <p:cNvSpPr/>
          <p:nvPr/>
        </p:nvSpPr>
        <p:spPr>
          <a:xfrm>
            <a:off x="10334625" y="5000739"/>
            <a:ext cx="1581286" cy="1321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F8AB1EB-1531-433F-8837-2E6FA6435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9424" y="1833268"/>
            <a:ext cx="5262535" cy="259313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619633" y="2339135"/>
            <a:ext cx="4760972" cy="1874076"/>
            <a:chOff x="6619633" y="2339135"/>
            <a:chExt cx="4760972" cy="187407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A687FBB-0F60-438F-8D3D-D44D79E3CB94}"/>
                </a:ext>
              </a:extLst>
            </p:cNvPr>
            <p:cNvSpPr/>
            <p:nvPr/>
          </p:nvSpPr>
          <p:spPr>
            <a:xfrm>
              <a:off x="8996525" y="296688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984DF88-4B4B-44A0-A8D9-FEA73534B4F6}"/>
                </a:ext>
              </a:extLst>
            </p:cNvPr>
            <p:cNvSpPr/>
            <p:nvPr/>
          </p:nvSpPr>
          <p:spPr>
            <a:xfrm>
              <a:off x="9363122" y="2868650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1F1A46E-D4D7-4BD3-9911-69D6EC0BA2E6}"/>
                </a:ext>
              </a:extLst>
            </p:cNvPr>
            <p:cNvSpPr/>
            <p:nvPr/>
          </p:nvSpPr>
          <p:spPr>
            <a:xfrm>
              <a:off x="8828800" y="261647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1F2470C-4D0C-4B98-A49A-6B800345994E}"/>
                </a:ext>
              </a:extLst>
            </p:cNvPr>
            <p:cNvSpPr/>
            <p:nvPr/>
          </p:nvSpPr>
          <p:spPr>
            <a:xfrm>
              <a:off x="9629084" y="3123532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4D92A0-C63D-43E2-865A-A8498DA07346}"/>
                </a:ext>
              </a:extLst>
            </p:cNvPr>
            <p:cNvSpPr/>
            <p:nvPr/>
          </p:nvSpPr>
          <p:spPr>
            <a:xfrm>
              <a:off x="9269676" y="3086706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4446486-8655-46E8-94C1-0F6446B23921}"/>
                </a:ext>
              </a:extLst>
            </p:cNvPr>
            <p:cNvSpPr/>
            <p:nvPr/>
          </p:nvSpPr>
          <p:spPr>
            <a:xfrm>
              <a:off x="10331131" y="3453303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D25020B-5EA0-445C-AD88-6DCB21770B62}"/>
                </a:ext>
              </a:extLst>
            </p:cNvPr>
            <p:cNvSpPr/>
            <p:nvPr/>
          </p:nvSpPr>
          <p:spPr>
            <a:xfrm>
              <a:off x="10599998" y="3136412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50CB7F8-3C2C-4860-9B09-003D8816621B}"/>
                </a:ext>
              </a:extLst>
            </p:cNvPr>
            <p:cNvSpPr/>
            <p:nvPr/>
          </p:nvSpPr>
          <p:spPr>
            <a:xfrm>
              <a:off x="7371996" y="2862362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D10E5CC-ECE9-4871-A36D-03021D851B49}"/>
                </a:ext>
              </a:extLst>
            </p:cNvPr>
            <p:cNvSpPr/>
            <p:nvPr/>
          </p:nvSpPr>
          <p:spPr>
            <a:xfrm>
              <a:off x="6619633" y="2339135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DC563E0-03C1-4F41-AB2E-43DBFACA6DE6}"/>
                </a:ext>
              </a:extLst>
            </p:cNvPr>
            <p:cNvSpPr/>
            <p:nvPr/>
          </p:nvSpPr>
          <p:spPr>
            <a:xfrm>
              <a:off x="10487775" y="3496432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15ECA9-2819-4895-B42D-D429023B4755}"/>
                </a:ext>
              </a:extLst>
            </p:cNvPr>
            <p:cNvSpPr/>
            <p:nvPr/>
          </p:nvSpPr>
          <p:spPr>
            <a:xfrm>
              <a:off x="10870244" y="2905491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5BA6C98-91AA-4350-9CEA-C106CE2143BF}"/>
                </a:ext>
              </a:extLst>
            </p:cNvPr>
            <p:cNvSpPr/>
            <p:nvPr/>
          </p:nvSpPr>
          <p:spPr>
            <a:xfrm>
              <a:off x="9042559" y="281054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E1BEE5A-8A51-489C-A746-10F2919C8043}"/>
                </a:ext>
              </a:extLst>
            </p:cNvPr>
            <p:cNvSpPr/>
            <p:nvPr/>
          </p:nvSpPr>
          <p:spPr>
            <a:xfrm>
              <a:off x="8805350" y="286385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E88855B-F25A-4133-9ABD-6A5461A7E966}"/>
                </a:ext>
              </a:extLst>
            </p:cNvPr>
            <p:cNvSpPr/>
            <p:nvPr/>
          </p:nvSpPr>
          <p:spPr>
            <a:xfrm>
              <a:off x="10783987" y="3851406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310F589-B206-4DE9-A9F2-23662BF82D4B}"/>
                </a:ext>
              </a:extLst>
            </p:cNvPr>
            <p:cNvSpPr/>
            <p:nvPr/>
          </p:nvSpPr>
          <p:spPr>
            <a:xfrm>
              <a:off x="11337476" y="4170082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72A0434-5EF2-45B4-9E84-B01903ED8CBB}"/>
                </a:ext>
              </a:extLst>
            </p:cNvPr>
            <p:cNvSpPr/>
            <p:nvPr/>
          </p:nvSpPr>
          <p:spPr>
            <a:xfrm>
              <a:off x="9248112" y="2606895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A717F95-5A84-4685-B64F-A43269E30FCD}"/>
                </a:ext>
              </a:extLst>
            </p:cNvPr>
            <p:cNvSpPr/>
            <p:nvPr/>
          </p:nvSpPr>
          <p:spPr>
            <a:xfrm>
              <a:off x="10307677" y="2948619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7BCA2E3-60B1-4CD8-B1B1-CCCD8FDED1FC}"/>
                </a:ext>
              </a:extLst>
            </p:cNvPr>
            <p:cNvSpPr/>
            <p:nvPr/>
          </p:nvSpPr>
          <p:spPr>
            <a:xfrm>
              <a:off x="10002065" y="3141204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86AFA-DEB6-4F7B-A7BB-B66C0C0493F3}"/>
                </a:ext>
              </a:extLst>
            </p:cNvPr>
            <p:cNvSpPr/>
            <p:nvPr/>
          </p:nvSpPr>
          <p:spPr>
            <a:xfrm>
              <a:off x="7343244" y="311484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AC70FF0-81A9-4563-90ED-3BAE8379E404}"/>
                </a:ext>
              </a:extLst>
            </p:cNvPr>
            <p:cNvSpPr/>
            <p:nvPr/>
          </p:nvSpPr>
          <p:spPr>
            <a:xfrm>
              <a:off x="9833258" y="2718597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65E6F3-549A-4863-AD1E-A4A1428BDE16}"/>
                </a:ext>
              </a:extLst>
            </p:cNvPr>
            <p:cNvSpPr/>
            <p:nvPr/>
          </p:nvSpPr>
          <p:spPr>
            <a:xfrm>
              <a:off x="10643127" y="3311937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D605522-CDFA-4D36-BC33-0223EE343729}"/>
                </a:ext>
              </a:extLst>
            </p:cNvPr>
            <p:cNvSpPr/>
            <p:nvPr/>
          </p:nvSpPr>
          <p:spPr>
            <a:xfrm>
              <a:off x="8955793" y="3352059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0B0957E-78D8-4DB4-8B27-6E4308FB2262}"/>
                </a:ext>
              </a:extLst>
            </p:cNvPr>
            <p:cNvSpPr/>
            <p:nvPr/>
          </p:nvSpPr>
          <p:spPr>
            <a:xfrm>
              <a:off x="9406251" y="3470366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7FBEA1D-580B-49C8-BBFB-99F30771FE74}"/>
                </a:ext>
              </a:extLst>
            </p:cNvPr>
            <p:cNvSpPr/>
            <p:nvPr/>
          </p:nvSpPr>
          <p:spPr>
            <a:xfrm>
              <a:off x="7894337" y="3995103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A4ED432-66A6-4053-863F-FB79A8B95EDC}"/>
                </a:ext>
              </a:extLst>
            </p:cNvPr>
            <p:cNvSpPr/>
            <p:nvPr/>
          </p:nvSpPr>
          <p:spPr>
            <a:xfrm>
              <a:off x="9129326" y="2728456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526EFC6-6598-413E-A936-9F96869AC927}"/>
                </a:ext>
              </a:extLst>
            </p:cNvPr>
            <p:cNvSpPr/>
            <p:nvPr/>
          </p:nvSpPr>
          <p:spPr>
            <a:xfrm>
              <a:off x="7712237" y="3231041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2EDE0E3-2752-4D81-9EAD-5D06D5568210}"/>
                </a:ext>
              </a:extLst>
            </p:cNvPr>
            <p:cNvSpPr/>
            <p:nvPr/>
          </p:nvSpPr>
          <p:spPr>
            <a:xfrm>
              <a:off x="10307677" y="3268808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40DEA2D-F957-4D48-BD7D-DD34AFCD09CD}"/>
                </a:ext>
              </a:extLst>
            </p:cNvPr>
            <p:cNvSpPr/>
            <p:nvPr/>
          </p:nvSpPr>
          <p:spPr>
            <a:xfrm>
              <a:off x="10286113" y="2383150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8C7DDEF-4BBE-442D-A23C-22B910C73B3E}"/>
                </a:ext>
              </a:extLst>
            </p:cNvPr>
            <p:cNvSpPr/>
            <p:nvPr/>
          </p:nvSpPr>
          <p:spPr>
            <a:xfrm>
              <a:off x="8741251" y="2983050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0DBBC66-7C75-455A-8E60-7844E9C9B696}"/>
                </a:ext>
              </a:extLst>
            </p:cNvPr>
            <p:cNvSpPr/>
            <p:nvPr/>
          </p:nvSpPr>
          <p:spPr>
            <a:xfrm>
              <a:off x="8888298" y="3086706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CB7CB97-1789-4C30-9B8D-608034AB467D}"/>
                </a:ext>
              </a:extLst>
            </p:cNvPr>
            <p:cNvSpPr/>
            <p:nvPr/>
          </p:nvSpPr>
          <p:spPr>
            <a:xfrm>
              <a:off x="10699224" y="2910571"/>
              <a:ext cx="43129" cy="431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3620326-762C-44D2-825F-C02B13306B46}"/>
              </a:ext>
            </a:extLst>
          </p:cNvPr>
          <p:cNvSpPr txBox="1"/>
          <p:nvPr/>
        </p:nvSpPr>
        <p:spPr>
          <a:xfrm>
            <a:off x="2867586" y="2087534"/>
            <a:ext cx="3108741" cy="4188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الأمريكي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A2LA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الهندي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NABCB</a:t>
            </a: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و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QCI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الاندونيسي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KAN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البريطاني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UKAS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المصري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EGAC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التونسي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TUNAC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هونغ كونغ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HKAS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أجهزة الاعتماد اليابانية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JAB</a:t>
            </a: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و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VLAC</a:t>
            </a: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و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IAJAPAN 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التايواني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TAF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بلدية دبي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DAC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الصيني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CNAS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 الاعتماد التركي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TURKAK</a:t>
            </a: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سنغافورة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SPRINGSAC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تايوان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TAF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هيئة الامارات للمواصفات والمقاييس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ESMA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الاماراتي 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ENAS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الايطالي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ACCREDIA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الاسباني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ENAC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C68E77-66F0-42EF-BD6F-A28FA81ECF3B}"/>
              </a:ext>
            </a:extLst>
          </p:cNvPr>
          <p:cNvSpPr txBox="1"/>
          <p:nvPr/>
        </p:nvSpPr>
        <p:spPr>
          <a:xfrm>
            <a:off x="63120" y="2077431"/>
            <a:ext cx="2760357" cy="37317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الاسترالي + نيوزلندا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JAS-ANZ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بيلا روسيا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BSCA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المكسيكي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EMA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كازاخستان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NCA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الفلبيني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PAB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النيجيري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NINAS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كينيا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KENAS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الارجنتيني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OAA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الهنجاري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NHA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الصيني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CNAS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جامايكا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JANAAC</a:t>
            </a:r>
            <a:endParaRPr lang="ar-SA" sz="14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التايلندي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ACFS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الروسي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في المغرب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SEMAC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 الاعتماد الجزائري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ALGERAC</a:t>
            </a:r>
          </a:p>
          <a:p>
            <a:pPr algn="r" rtl="1">
              <a:spcAft>
                <a:spcPts val="120"/>
              </a:spcAft>
            </a:pPr>
            <a:r>
              <a:rPr lang="ar-SA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جهاز الاعتماد الكوري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KAB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07042" y="4627012"/>
            <a:ext cx="4571885" cy="1460965"/>
            <a:chOff x="7107042" y="4627012"/>
            <a:chExt cx="4571885" cy="1460965"/>
          </a:xfrm>
        </p:grpSpPr>
        <p:pic>
          <p:nvPicPr>
            <p:cNvPr id="51" name="Picture 4" descr=" ">
              <a:extLst>
                <a:ext uri="{FF2B5EF4-FFF2-40B4-BE49-F238E27FC236}">
                  <a16:creationId xmlns:a16="http://schemas.microsoft.com/office/drawing/2014/main" id="{92017A16-AE31-409A-A6D2-8C9C1B9E60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99260" y="4647018"/>
              <a:ext cx="304257" cy="357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5" descr="5F1A636E">
              <a:extLst>
                <a:ext uri="{FF2B5EF4-FFF2-40B4-BE49-F238E27FC236}">
                  <a16:creationId xmlns:a16="http://schemas.microsoft.com/office/drawing/2014/main" id="{3C2EDD37-01FC-4071-96FE-8BD8F3D4E3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0" t="12975" r="11310" b="12615"/>
            <a:stretch/>
          </p:blipFill>
          <p:spPr bwMode="auto">
            <a:xfrm>
              <a:off x="10396370" y="4661787"/>
              <a:ext cx="343962" cy="330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6" descr="E65091AC">
              <a:extLst>
                <a:ext uri="{FF2B5EF4-FFF2-40B4-BE49-F238E27FC236}">
                  <a16:creationId xmlns:a16="http://schemas.microsoft.com/office/drawing/2014/main" id="{E00A2432-D072-4DF1-88C6-121E76E7A3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93" t="7920" r="27878" b="8628"/>
            <a:stretch/>
          </p:blipFill>
          <p:spPr bwMode="auto">
            <a:xfrm>
              <a:off x="9983733" y="4661787"/>
              <a:ext cx="253880" cy="330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7" descr="EIAC%20Logo-01">
              <a:extLst>
                <a:ext uri="{FF2B5EF4-FFF2-40B4-BE49-F238E27FC236}">
                  <a16:creationId xmlns:a16="http://schemas.microsoft.com/office/drawing/2014/main" id="{A44BA17C-4A0D-437B-A61F-4D408D30AB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2035" y="5088555"/>
              <a:ext cx="522886" cy="261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8" descr="67F343D3">
              <a:extLst>
                <a:ext uri="{FF2B5EF4-FFF2-40B4-BE49-F238E27FC236}">
                  <a16:creationId xmlns:a16="http://schemas.microsoft.com/office/drawing/2014/main" id="{3058ED8B-409C-4A7C-B736-65DEEA9CB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9354" y="4653149"/>
              <a:ext cx="357322" cy="357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9" descr="D7390059">
              <a:extLst>
                <a:ext uri="{FF2B5EF4-FFF2-40B4-BE49-F238E27FC236}">
                  <a16:creationId xmlns:a16="http://schemas.microsoft.com/office/drawing/2014/main" id="{DD162170-BBFA-42FF-A176-E2AA51C66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3808" y="5123003"/>
              <a:ext cx="334488" cy="173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10" descr="A3529CCF">
              <a:extLst>
                <a:ext uri="{FF2B5EF4-FFF2-40B4-BE49-F238E27FC236}">
                  <a16:creationId xmlns:a16="http://schemas.microsoft.com/office/drawing/2014/main" id="{AA4CB8C2-4955-4AEF-973E-EECFD45876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32" r="2275" b="16394"/>
            <a:stretch/>
          </p:blipFill>
          <p:spPr bwMode="auto">
            <a:xfrm>
              <a:off x="9474868" y="5079862"/>
              <a:ext cx="407691" cy="2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11" descr="68454EB5">
              <a:extLst>
                <a:ext uri="{FF2B5EF4-FFF2-40B4-BE49-F238E27FC236}">
                  <a16:creationId xmlns:a16="http://schemas.microsoft.com/office/drawing/2014/main" id="{94046B1D-6266-489E-9005-5278846F09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28" b="23493"/>
            <a:stretch/>
          </p:blipFill>
          <p:spPr bwMode="auto">
            <a:xfrm>
              <a:off x="10654665" y="5097512"/>
              <a:ext cx="355995" cy="207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12" descr="esma">
              <a:extLst>
                <a:ext uri="{FF2B5EF4-FFF2-40B4-BE49-F238E27FC236}">
                  <a16:creationId xmlns:a16="http://schemas.microsoft.com/office/drawing/2014/main" id="{300F52F3-C00B-4143-9E1E-B3856B522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82114" y="5397051"/>
              <a:ext cx="1548351" cy="304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13" descr="38BB678B">
              <a:extLst>
                <a:ext uri="{FF2B5EF4-FFF2-40B4-BE49-F238E27FC236}">
                  <a16:creationId xmlns:a16="http://schemas.microsoft.com/office/drawing/2014/main" id="{9339C661-78EB-4491-822F-9FEC04B7B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1626" y="5080813"/>
              <a:ext cx="486002" cy="199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Picture 14" descr="FA13749E">
              <a:extLst>
                <a:ext uri="{FF2B5EF4-FFF2-40B4-BE49-F238E27FC236}">
                  <a16:creationId xmlns:a16="http://schemas.microsoft.com/office/drawing/2014/main" id="{E7E4958A-C10F-40DA-91C4-A8C8E03D9D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2" t="3333" r="12222" b="5018"/>
            <a:stretch/>
          </p:blipFill>
          <p:spPr bwMode="auto">
            <a:xfrm>
              <a:off x="9539892" y="4658046"/>
              <a:ext cx="286601" cy="347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16" descr="AA40CEAD">
              <a:extLst>
                <a:ext uri="{FF2B5EF4-FFF2-40B4-BE49-F238E27FC236}">
                  <a16:creationId xmlns:a16="http://schemas.microsoft.com/office/drawing/2014/main" id="{D415DAE9-CE48-4EA5-B0A1-C281209EE7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7" t="13522" b="17923"/>
            <a:stretch/>
          </p:blipFill>
          <p:spPr bwMode="auto">
            <a:xfrm>
              <a:off x="11194333" y="5732248"/>
              <a:ext cx="484594" cy="345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17" descr="70000243">
              <a:extLst>
                <a:ext uri="{FF2B5EF4-FFF2-40B4-BE49-F238E27FC236}">
                  <a16:creationId xmlns:a16="http://schemas.microsoft.com/office/drawing/2014/main" id="{BC84C7D4-5F9C-499C-AA78-3A68563725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264"/>
            <a:stretch/>
          </p:blipFill>
          <p:spPr bwMode="auto">
            <a:xfrm>
              <a:off x="10865053" y="4659047"/>
              <a:ext cx="358740" cy="35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18" descr="7492F849">
              <a:extLst>
                <a:ext uri="{FF2B5EF4-FFF2-40B4-BE49-F238E27FC236}">
                  <a16:creationId xmlns:a16="http://schemas.microsoft.com/office/drawing/2014/main" id="{1B1944AC-3C03-4025-9949-96AB4C0830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09" t="23770" r="12182" b="24863"/>
            <a:stretch/>
          </p:blipFill>
          <p:spPr bwMode="auto">
            <a:xfrm>
              <a:off x="11088749" y="5428173"/>
              <a:ext cx="569644" cy="259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19" descr="English">
              <a:extLst>
                <a:ext uri="{FF2B5EF4-FFF2-40B4-BE49-F238E27FC236}">
                  <a16:creationId xmlns:a16="http://schemas.microsoft.com/office/drawing/2014/main" id="{6FF23843-D7BF-4E0A-90B8-2A53A74324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8652" y="5070236"/>
              <a:ext cx="391044" cy="215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20" descr="62601F34">
              <a:extLst>
                <a:ext uri="{FF2B5EF4-FFF2-40B4-BE49-F238E27FC236}">
                  <a16:creationId xmlns:a16="http://schemas.microsoft.com/office/drawing/2014/main" id="{7538C211-1AAF-49B7-8646-7DCE55F37F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0" t="3437" r="4799" b="3673"/>
            <a:stretch/>
          </p:blipFill>
          <p:spPr bwMode="auto">
            <a:xfrm>
              <a:off x="8518652" y="4651802"/>
              <a:ext cx="373920" cy="40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21" descr="HOME">
              <a:extLst>
                <a:ext uri="{FF2B5EF4-FFF2-40B4-BE49-F238E27FC236}">
                  <a16:creationId xmlns:a16="http://schemas.microsoft.com/office/drawing/2014/main" id="{054CFE40-BED0-4228-900E-A066795676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5986" y="4654449"/>
              <a:ext cx="281868" cy="34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22" descr="8C4FF3FB">
              <a:extLst>
                <a:ext uri="{FF2B5EF4-FFF2-40B4-BE49-F238E27FC236}">
                  <a16:creationId xmlns:a16="http://schemas.microsoft.com/office/drawing/2014/main" id="{33097AD4-CADE-411B-ADEF-8D97A15DB9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6602" y="5413677"/>
              <a:ext cx="363093" cy="274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23" descr="4877AAC1">
              <a:extLst>
                <a:ext uri="{FF2B5EF4-FFF2-40B4-BE49-F238E27FC236}">
                  <a16:creationId xmlns:a16="http://schemas.microsoft.com/office/drawing/2014/main" id="{C42F6953-4B52-494B-ACD8-BF90E61ADF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6" t="9588" r="17907" b="11162"/>
            <a:stretch/>
          </p:blipFill>
          <p:spPr bwMode="auto">
            <a:xfrm>
              <a:off x="8122040" y="5362932"/>
              <a:ext cx="281868" cy="3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Picture 24" descr="91ACAF0C">
              <a:extLst>
                <a:ext uri="{FF2B5EF4-FFF2-40B4-BE49-F238E27FC236}">
                  <a16:creationId xmlns:a16="http://schemas.microsoft.com/office/drawing/2014/main" id="{011C6288-0AF2-46B4-A94D-95069C906B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0" t="7667" r="11405" b="6649"/>
            <a:stretch/>
          </p:blipFill>
          <p:spPr bwMode="auto">
            <a:xfrm>
              <a:off x="8104698" y="5050404"/>
              <a:ext cx="336342" cy="2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25" descr="98A144FA">
              <a:extLst>
                <a:ext uri="{FF2B5EF4-FFF2-40B4-BE49-F238E27FC236}">
                  <a16:creationId xmlns:a16="http://schemas.microsoft.com/office/drawing/2014/main" id="{E854C2CA-5E39-4107-BAD0-2280211CF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464" y="5738928"/>
              <a:ext cx="331418" cy="3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26" descr="4409C718">
              <a:extLst>
                <a:ext uri="{FF2B5EF4-FFF2-40B4-BE49-F238E27FC236}">
                  <a16:creationId xmlns:a16="http://schemas.microsoft.com/office/drawing/2014/main" id="{7FF188C1-E690-4966-9383-77A4BF236A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55" t="19279" r="16019" b="23578"/>
            <a:stretch/>
          </p:blipFill>
          <p:spPr bwMode="auto">
            <a:xfrm>
              <a:off x="8932099" y="5407801"/>
              <a:ext cx="526520" cy="250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27" descr="235A74E6">
              <a:extLst>
                <a:ext uri="{FF2B5EF4-FFF2-40B4-BE49-F238E27FC236}">
                  <a16:creationId xmlns:a16="http://schemas.microsoft.com/office/drawing/2014/main" id="{3E222241-97B8-4EBE-8149-9D491C222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2040" y="5749625"/>
              <a:ext cx="288606" cy="288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8" descr="152339E4">
              <a:extLst>
                <a:ext uri="{FF2B5EF4-FFF2-40B4-BE49-F238E27FC236}">
                  <a16:creationId xmlns:a16="http://schemas.microsoft.com/office/drawing/2014/main" id="{95ABB923-3C78-4E56-A4A0-EDAE518A6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8762" y="4627012"/>
              <a:ext cx="367335" cy="367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29" descr="OAA_logo_2007">
              <a:extLst>
                <a:ext uri="{FF2B5EF4-FFF2-40B4-BE49-F238E27FC236}">
                  <a16:creationId xmlns:a16="http://schemas.microsoft.com/office/drawing/2014/main" id="{0DD67119-20E5-4889-8E24-C01868A54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3232" y="5047544"/>
              <a:ext cx="368803" cy="250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30" descr="Logo">
              <a:extLst>
                <a:ext uri="{FF2B5EF4-FFF2-40B4-BE49-F238E27FC236}">
                  <a16:creationId xmlns:a16="http://schemas.microsoft.com/office/drawing/2014/main" id="{F9FB3A99-4665-473B-842E-6448541B0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7042" y="5070236"/>
              <a:ext cx="428742" cy="17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31" descr="E98F5370">
              <a:extLst>
                <a:ext uri="{FF2B5EF4-FFF2-40B4-BE49-F238E27FC236}">
                  <a16:creationId xmlns:a16="http://schemas.microsoft.com/office/drawing/2014/main" id="{94F604A3-363A-4106-A2A2-330BCFF3C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7005" y="4649605"/>
              <a:ext cx="443068" cy="34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32" descr="233BAFE">
              <a:extLst>
                <a:ext uri="{FF2B5EF4-FFF2-40B4-BE49-F238E27FC236}">
                  <a16:creationId xmlns:a16="http://schemas.microsoft.com/office/drawing/2014/main" id="{981909AC-F02A-455E-974B-AD1545920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4459" y="5346973"/>
              <a:ext cx="410847" cy="348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33" descr="rosakr_top">
              <a:extLst>
                <a:ext uri="{FF2B5EF4-FFF2-40B4-BE49-F238E27FC236}">
                  <a16:creationId xmlns:a16="http://schemas.microsoft.com/office/drawing/2014/main" id="{B3ED5949-3E90-4E85-A05A-4DE81B2C6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0396" y="5775688"/>
              <a:ext cx="620714" cy="294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34" descr="5929848D">
              <a:extLst>
                <a:ext uri="{FF2B5EF4-FFF2-40B4-BE49-F238E27FC236}">
                  <a16:creationId xmlns:a16="http://schemas.microsoft.com/office/drawing/2014/main" id="{5D0922AD-4546-41AB-9848-2301C5DC3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5667" y="5780668"/>
              <a:ext cx="280858" cy="277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36" descr="ÙØªÙØ¬Ø© Ø¨Ø­Ø« Ø§ÙØµÙØ± Ø¹Ù âªAgreement with ENASâ¬â">
              <a:extLst>
                <a:ext uri="{FF2B5EF4-FFF2-40B4-BE49-F238E27FC236}">
                  <a16:creationId xmlns:a16="http://schemas.microsoft.com/office/drawing/2014/main" id="{12EC6FF3-9AEE-47CA-B98B-66C34CC5A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8115" y="5763718"/>
              <a:ext cx="580939" cy="274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37" descr="2F0DC416">
              <a:extLst>
                <a:ext uri="{FF2B5EF4-FFF2-40B4-BE49-F238E27FC236}">
                  <a16:creationId xmlns:a16="http://schemas.microsoft.com/office/drawing/2014/main" id="{78BD62C6-9390-413B-A867-857E3897CD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0" b="7342"/>
            <a:stretch/>
          </p:blipFill>
          <p:spPr bwMode="auto">
            <a:xfrm>
              <a:off x="7652619" y="5760103"/>
              <a:ext cx="366762" cy="327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38" descr="E177C094">
              <a:extLst>
                <a:ext uri="{FF2B5EF4-FFF2-40B4-BE49-F238E27FC236}">
                  <a16:creationId xmlns:a16="http://schemas.microsoft.com/office/drawing/2014/main" id="{3F3BE8B5-EA82-43C0-83FE-72E6EA645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206" y="5373209"/>
              <a:ext cx="408679" cy="290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Picture 2" descr="Image result for VLAC lab accreditation">
              <a:extLst>
                <a:ext uri="{FF2B5EF4-FFF2-40B4-BE49-F238E27FC236}">
                  <a16:creationId xmlns:a16="http://schemas.microsoft.com/office/drawing/2014/main" id="{E36D292C-4BBA-4A2B-AF13-AB56F1A02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259" y="5794053"/>
              <a:ext cx="417261" cy="224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A44029B-C619-8FDF-5751-A9A3BE55A7BD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dirty="0">
                <a:solidFill>
                  <a:srgbClr val="BF1F24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ودوره الاقتصادي في تعزيز السوق الخليجية المشتركة</a:t>
            </a:r>
          </a:p>
        </p:txBody>
      </p:sp>
    </p:spTree>
    <p:extLst>
      <p:ext uri="{BB962C8B-B14F-4D97-AF65-F5344CB8AC3E}">
        <p14:creationId xmlns:p14="http://schemas.microsoft.com/office/powerpoint/2010/main" val="183198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31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Light" pitchFamily="18" charset="-78"/>
                <a:cs typeface="Sakkal Majalla" panose="02000000000000000000" pitchFamily="2" charset="-78"/>
              </a:rPr>
              <a:t>مشاركات المركز على المستوى الإداري والفني في المنظمات الدولية ذات العلاقة 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BD905-4A02-40D6-B936-0E25293DC1F4}"/>
              </a:ext>
            </a:extLst>
          </p:cNvPr>
          <p:cNvSpPr txBox="1"/>
          <p:nvPr/>
        </p:nvSpPr>
        <p:spPr>
          <a:xfrm>
            <a:off x="7435094" y="2236361"/>
            <a:ext cx="4324289" cy="16927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rgbClr val="BD212E"/>
              </a:buClr>
              <a:buFont typeface="Arial" panose="020B0604020202020204" pitchFamily="34" charset="0"/>
              <a:buChar char="•"/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إعتمادات مشتركة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.</a:t>
            </a:r>
            <a:endParaRPr lang="ar-SA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  <a:p>
            <a:pPr marL="342900" indent="-342900" algn="r" rtl="1">
              <a:buClr>
                <a:srgbClr val="BD212E"/>
              </a:buClr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تطوير وبناء القدرات الفنية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.</a:t>
            </a:r>
          </a:p>
          <a:p>
            <a:pPr marL="342900" indent="-342900" algn="r" rtl="1">
              <a:buClr>
                <a:srgbClr val="BD212E"/>
              </a:buClr>
              <a:buFont typeface="Arial" panose="020B0604020202020204" pitchFamily="34" charset="0"/>
              <a:buChar char="•"/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تبادل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ا</a:t>
            </a: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لخبراء وقواعد معلومات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.</a:t>
            </a:r>
          </a:p>
          <a:p>
            <a:pPr marL="342900" indent="-342900" algn="r" rtl="1">
              <a:buClr>
                <a:srgbClr val="BD212E"/>
              </a:buClr>
              <a:buFont typeface="Arial" panose="020B0604020202020204" pitchFamily="34" charset="0"/>
              <a:buChar char="•"/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تنسيق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المواقف لحماية المصالح المشتركة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.</a:t>
            </a:r>
          </a:p>
          <a:p>
            <a:pPr marL="342900" indent="-342900" algn="r" rtl="1">
              <a:buClr>
                <a:srgbClr val="BD212E"/>
              </a:buClr>
              <a:buFont typeface="Arial" panose="020B0604020202020204" pitchFamily="34" charset="0"/>
              <a:buChar char="•"/>
            </a:pPr>
            <a:r>
              <a:rPr lang="ar-EG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العمل المشترك فى إطار المنظمات الإقليمية</a:t>
            </a:r>
            <a:r>
              <a:rPr lang="en-US" sz="2400" b="1" dirty="0"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0CC8A8-583A-4317-B0A4-1985AEBD813F}"/>
              </a:ext>
            </a:extLst>
          </p:cNvPr>
          <p:cNvSpPr txBox="1">
            <a:spLocks/>
          </p:cNvSpPr>
          <p:nvPr/>
        </p:nvSpPr>
        <p:spPr>
          <a:xfrm>
            <a:off x="8778676" y="1779184"/>
            <a:ext cx="2980707" cy="4211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ar-EG"/>
            </a:defPPr>
            <a:lvl1pPr lvl="0" algn="ctr">
              <a:lnSpc>
                <a:spcPct val="90000"/>
              </a:lnSpc>
              <a:spcBef>
                <a:spcPct val="0"/>
              </a:spcBef>
              <a:defRPr sz="2800" b="1">
                <a:solidFill>
                  <a:srgbClr val="C52127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defRPr>
            </a:lvl1pPr>
          </a:lstStyle>
          <a:p>
            <a:pPr algn="r"/>
            <a:r>
              <a:rPr lang="ar-SA" sz="2400" dirty="0"/>
              <a:t>أنشطة التعاون الدولي:</a:t>
            </a:r>
            <a:endParaRPr lang="ar-EG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BD36CC-22F7-41A7-B23F-A46B86BBF5DD}"/>
              </a:ext>
            </a:extLst>
          </p:cNvPr>
          <p:cNvSpPr txBox="1">
            <a:spLocks/>
          </p:cNvSpPr>
          <p:nvPr/>
        </p:nvSpPr>
        <p:spPr>
          <a:xfrm>
            <a:off x="7582436" y="4520632"/>
            <a:ext cx="4176947" cy="365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ar-EG"/>
            </a:defPPr>
            <a:lvl1pPr lvl="0" algn="ctr">
              <a:lnSpc>
                <a:spcPct val="90000"/>
              </a:lnSpc>
              <a:spcBef>
                <a:spcPct val="0"/>
              </a:spcBef>
              <a:defRPr sz="2800" b="1">
                <a:solidFill>
                  <a:srgbClr val="C52127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defRPr>
            </a:lvl1pPr>
          </a:lstStyle>
          <a:p>
            <a:pPr algn="r"/>
            <a:r>
              <a:rPr lang="ar-SA" sz="2400" dirty="0"/>
              <a:t>اتفاقيات التعاون مع الجهات الدولية:</a:t>
            </a:r>
            <a:endParaRPr lang="ar-EG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E7BB8F-0865-465D-AC13-E8C984EC846C}"/>
              </a:ext>
            </a:extLst>
          </p:cNvPr>
          <p:cNvSpPr txBox="1"/>
          <p:nvPr/>
        </p:nvSpPr>
        <p:spPr>
          <a:xfrm>
            <a:off x="1483112" y="4921860"/>
            <a:ext cx="1027627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Clr>
                <a:srgbClr val="BD212E"/>
              </a:buClr>
            </a:pP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حيث أبرم المركز اتفاقيات تعاون مع كثير  من أجهزة الاعتماد في الدول الأعضاء والمنظمات الاقليمية والدولية بلغ عددها </a:t>
            </a:r>
            <a:r>
              <a:rPr lang="ar-SA" sz="16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</a:rPr>
              <a:t>40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latin typeface="Sakkal Majalla" pitchFamily="2" charset="-78"/>
                <a:ea typeface="Arial Unicode MS" panose="020B0604020202020204" pitchFamily="34" charset="-128"/>
                <a:cs typeface="Sakkal Majalla" pitchFamily="2" charset="-78"/>
              </a:rPr>
              <a:t> اتفاقية.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Sakkal Majalla" pitchFamily="2" charset="-78"/>
              <a:ea typeface="Arial Unicode MS" panose="020B0604020202020204" pitchFamily="34" charset="-128"/>
              <a:cs typeface="Sakkal Majalla" pitchFamily="2" charset="-7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654E38-6958-6A10-8529-3833ADB386F9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1382822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32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طلبات الاعتماد وأهم الجهات المعتمدة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6" name="Picture 85" descr="13474-NPD8GD.png">
            <a:extLst>
              <a:ext uri="{FF2B5EF4-FFF2-40B4-BE49-F238E27FC236}">
                <a16:creationId xmlns:a16="http://schemas.microsoft.com/office/drawing/2014/main" id="{A0EE1099-4B0C-498C-91BF-1849214B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9563" t="20308" r="19365" b="19228"/>
          <a:stretch/>
        </p:blipFill>
        <p:spPr>
          <a:xfrm>
            <a:off x="3930316" y="2263411"/>
            <a:ext cx="4331369" cy="42881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623F0B-AA61-4F17-A7C0-30D714B1CD2F}"/>
              </a:ext>
            </a:extLst>
          </p:cNvPr>
          <p:cNvSpPr txBox="1"/>
          <p:nvPr/>
        </p:nvSpPr>
        <p:spPr>
          <a:xfrm>
            <a:off x="2636921" y="1725926"/>
            <a:ext cx="6918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6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طلبات اعتماد من جميع انحاء العالم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F81778-CD1F-5B78-4C2A-2DF383CDA717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</p:spTree>
    <p:extLst>
      <p:ext uri="{BB962C8B-B14F-4D97-AF65-F5344CB8AC3E}">
        <p14:creationId xmlns:p14="http://schemas.microsoft.com/office/powerpoint/2010/main" val="2056260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66D7B6-47B5-4EB5-891C-68A20F64150B}"/>
              </a:ext>
            </a:extLst>
          </p:cNvPr>
          <p:cNvSpPr txBox="1">
            <a:spLocks/>
          </p:cNvSpPr>
          <p:nvPr/>
        </p:nvSpPr>
        <p:spPr>
          <a:xfrm>
            <a:off x="432618" y="6491420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2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33</a:t>
            </a:r>
            <a:endParaRPr lang="ar-SA" sz="1200" dirty="0">
              <a:solidFill>
                <a:schemeClr val="bg1"/>
              </a:solidFill>
              <a:latin typeface="Sakkal Majalla" panose="02000000000000000000" pitchFamily="2" charset="-78"/>
              <a:ea typeface="GE SS Two Bold" panose="020A0503020102020204" pitchFamily="18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6A0E8-B276-4EEC-B405-42FCABF444F8}"/>
              </a:ext>
            </a:extLst>
          </p:cNvPr>
          <p:cNvSpPr txBox="1">
            <a:spLocks/>
          </p:cNvSpPr>
          <p:nvPr/>
        </p:nvSpPr>
        <p:spPr>
          <a:xfrm>
            <a:off x="7200900" y="363335"/>
            <a:ext cx="4558483" cy="739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2800" b="1" dirty="0">
                <a:solidFill>
                  <a:schemeClr val="bg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اعتمادات مركز الاعتماد الخليجي</a:t>
            </a:r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EG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D3AEC-D11A-5365-FE6C-D38D96C6FD42}"/>
              </a:ext>
            </a:extLst>
          </p:cNvPr>
          <p:cNvSpPr txBox="1">
            <a:spLocks/>
          </p:cNvSpPr>
          <p:nvPr/>
        </p:nvSpPr>
        <p:spPr>
          <a:xfrm>
            <a:off x="6374452" y="6428803"/>
            <a:ext cx="5384931" cy="221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200" b="1" dirty="0">
                <a:solidFill>
                  <a:srgbClr val="FF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الاعتماد والجودة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89290D-D1E8-5123-1DFD-C3D60FE43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45369"/>
              </p:ext>
            </p:extLst>
          </p:nvPr>
        </p:nvGraphicFramePr>
        <p:xfrm>
          <a:off x="693174" y="693174"/>
          <a:ext cx="10899058" cy="579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9130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60640" y="3515096"/>
            <a:ext cx="4321563" cy="1463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C52127"/>
                </a:solidFill>
                <a:latin typeface="Arial" panose="020B0604020202020204" pitchFamily="34" charset="0"/>
                <a:ea typeface="GE SS Two Bold" panose="020A0503020102020204" pitchFamily="18" charset="-78"/>
                <a:cs typeface="Arial" panose="020B0604020202020204" pitchFamily="34" charset="0"/>
              </a:rPr>
              <a:t>Assessors’ Capacity Building in the member Countries</a:t>
            </a:r>
            <a:endParaRPr lang="ar-EG" sz="2800" b="1" dirty="0">
              <a:solidFill>
                <a:srgbClr val="C52127"/>
              </a:solidFill>
              <a:latin typeface="Arial" panose="020B0604020202020204" pitchFamily="34" charset="0"/>
              <a:ea typeface="GE SS Two Bold" panose="020A0503020102020204" pitchFamily="18" charset="-78"/>
              <a:cs typeface="Arial" panose="020B0604020202020204" pitchFamily="34" charset="0"/>
            </a:endParaRPr>
          </a:p>
        </p:txBody>
      </p:sp>
      <p:pic>
        <p:nvPicPr>
          <p:cNvPr id="8" name="Picture 7" descr="repair-exp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56518" y="1479063"/>
            <a:ext cx="1662547" cy="2098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0"/>
            <a:ext cx="7354956" cy="768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44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ADD0B8-5F5E-45B0-803B-F2AA3E3847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12A32814-EDAA-4898-AC3C-235681879ED9}"/>
              </a:ext>
            </a:extLst>
          </p:cNvPr>
          <p:cNvSpPr txBox="1">
            <a:spLocks/>
          </p:cNvSpPr>
          <p:nvPr/>
        </p:nvSpPr>
        <p:spPr>
          <a:xfrm>
            <a:off x="5907942" y="3713848"/>
            <a:ext cx="5389323" cy="1576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SA" sz="6000" b="1" dirty="0">
                <a:solidFill>
                  <a:srgbClr val="C00000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مركز الاعتماد الخليجي</a:t>
            </a:r>
          </a:p>
          <a:p>
            <a:pPr marL="0" indent="0" algn="ctr">
              <a:buNone/>
            </a:pPr>
            <a:r>
              <a:rPr lang="ar-SA" sz="4000" dirty="0">
                <a:solidFill>
                  <a:schemeClr val="bg1">
                    <a:lumMod val="50000"/>
                  </a:schemeClr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الثقة في جهات التحقق من المطابقة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07942" y="5751062"/>
            <a:ext cx="540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BF1F2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www.gac.org.sa</a:t>
            </a:r>
          </a:p>
        </p:txBody>
      </p:sp>
    </p:spTree>
    <p:extLst>
      <p:ext uri="{BB962C8B-B14F-4D97-AF65-F5344CB8AC3E}">
        <p14:creationId xmlns:p14="http://schemas.microsoft.com/office/powerpoint/2010/main" val="256642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1935</Words>
  <Application>Microsoft Office PowerPoint</Application>
  <PresentationFormat>Widescreen</PresentationFormat>
  <Paragraphs>361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</vt:lpstr>
      <vt:lpstr>Calibri</vt:lpstr>
      <vt:lpstr>Calibri Light</vt:lpstr>
      <vt:lpstr>GE SS Two Bold</vt:lpstr>
      <vt:lpstr>GE SS Two Light</vt:lpstr>
      <vt:lpstr>GE SS Two Medium</vt:lpstr>
      <vt:lpstr>Georgia</vt:lpstr>
      <vt:lpstr>Georgia Pro Light</vt:lpstr>
      <vt:lpstr>HelveticaNeueLTArabic-Roman</vt:lpstr>
      <vt:lpstr>Myriad Pro</vt:lpstr>
      <vt:lpstr>Sakkal Majalla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Hana Al-odaini</dc:creator>
  <cp:lastModifiedBy>info gcqcquality.com</cp:lastModifiedBy>
  <cp:revision>147</cp:revision>
  <cp:lastPrinted>2024-11-19T04:13:42Z</cp:lastPrinted>
  <dcterms:created xsi:type="dcterms:W3CDTF">2019-02-21T06:26:43Z</dcterms:created>
  <dcterms:modified xsi:type="dcterms:W3CDTF">2024-11-19T04:18:42Z</dcterms:modified>
</cp:coreProperties>
</file>