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98" r:id="rId3"/>
    <p:sldId id="288" r:id="rId4"/>
    <p:sldId id="296" r:id="rId5"/>
    <p:sldId id="297" r:id="rId6"/>
    <p:sldId id="299" r:id="rId7"/>
    <p:sldId id="301" r:id="rId8"/>
    <p:sldId id="300" r:id="rId9"/>
    <p:sldId id="302" r:id="rId10"/>
    <p:sldId id="295" r:id="rId11"/>
  </p:sldIdLst>
  <p:sldSz cx="9144000" cy="5143500" type="screen16x9"/>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6FFF"/>
    <a:srgbClr val="2782A7"/>
    <a:srgbClr val="2681A7"/>
    <a:srgbClr val="2F9CC7"/>
    <a:srgbClr val="38A5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4705" autoAdjust="0"/>
  </p:normalViewPr>
  <p:slideViewPr>
    <p:cSldViewPr>
      <p:cViewPr varScale="1">
        <p:scale>
          <a:sx n="78" d="100"/>
          <a:sy n="78" d="100"/>
        </p:scale>
        <p:origin x="936" y="5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861" cy="497412"/>
          </a:xfrm>
          <a:prstGeom prst="rect">
            <a:avLst/>
          </a:prstGeom>
        </p:spPr>
        <p:txBody>
          <a:bodyPr vert="horz" lIns="86493" tIns="43247" rIns="86493" bIns="43247" rtlCol="0"/>
          <a:lstStyle>
            <a:lvl1pPr algn="l">
              <a:defRPr sz="1100"/>
            </a:lvl1pPr>
          </a:lstStyle>
          <a:p>
            <a:r>
              <a:rPr lang="en-US" dirty="0"/>
              <a:t>QMS IA TRAINING</a:t>
            </a:r>
          </a:p>
        </p:txBody>
      </p:sp>
      <p:sp>
        <p:nvSpPr>
          <p:cNvPr id="3" name="Date Placeholder 2"/>
          <p:cNvSpPr>
            <a:spLocks noGrp="1"/>
          </p:cNvSpPr>
          <p:nvPr>
            <p:ph type="dt" sz="quarter" idx="1"/>
          </p:nvPr>
        </p:nvSpPr>
        <p:spPr>
          <a:xfrm>
            <a:off x="3850294" y="1"/>
            <a:ext cx="2945861" cy="497412"/>
          </a:xfrm>
          <a:prstGeom prst="rect">
            <a:avLst/>
          </a:prstGeom>
        </p:spPr>
        <p:txBody>
          <a:bodyPr vert="horz" lIns="86493" tIns="43247" rIns="86493" bIns="43247" rtlCol="0"/>
          <a:lstStyle>
            <a:lvl1pPr algn="r">
              <a:defRPr sz="1100"/>
            </a:lvl1pPr>
          </a:lstStyle>
          <a:p>
            <a:fld id="{7C1AE328-74DC-41BD-A4B6-D58B37F9B138}" type="datetimeFigureOut">
              <a:rPr lang="en-US" smtClean="0"/>
              <a:t>11/19/2024</a:t>
            </a:fld>
            <a:endParaRPr lang="en-US"/>
          </a:p>
        </p:txBody>
      </p:sp>
      <p:sp>
        <p:nvSpPr>
          <p:cNvPr id="4" name="Footer Placeholder 3"/>
          <p:cNvSpPr>
            <a:spLocks noGrp="1"/>
          </p:cNvSpPr>
          <p:nvPr>
            <p:ph type="ftr" sz="quarter" idx="2"/>
          </p:nvPr>
        </p:nvSpPr>
        <p:spPr>
          <a:xfrm>
            <a:off x="1" y="9430813"/>
            <a:ext cx="2945861" cy="497412"/>
          </a:xfrm>
          <a:prstGeom prst="rect">
            <a:avLst/>
          </a:prstGeom>
        </p:spPr>
        <p:txBody>
          <a:bodyPr vert="horz" lIns="86493" tIns="43247" rIns="86493" bIns="43247" rtlCol="0" anchor="b"/>
          <a:lstStyle>
            <a:lvl1pPr algn="l">
              <a:defRPr sz="1100"/>
            </a:lvl1pPr>
          </a:lstStyle>
          <a:p>
            <a:r>
              <a:rPr lang="en-US"/>
              <a:t>OMC QATAR</a:t>
            </a:r>
          </a:p>
        </p:txBody>
      </p:sp>
      <p:sp>
        <p:nvSpPr>
          <p:cNvPr id="5" name="Slide Number Placeholder 4"/>
          <p:cNvSpPr>
            <a:spLocks noGrp="1"/>
          </p:cNvSpPr>
          <p:nvPr>
            <p:ph type="sldNum" sz="quarter" idx="3"/>
          </p:nvPr>
        </p:nvSpPr>
        <p:spPr>
          <a:xfrm>
            <a:off x="3850294" y="9430813"/>
            <a:ext cx="2945861" cy="497412"/>
          </a:xfrm>
          <a:prstGeom prst="rect">
            <a:avLst/>
          </a:prstGeom>
        </p:spPr>
        <p:txBody>
          <a:bodyPr vert="horz" lIns="86493" tIns="43247" rIns="86493" bIns="43247" rtlCol="0" anchor="b"/>
          <a:lstStyle>
            <a:lvl1pPr algn="r">
              <a:defRPr sz="1100"/>
            </a:lvl1pPr>
          </a:lstStyle>
          <a:p>
            <a:fld id="{E0DF28D7-A3B5-43A7-9AD9-384CCA8B77F6}" type="slidenum">
              <a:rPr lang="en-US" smtClean="0"/>
              <a:t>‹#›</a:t>
            </a:fld>
            <a:endParaRPr lang="en-US"/>
          </a:p>
        </p:txBody>
      </p:sp>
    </p:spTree>
    <p:extLst>
      <p:ext uri="{BB962C8B-B14F-4D97-AF65-F5344CB8AC3E}">
        <p14:creationId xmlns:p14="http://schemas.microsoft.com/office/powerpoint/2010/main" val="1970937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411"/>
          </a:xfrm>
          <a:prstGeom prst="rect">
            <a:avLst/>
          </a:prstGeom>
        </p:spPr>
        <p:txBody>
          <a:bodyPr vert="horz" lIns="91432" tIns="45716" rIns="91432" bIns="45716" rtlCol="0"/>
          <a:lstStyle>
            <a:lvl1pPr algn="l">
              <a:defRPr sz="1200"/>
            </a:lvl1pPr>
          </a:lstStyle>
          <a:p>
            <a:endParaRPr lang="tr-TR"/>
          </a:p>
        </p:txBody>
      </p:sp>
      <p:sp>
        <p:nvSpPr>
          <p:cNvPr id="3" name="Date Placeholder 2"/>
          <p:cNvSpPr>
            <a:spLocks noGrp="1"/>
          </p:cNvSpPr>
          <p:nvPr>
            <p:ph type="dt" idx="1"/>
          </p:nvPr>
        </p:nvSpPr>
        <p:spPr>
          <a:xfrm>
            <a:off x="3850444" y="1"/>
            <a:ext cx="2945659" cy="496411"/>
          </a:xfrm>
          <a:prstGeom prst="rect">
            <a:avLst/>
          </a:prstGeom>
        </p:spPr>
        <p:txBody>
          <a:bodyPr vert="horz" lIns="91432" tIns="45716" rIns="91432" bIns="45716" rtlCol="0"/>
          <a:lstStyle>
            <a:lvl1pPr algn="r">
              <a:defRPr sz="1200"/>
            </a:lvl1pPr>
          </a:lstStyle>
          <a:p>
            <a:fld id="{BC6046C2-959B-480F-95CE-89A9F2BB5B47}" type="datetimeFigureOut">
              <a:rPr lang="tr-TR" smtClean="0"/>
              <a:t>19.11.2024</a:t>
            </a:fld>
            <a:endParaRPr lang="tr-TR"/>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32" tIns="45716" rIns="91432" bIns="45716" rtlCol="0" anchor="ctr"/>
          <a:lstStyle/>
          <a:p>
            <a:endParaRPr lang="tr-TR"/>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9430091"/>
            <a:ext cx="2945659" cy="496411"/>
          </a:xfrm>
          <a:prstGeom prst="rect">
            <a:avLst/>
          </a:prstGeom>
        </p:spPr>
        <p:txBody>
          <a:bodyPr vert="horz" lIns="91432" tIns="45716" rIns="91432" bIns="45716" rtlCol="0" anchor="b"/>
          <a:lstStyle>
            <a:lvl1pPr algn="l">
              <a:defRPr sz="1200"/>
            </a:lvl1pPr>
          </a:lstStyle>
          <a:p>
            <a:endParaRPr lang="tr-TR"/>
          </a:p>
        </p:txBody>
      </p:sp>
      <p:sp>
        <p:nvSpPr>
          <p:cNvPr id="7" name="Slide Number Placeholder 6"/>
          <p:cNvSpPr>
            <a:spLocks noGrp="1"/>
          </p:cNvSpPr>
          <p:nvPr>
            <p:ph type="sldNum" sz="quarter" idx="5"/>
          </p:nvPr>
        </p:nvSpPr>
        <p:spPr>
          <a:xfrm>
            <a:off x="3850444" y="9430091"/>
            <a:ext cx="2945659" cy="496411"/>
          </a:xfrm>
          <a:prstGeom prst="rect">
            <a:avLst/>
          </a:prstGeom>
        </p:spPr>
        <p:txBody>
          <a:bodyPr vert="horz" lIns="91432" tIns="45716" rIns="91432" bIns="45716" rtlCol="0" anchor="b"/>
          <a:lstStyle>
            <a:lvl1pPr algn="r">
              <a:defRPr sz="1200"/>
            </a:lvl1pPr>
          </a:lstStyle>
          <a:p>
            <a:fld id="{6701EFAE-D117-48EA-9562-6C8DD875E287}" type="slidenum">
              <a:rPr lang="tr-TR" smtClean="0"/>
              <a:t>‹#›</a:t>
            </a:fld>
            <a:endParaRPr lang="tr-TR"/>
          </a:p>
        </p:txBody>
      </p:sp>
    </p:spTree>
    <p:extLst>
      <p:ext uri="{BB962C8B-B14F-4D97-AF65-F5344CB8AC3E}">
        <p14:creationId xmlns:p14="http://schemas.microsoft.com/office/powerpoint/2010/main" val="4276667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About The organization</a:t>
            </a:r>
          </a:p>
        </p:txBody>
      </p:sp>
      <p:sp>
        <p:nvSpPr>
          <p:cNvPr id="4" name="Slide Number Placeholder 3"/>
          <p:cNvSpPr>
            <a:spLocks noGrp="1"/>
          </p:cNvSpPr>
          <p:nvPr>
            <p:ph type="sldNum" sz="quarter" idx="10"/>
          </p:nvPr>
        </p:nvSpPr>
        <p:spPr/>
        <p:txBody>
          <a:bodyPr/>
          <a:lstStyle/>
          <a:p>
            <a:fld id="{6701EFAE-D117-48EA-9562-6C8DD875E287}" type="slidenum">
              <a:rPr lang="tr-TR" smtClean="0"/>
              <a:t>1</a:t>
            </a:fld>
            <a:endParaRPr lang="tr-TR"/>
          </a:p>
        </p:txBody>
      </p:sp>
    </p:spTree>
    <p:extLst>
      <p:ext uri="{BB962C8B-B14F-4D97-AF65-F5344CB8AC3E}">
        <p14:creationId xmlns:p14="http://schemas.microsoft.com/office/powerpoint/2010/main" val="898202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EBF4E-500C-99B4-3FBF-3CDE19CD6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8C4E4-F8C3-0418-F211-BA0DF66A1739}"/>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BF65CB3E-4ED1-65A6-7B2D-B873E36B2CA3}"/>
              </a:ext>
            </a:extLst>
          </p:cNvPr>
          <p:cNvSpPr>
            <a:spLocks noGrp="1"/>
          </p:cNvSpPr>
          <p:nvPr>
            <p:ph type="body" idx="1"/>
          </p:nvPr>
        </p:nvSpPr>
        <p:spPr/>
        <p:txBody>
          <a:bodyPr/>
          <a:lstStyle/>
          <a:p>
            <a:r>
              <a:rPr lang="en-IN" b="1" dirty="0"/>
              <a:t>A business continuity management system, or BCMS for short, is a management system that bundles interrelated methods, procedures and rules to ensure that critical business processes keep running in the event of an unexpected disruption happened and continuously develops and improves them.</a:t>
            </a:r>
            <a:endParaRPr lang="en-IN" dirty="0"/>
          </a:p>
        </p:txBody>
      </p:sp>
      <p:sp>
        <p:nvSpPr>
          <p:cNvPr id="4" name="Slide Number Placeholder 3">
            <a:extLst>
              <a:ext uri="{FF2B5EF4-FFF2-40B4-BE49-F238E27FC236}">
                <a16:creationId xmlns:a16="http://schemas.microsoft.com/office/drawing/2014/main" id="{0F2BCB9C-64A4-8F6F-6EB4-BBD9A8E1CF7D}"/>
              </a:ext>
            </a:extLst>
          </p:cNvPr>
          <p:cNvSpPr>
            <a:spLocks noGrp="1"/>
          </p:cNvSpPr>
          <p:nvPr>
            <p:ph type="sldNum" sz="quarter" idx="10"/>
          </p:nvPr>
        </p:nvSpPr>
        <p:spPr/>
        <p:txBody>
          <a:bodyPr/>
          <a:lstStyle/>
          <a:p>
            <a:fld id="{6701EFAE-D117-48EA-9562-6C8DD875E287}" type="slidenum">
              <a:rPr lang="tr-TR" smtClean="0"/>
              <a:t>2</a:t>
            </a:fld>
            <a:endParaRPr lang="tr-TR"/>
          </a:p>
        </p:txBody>
      </p:sp>
    </p:spTree>
    <p:extLst>
      <p:ext uri="{BB962C8B-B14F-4D97-AF65-F5344CB8AC3E}">
        <p14:creationId xmlns:p14="http://schemas.microsoft.com/office/powerpoint/2010/main" val="3054002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a:t>Discuss About any Recent Innovation Happened In Qatar</a:t>
            </a:r>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3</a:t>
            </a:fld>
            <a:endParaRPr lang="tr-TR"/>
          </a:p>
        </p:txBody>
      </p:sp>
    </p:spTree>
    <p:extLst>
      <p:ext uri="{BB962C8B-B14F-4D97-AF65-F5344CB8AC3E}">
        <p14:creationId xmlns:p14="http://schemas.microsoft.com/office/powerpoint/2010/main" val="108631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79EB6-972C-158B-98AA-CEC32A298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B3E3B-5324-C1B4-6BD6-FCEAC8EC1955}"/>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BCDE1751-036A-152A-28E2-B1C9DCD24FA0}"/>
              </a:ext>
            </a:extLst>
          </p:cNvPr>
          <p:cNvSpPr>
            <a:spLocks noGrp="1"/>
          </p:cNvSpPr>
          <p:nvPr>
            <p:ph type="body" idx="1"/>
          </p:nvPr>
        </p:nvSpPr>
        <p:spPr/>
        <p:txBody>
          <a:bodyPr/>
          <a:lstStyle/>
          <a:p>
            <a:r>
              <a:rPr lang="en-US" dirty="0"/>
              <a:t>Discuss About any Recent Innovation Happened In Qatar</a:t>
            </a:r>
            <a:endParaRPr lang="tr-TR" dirty="0"/>
          </a:p>
        </p:txBody>
      </p:sp>
      <p:sp>
        <p:nvSpPr>
          <p:cNvPr id="4" name="Slide Number Placeholder 3">
            <a:extLst>
              <a:ext uri="{FF2B5EF4-FFF2-40B4-BE49-F238E27FC236}">
                <a16:creationId xmlns:a16="http://schemas.microsoft.com/office/drawing/2014/main" id="{DD084674-D04F-D702-E4E4-2D1F3F7B359C}"/>
              </a:ext>
            </a:extLst>
          </p:cNvPr>
          <p:cNvSpPr>
            <a:spLocks noGrp="1"/>
          </p:cNvSpPr>
          <p:nvPr>
            <p:ph type="sldNum" sz="quarter" idx="10"/>
          </p:nvPr>
        </p:nvSpPr>
        <p:spPr/>
        <p:txBody>
          <a:bodyPr/>
          <a:lstStyle/>
          <a:p>
            <a:fld id="{6701EFAE-D117-48EA-9562-6C8DD875E287}" type="slidenum">
              <a:rPr lang="tr-TR" smtClean="0"/>
              <a:t>4</a:t>
            </a:fld>
            <a:endParaRPr lang="tr-TR"/>
          </a:p>
        </p:txBody>
      </p:sp>
    </p:spTree>
    <p:extLst>
      <p:ext uri="{BB962C8B-B14F-4D97-AF65-F5344CB8AC3E}">
        <p14:creationId xmlns:p14="http://schemas.microsoft.com/office/powerpoint/2010/main" val="2520103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8A74A-759A-9836-8D7C-A1E0D32E84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547D7-C990-7D4F-5D55-9D3FD05A5E2E}"/>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65E2776D-49EF-472B-A405-373E407A87C8}"/>
              </a:ext>
            </a:extLst>
          </p:cNvPr>
          <p:cNvSpPr>
            <a:spLocks noGrp="1"/>
          </p:cNvSpPr>
          <p:nvPr>
            <p:ph type="body" idx="1"/>
          </p:nvPr>
        </p:nvSpPr>
        <p:spPr/>
        <p:txBody>
          <a:bodyPr/>
          <a:lstStyle/>
          <a:p>
            <a:r>
              <a:rPr lang="en-US" dirty="0"/>
              <a:t>Discuss About any Recent Innovation Happened In Qatar</a:t>
            </a:r>
            <a:endParaRPr lang="tr-TR" dirty="0"/>
          </a:p>
        </p:txBody>
      </p:sp>
      <p:sp>
        <p:nvSpPr>
          <p:cNvPr id="4" name="Slide Number Placeholder 3">
            <a:extLst>
              <a:ext uri="{FF2B5EF4-FFF2-40B4-BE49-F238E27FC236}">
                <a16:creationId xmlns:a16="http://schemas.microsoft.com/office/drawing/2014/main" id="{46866F94-52D3-563F-4926-FA3178F50866}"/>
              </a:ext>
            </a:extLst>
          </p:cNvPr>
          <p:cNvSpPr>
            <a:spLocks noGrp="1"/>
          </p:cNvSpPr>
          <p:nvPr>
            <p:ph type="sldNum" sz="quarter" idx="10"/>
          </p:nvPr>
        </p:nvSpPr>
        <p:spPr/>
        <p:txBody>
          <a:bodyPr/>
          <a:lstStyle/>
          <a:p>
            <a:fld id="{6701EFAE-D117-48EA-9562-6C8DD875E287}" type="slidenum">
              <a:rPr lang="tr-TR" smtClean="0"/>
              <a:t>5</a:t>
            </a:fld>
            <a:endParaRPr lang="tr-TR"/>
          </a:p>
        </p:txBody>
      </p:sp>
    </p:spTree>
    <p:extLst>
      <p:ext uri="{BB962C8B-B14F-4D97-AF65-F5344CB8AC3E}">
        <p14:creationId xmlns:p14="http://schemas.microsoft.com/office/powerpoint/2010/main" val="6002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DBFF0-D1C3-41BD-90FB-C2F2B44EE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4FA79-092E-2EDC-0087-16E51B56B4A9}"/>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8590A620-7242-CAD4-5472-05303B92DFE8}"/>
              </a:ext>
            </a:extLst>
          </p:cNvPr>
          <p:cNvSpPr>
            <a:spLocks noGrp="1"/>
          </p:cNvSpPr>
          <p:nvPr>
            <p:ph type="body" idx="1"/>
          </p:nvPr>
        </p:nvSpPr>
        <p:spPr/>
        <p:txBody>
          <a:bodyPr/>
          <a:lstStyle/>
          <a:p>
            <a:r>
              <a:rPr lang="en-US" dirty="0"/>
              <a:t>Discuss About any Recent Innovation Happened In Qatar</a:t>
            </a:r>
            <a:endParaRPr lang="tr-TR" dirty="0"/>
          </a:p>
        </p:txBody>
      </p:sp>
      <p:sp>
        <p:nvSpPr>
          <p:cNvPr id="4" name="Slide Number Placeholder 3">
            <a:extLst>
              <a:ext uri="{FF2B5EF4-FFF2-40B4-BE49-F238E27FC236}">
                <a16:creationId xmlns:a16="http://schemas.microsoft.com/office/drawing/2014/main" id="{28AD0587-477F-59E9-34B0-61B87201913B}"/>
              </a:ext>
            </a:extLst>
          </p:cNvPr>
          <p:cNvSpPr>
            <a:spLocks noGrp="1"/>
          </p:cNvSpPr>
          <p:nvPr>
            <p:ph type="sldNum" sz="quarter" idx="10"/>
          </p:nvPr>
        </p:nvSpPr>
        <p:spPr/>
        <p:txBody>
          <a:bodyPr/>
          <a:lstStyle/>
          <a:p>
            <a:fld id="{6701EFAE-D117-48EA-9562-6C8DD875E287}" type="slidenum">
              <a:rPr lang="tr-TR" smtClean="0"/>
              <a:t>6</a:t>
            </a:fld>
            <a:endParaRPr lang="tr-TR"/>
          </a:p>
        </p:txBody>
      </p:sp>
    </p:spTree>
    <p:extLst>
      <p:ext uri="{BB962C8B-B14F-4D97-AF65-F5344CB8AC3E}">
        <p14:creationId xmlns:p14="http://schemas.microsoft.com/office/powerpoint/2010/main" val="2707556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8515F-0BFE-0362-5D90-2B3A981DE5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05102-AB38-8B29-353B-4975EBA5B486}"/>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40D27B35-41F9-9D47-0F4D-66271EE11AE9}"/>
              </a:ext>
            </a:extLst>
          </p:cNvPr>
          <p:cNvSpPr>
            <a:spLocks noGrp="1"/>
          </p:cNvSpPr>
          <p:nvPr>
            <p:ph type="body" idx="1"/>
          </p:nvPr>
        </p:nvSpPr>
        <p:spPr/>
        <p:txBody>
          <a:bodyPr/>
          <a:lstStyle/>
          <a:p>
            <a:r>
              <a:rPr lang="en-US" dirty="0"/>
              <a:t>Discuss About any Recent Innovation Happened In Qatar</a:t>
            </a:r>
            <a:endParaRPr lang="tr-TR" dirty="0"/>
          </a:p>
        </p:txBody>
      </p:sp>
      <p:sp>
        <p:nvSpPr>
          <p:cNvPr id="4" name="Slide Number Placeholder 3">
            <a:extLst>
              <a:ext uri="{FF2B5EF4-FFF2-40B4-BE49-F238E27FC236}">
                <a16:creationId xmlns:a16="http://schemas.microsoft.com/office/drawing/2014/main" id="{D8259A28-F372-E07C-C364-4FAE53C346D4}"/>
              </a:ext>
            </a:extLst>
          </p:cNvPr>
          <p:cNvSpPr>
            <a:spLocks noGrp="1"/>
          </p:cNvSpPr>
          <p:nvPr>
            <p:ph type="sldNum" sz="quarter" idx="10"/>
          </p:nvPr>
        </p:nvSpPr>
        <p:spPr/>
        <p:txBody>
          <a:bodyPr/>
          <a:lstStyle/>
          <a:p>
            <a:fld id="{6701EFAE-D117-48EA-9562-6C8DD875E287}" type="slidenum">
              <a:rPr lang="tr-TR" smtClean="0"/>
              <a:t>7</a:t>
            </a:fld>
            <a:endParaRPr lang="tr-TR"/>
          </a:p>
        </p:txBody>
      </p:sp>
    </p:spTree>
    <p:extLst>
      <p:ext uri="{BB962C8B-B14F-4D97-AF65-F5344CB8AC3E}">
        <p14:creationId xmlns:p14="http://schemas.microsoft.com/office/powerpoint/2010/main" val="3196110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7CA78-174D-9154-7E6B-E743743C6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4D068-6FA7-ACEB-3B88-37A6C1CB406A}"/>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5CD0E2E2-72C1-6E49-4189-AF03669EA76B}"/>
              </a:ext>
            </a:extLst>
          </p:cNvPr>
          <p:cNvSpPr>
            <a:spLocks noGrp="1"/>
          </p:cNvSpPr>
          <p:nvPr>
            <p:ph type="body" idx="1"/>
          </p:nvPr>
        </p:nvSpPr>
        <p:spPr/>
        <p:txBody>
          <a:bodyPr/>
          <a:lstStyle/>
          <a:p>
            <a:r>
              <a:rPr lang="en-US" dirty="0"/>
              <a:t>Discuss About any Recent Innovation Happened In Qatar</a:t>
            </a:r>
            <a:endParaRPr lang="tr-TR" dirty="0"/>
          </a:p>
        </p:txBody>
      </p:sp>
      <p:sp>
        <p:nvSpPr>
          <p:cNvPr id="4" name="Slide Number Placeholder 3">
            <a:extLst>
              <a:ext uri="{FF2B5EF4-FFF2-40B4-BE49-F238E27FC236}">
                <a16:creationId xmlns:a16="http://schemas.microsoft.com/office/drawing/2014/main" id="{898EB8C9-57FF-D6A7-0129-4A883EF68E34}"/>
              </a:ext>
            </a:extLst>
          </p:cNvPr>
          <p:cNvSpPr>
            <a:spLocks noGrp="1"/>
          </p:cNvSpPr>
          <p:nvPr>
            <p:ph type="sldNum" sz="quarter" idx="10"/>
          </p:nvPr>
        </p:nvSpPr>
        <p:spPr/>
        <p:txBody>
          <a:bodyPr/>
          <a:lstStyle/>
          <a:p>
            <a:fld id="{6701EFAE-D117-48EA-9562-6C8DD875E287}" type="slidenum">
              <a:rPr lang="tr-TR" smtClean="0"/>
              <a:t>8</a:t>
            </a:fld>
            <a:endParaRPr lang="tr-TR"/>
          </a:p>
        </p:txBody>
      </p:sp>
    </p:spTree>
    <p:extLst>
      <p:ext uri="{BB962C8B-B14F-4D97-AF65-F5344CB8AC3E}">
        <p14:creationId xmlns:p14="http://schemas.microsoft.com/office/powerpoint/2010/main" val="3398221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12067-5CD1-2916-206F-7857E799B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B3AD8-A8EA-1093-43D6-BC8356DB14B2}"/>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77B9237D-16B1-E69F-400C-9639A718E88E}"/>
              </a:ext>
            </a:extLst>
          </p:cNvPr>
          <p:cNvSpPr>
            <a:spLocks noGrp="1"/>
          </p:cNvSpPr>
          <p:nvPr>
            <p:ph type="body" idx="1"/>
          </p:nvPr>
        </p:nvSpPr>
        <p:spPr/>
        <p:txBody>
          <a:bodyPr/>
          <a:lstStyle/>
          <a:p>
            <a:r>
              <a:rPr lang="en-US" dirty="0"/>
              <a:t>Discuss About any Recent Innovation Happened In Qatar</a:t>
            </a:r>
            <a:endParaRPr lang="tr-TR" dirty="0"/>
          </a:p>
        </p:txBody>
      </p:sp>
      <p:sp>
        <p:nvSpPr>
          <p:cNvPr id="4" name="Slide Number Placeholder 3">
            <a:extLst>
              <a:ext uri="{FF2B5EF4-FFF2-40B4-BE49-F238E27FC236}">
                <a16:creationId xmlns:a16="http://schemas.microsoft.com/office/drawing/2014/main" id="{4B5E83EB-3E4D-778C-CE8C-5B6E69B84308}"/>
              </a:ext>
            </a:extLst>
          </p:cNvPr>
          <p:cNvSpPr>
            <a:spLocks noGrp="1"/>
          </p:cNvSpPr>
          <p:nvPr>
            <p:ph type="sldNum" sz="quarter" idx="10"/>
          </p:nvPr>
        </p:nvSpPr>
        <p:spPr/>
        <p:txBody>
          <a:bodyPr/>
          <a:lstStyle/>
          <a:p>
            <a:fld id="{6701EFAE-D117-48EA-9562-6C8DD875E287}" type="slidenum">
              <a:rPr lang="tr-TR" smtClean="0"/>
              <a:t>9</a:t>
            </a:fld>
            <a:endParaRPr lang="tr-TR"/>
          </a:p>
        </p:txBody>
      </p:sp>
    </p:spTree>
    <p:extLst>
      <p:ext uri="{BB962C8B-B14F-4D97-AF65-F5344CB8AC3E}">
        <p14:creationId xmlns:p14="http://schemas.microsoft.com/office/powerpoint/2010/main" val="3996113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701EFAE-D117-48EA-9562-6C8DD875E287}" type="slidenum">
              <a:rPr lang="tr-TR" smtClean="0"/>
              <a:t>10</a:t>
            </a:fld>
            <a:endParaRPr lang="tr-TR"/>
          </a:p>
        </p:txBody>
      </p:sp>
    </p:spTree>
    <p:extLst>
      <p:ext uri="{BB962C8B-B14F-4D97-AF65-F5344CB8AC3E}">
        <p14:creationId xmlns:p14="http://schemas.microsoft.com/office/powerpoint/2010/main" val="2584374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endParaRPr lang="tr-T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935539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951241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6D5100-D169-4D11-A42E-AB29946F005D}"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641343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546D5100-D169-4D11-A42E-AB29946F005D}" type="datetimeFigureOut">
              <a:rPr lang="tr-TR" smtClean="0"/>
              <a:t>19.11.2024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302065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457201"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546D5100-D169-4D11-A42E-AB29946F005D}" type="datetimeFigureOut">
              <a:rPr lang="tr-TR" smtClean="0"/>
              <a:t>19.11.2024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934303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546D5100-D169-4D11-A42E-AB29946F005D}" type="datetimeFigureOut">
              <a:rPr lang="tr-TR" smtClean="0"/>
              <a:t>19.11.2024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684390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6D5100-D169-4D11-A42E-AB29946F005D}" type="datetimeFigureOut">
              <a:rPr lang="tr-TR" smtClean="0"/>
              <a:t>19.11.2024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2473960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3575050" y="204790"/>
            <a:ext cx="5111751"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6D5100-D169-4D11-A42E-AB29946F005D}" type="datetimeFigureOut">
              <a:rPr lang="tr-TR" smtClean="0"/>
              <a:t>19.11.2024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311767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6D5100-D169-4D11-A42E-AB29946F005D}" type="datetimeFigureOut">
              <a:rPr lang="tr-TR" smtClean="0"/>
              <a:t>19.11.2024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60427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1157731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546D5100-D169-4D11-A42E-AB29946F005D}"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2E5724B-CCFC-40FC-A297-AA6389FC8C89}" type="slidenum">
              <a:rPr lang="tr-TR" smtClean="0"/>
              <a:t>‹#›</a:t>
            </a:fld>
            <a:endParaRPr lang="tr-TR"/>
          </a:p>
        </p:txBody>
      </p:sp>
    </p:spTree>
    <p:extLst>
      <p:ext uri="{BB962C8B-B14F-4D97-AF65-F5344CB8AC3E}">
        <p14:creationId xmlns:p14="http://schemas.microsoft.com/office/powerpoint/2010/main" val="3417520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46D5100-D169-4D11-A42E-AB29946F005D}" type="datetimeFigureOut">
              <a:rPr lang="tr-TR" smtClean="0"/>
              <a:t>19.11.2024</a:t>
            </a:fld>
            <a:endParaRPr lang="tr-T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2E5724B-CCFC-40FC-A297-AA6389FC8C89}" type="slidenum">
              <a:rPr lang="tr-TR" smtClean="0"/>
              <a:t>‹#›</a:t>
            </a:fld>
            <a:endParaRPr lang="tr-TR"/>
          </a:p>
        </p:txBody>
      </p:sp>
    </p:spTree>
    <p:extLst>
      <p:ext uri="{BB962C8B-B14F-4D97-AF65-F5344CB8AC3E}">
        <p14:creationId xmlns:p14="http://schemas.microsoft.com/office/powerpoint/2010/main" val="2604145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4108456"/>
            <a:ext cx="9144000" cy="488064"/>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p:cNvSpPr txBox="1"/>
          <p:nvPr/>
        </p:nvSpPr>
        <p:spPr>
          <a:xfrm>
            <a:off x="467543" y="2374017"/>
            <a:ext cx="8208911" cy="1200329"/>
          </a:xfrm>
          <a:prstGeom prst="rect">
            <a:avLst/>
          </a:prstGeom>
          <a:noFill/>
        </p:spPr>
        <p:txBody>
          <a:bodyPr wrap="square" rtlCol="0">
            <a:spAutoFit/>
          </a:bodyPr>
          <a:lstStyle/>
          <a:p>
            <a:pPr algn="ctr"/>
            <a:r>
              <a:rPr lang="en-US" sz="3600" dirty="0">
                <a:solidFill>
                  <a:schemeClr val="tx2">
                    <a:lumMod val="50000"/>
                  </a:schemeClr>
                </a:solidFill>
                <a:latin typeface="Bebas Neue" pitchFamily="34" charset="0"/>
              </a:rPr>
              <a:t>ISO 22301:2019 </a:t>
            </a:r>
          </a:p>
          <a:p>
            <a:pPr algn="ctr"/>
            <a:r>
              <a:rPr lang="en-US" sz="3600" dirty="0">
                <a:solidFill>
                  <a:schemeClr val="tx2">
                    <a:lumMod val="50000"/>
                  </a:schemeClr>
                </a:solidFill>
                <a:latin typeface="Bebas Neue" pitchFamily="34" charset="0"/>
              </a:rPr>
              <a:t>Business continuity management systems</a:t>
            </a:r>
            <a:endParaRPr lang="tr-TR" sz="3600" dirty="0">
              <a:solidFill>
                <a:schemeClr val="tx2">
                  <a:lumMod val="50000"/>
                </a:schemeClr>
              </a:solidFill>
              <a:latin typeface="Bebas Neue" pitchFamily="34" charset="0"/>
            </a:endParaRPr>
          </a:p>
        </p:txBody>
      </p:sp>
      <p:pic>
        <p:nvPicPr>
          <p:cNvPr id="4" name="Picture 3">
            <a:extLst>
              <a:ext uri="{FF2B5EF4-FFF2-40B4-BE49-F238E27FC236}">
                <a16:creationId xmlns:a16="http://schemas.microsoft.com/office/drawing/2014/main" id="{CD0CD35E-7CB4-0CD4-C134-3A237526AB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5776" y="195486"/>
            <a:ext cx="3966191" cy="2266394"/>
          </a:xfrm>
          <a:prstGeom prst="rect">
            <a:avLst/>
          </a:prstGeom>
        </p:spPr>
      </p:pic>
    </p:spTree>
    <p:extLst>
      <p:ext uri="{BB962C8B-B14F-4D97-AF65-F5344CB8AC3E}">
        <p14:creationId xmlns:p14="http://schemas.microsoft.com/office/powerpoint/2010/main" val="240600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BAB80-2311-CE1A-B917-700B1382BF7B}"/>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F99CDCF3-C62A-8F4B-F014-1FEBEF587844}"/>
              </a:ext>
            </a:extLst>
          </p:cNvPr>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a:extLst>
              <a:ext uri="{FF2B5EF4-FFF2-40B4-BE49-F238E27FC236}">
                <a16:creationId xmlns:a16="http://schemas.microsoft.com/office/drawing/2014/main" id="{56F3919A-9C13-1EDB-0222-0219C44D1A0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a16="http://schemas.microsoft.com/office/drawing/2014/main" id="{83C64B38-1B59-E177-C48D-49FA2251876E}"/>
              </a:ext>
            </a:extLst>
          </p:cNvPr>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a:extLst>
              <a:ext uri="{FF2B5EF4-FFF2-40B4-BE49-F238E27FC236}">
                <a16:creationId xmlns:a16="http://schemas.microsoft.com/office/drawing/2014/main" id="{6F04E5F3-692B-32CC-08DA-5E4D9954A684}"/>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A5607C6-75EC-4D84-DF93-316AC7B05209}"/>
              </a:ext>
            </a:extLst>
          </p:cNvPr>
          <p:cNvSpPr txBox="1"/>
          <p:nvPr/>
        </p:nvSpPr>
        <p:spPr>
          <a:xfrm>
            <a:off x="729254" y="160169"/>
            <a:ext cx="7685491" cy="523220"/>
          </a:xfrm>
          <a:prstGeom prst="rect">
            <a:avLst/>
          </a:prstGeom>
          <a:noFill/>
        </p:spPr>
        <p:txBody>
          <a:bodyPr wrap="square" rtlCol="0">
            <a:spAutoFit/>
          </a:bodyPr>
          <a:lstStyle/>
          <a:p>
            <a:pPr algn="ctr"/>
            <a:r>
              <a:rPr lang="en-US" sz="2800" dirty="0">
                <a:solidFill>
                  <a:schemeClr val="bg1"/>
                </a:solidFill>
                <a:latin typeface="Bebas Neue" pitchFamily="34" charset="0"/>
              </a:rPr>
              <a:t>Business continuity management system</a:t>
            </a:r>
            <a:endParaRPr lang="tr-TR" sz="2800" dirty="0">
              <a:solidFill>
                <a:schemeClr val="bg1"/>
              </a:solidFill>
              <a:latin typeface="Bebas Neue" pitchFamily="34" charset="0"/>
            </a:endParaRPr>
          </a:p>
        </p:txBody>
      </p:sp>
      <p:pic>
        <p:nvPicPr>
          <p:cNvPr id="5" name="Picture 4" descr="A diagram of business continuity management&#10;&#10;Description automatically generated">
            <a:extLst>
              <a:ext uri="{FF2B5EF4-FFF2-40B4-BE49-F238E27FC236}">
                <a16:creationId xmlns:a16="http://schemas.microsoft.com/office/drawing/2014/main" id="{D40F17A4-9B18-1887-C498-6C354CBA8D8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59832" y="1131590"/>
            <a:ext cx="3228975" cy="3228975"/>
          </a:xfrm>
          <a:prstGeom prst="rect">
            <a:avLst/>
          </a:prstGeom>
        </p:spPr>
      </p:pic>
      <p:pic>
        <p:nvPicPr>
          <p:cNvPr id="2" name="Picture 1">
            <a:extLst>
              <a:ext uri="{FF2B5EF4-FFF2-40B4-BE49-F238E27FC236}">
                <a16:creationId xmlns:a16="http://schemas.microsoft.com/office/drawing/2014/main" id="{BA14B689-EBC2-05D6-4D9B-816AA9FB7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414259954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30" name="TextBox 29"/>
          <p:cNvSpPr txBox="1"/>
          <p:nvPr/>
        </p:nvSpPr>
        <p:spPr>
          <a:xfrm>
            <a:off x="79164" y="1946718"/>
            <a:ext cx="4742847" cy="1569660"/>
          </a:xfrm>
          <a:prstGeom prst="rect">
            <a:avLst/>
          </a:prstGeom>
          <a:noFill/>
        </p:spPr>
        <p:txBody>
          <a:bodyPr wrap="square" rtlCol="0">
            <a:spAutoFit/>
          </a:bodyPr>
          <a:lstStyle/>
          <a:p>
            <a:pPr algn="ctr"/>
            <a:r>
              <a:rPr lang="en-IN" sz="2400" dirty="0"/>
              <a:t>A BCMS is crucial for ensuring an organization's resilience during unexpected disruptions and minimizes downtime.</a:t>
            </a:r>
            <a:endParaRPr lang="en-US" sz="3200" dirty="0">
              <a:solidFill>
                <a:schemeClr val="tx2">
                  <a:lumMod val="75000"/>
                </a:schemeClr>
              </a:solidFill>
            </a:endParaRPr>
          </a:p>
        </p:txBody>
      </p:sp>
      <p:sp>
        <p:nvSpPr>
          <p:cNvPr id="4" name="TextBox 3">
            <a:extLst>
              <a:ext uri="{FF2B5EF4-FFF2-40B4-BE49-F238E27FC236}">
                <a16:creationId xmlns:a16="http://schemas.microsoft.com/office/drawing/2014/main" id="{14B63D17-0EEC-8AE8-F91B-53892ECE7B5F}"/>
              </a:ext>
            </a:extLst>
          </p:cNvPr>
          <p:cNvSpPr txBox="1"/>
          <p:nvPr/>
        </p:nvSpPr>
        <p:spPr>
          <a:xfrm>
            <a:off x="729254" y="160169"/>
            <a:ext cx="7685491" cy="523220"/>
          </a:xfrm>
          <a:prstGeom prst="rect">
            <a:avLst/>
          </a:prstGeom>
          <a:noFill/>
        </p:spPr>
        <p:txBody>
          <a:bodyPr wrap="square" rtlCol="0">
            <a:spAutoFit/>
          </a:bodyPr>
          <a:lstStyle/>
          <a:p>
            <a:pPr algn="ctr"/>
            <a:r>
              <a:rPr lang="en-US" sz="2800" dirty="0">
                <a:solidFill>
                  <a:schemeClr val="bg1"/>
                </a:solidFill>
                <a:latin typeface="Bebas Neue" pitchFamily="34" charset="0"/>
              </a:rPr>
              <a:t>WHY WE NEED A BUSINESS CONTINUITY MANAGEMENT SYSTEM</a:t>
            </a:r>
            <a:endParaRPr lang="tr-TR" sz="2800" dirty="0">
              <a:solidFill>
                <a:schemeClr val="bg1"/>
              </a:solidFill>
              <a:latin typeface="Bebas Neue" pitchFamily="34" charset="0"/>
            </a:endParaRPr>
          </a:p>
        </p:txBody>
      </p:sp>
      <p:pic>
        <p:nvPicPr>
          <p:cNvPr id="3" name="Picture 2" descr="A group of people in a room&#10;&#10;Description automatically generated">
            <a:extLst>
              <a:ext uri="{FF2B5EF4-FFF2-40B4-BE49-F238E27FC236}">
                <a16:creationId xmlns:a16="http://schemas.microsoft.com/office/drawing/2014/main" id="{90B89236-D0F7-4389-8D80-D69E26C61D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2011" y="1272384"/>
            <a:ext cx="4142477" cy="2571750"/>
          </a:xfrm>
          <a:prstGeom prst="rect">
            <a:avLst/>
          </a:prstGeom>
        </p:spPr>
      </p:pic>
      <p:pic>
        <p:nvPicPr>
          <p:cNvPr id="5" name="Picture 4">
            <a:extLst>
              <a:ext uri="{FF2B5EF4-FFF2-40B4-BE49-F238E27FC236}">
                <a16:creationId xmlns:a16="http://schemas.microsoft.com/office/drawing/2014/main" id="{9C5B6F29-79D5-5657-3F53-2C7F1C0C99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427451609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0"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D1DEE-18B2-A5EF-F9F4-0CE5EA56A8F6}"/>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14544E0E-2E4C-1A45-5CED-DE292ADD45DC}"/>
              </a:ext>
            </a:extLst>
          </p:cNvPr>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a:extLst>
              <a:ext uri="{FF2B5EF4-FFF2-40B4-BE49-F238E27FC236}">
                <a16:creationId xmlns:a16="http://schemas.microsoft.com/office/drawing/2014/main" id="{29A77D58-64D5-20D2-BEB9-36E4C43E1CE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a16="http://schemas.microsoft.com/office/drawing/2014/main" id="{A7F46035-260B-51E1-00FF-EB08DA4D348B}"/>
              </a:ext>
            </a:extLst>
          </p:cNvPr>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a:extLst>
              <a:ext uri="{FF2B5EF4-FFF2-40B4-BE49-F238E27FC236}">
                <a16:creationId xmlns:a16="http://schemas.microsoft.com/office/drawing/2014/main" id="{6199D178-DC12-D217-C8F0-5734A38C24D1}"/>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C9CE0D8-D515-D2D5-77A3-0FDFF4F1611E}"/>
              </a:ext>
            </a:extLst>
          </p:cNvPr>
          <p:cNvSpPr txBox="1"/>
          <p:nvPr/>
        </p:nvSpPr>
        <p:spPr>
          <a:xfrm>
            <a:off x="548637" y="1115256"/>
            <a:ext cx="8046724" cy="646331"/>
          </a:xfrm>
          <a:prstGeom prst="rect">
            <a:avLst/>
          </a:prstGeom>
          <a:noFill/>
        </p:spPr>
        <p:txBody>
          <a:bodyPr wrap="square" rtlCol="0">
            <a:spAutoFit/>
          </a:bodyPr>
          <a:lstStyle/>
          <a:p>
            <a:r>
              <a:rPr lang="en-IN" dirty="0"/>
              <a:t>Business continuity makes this possible by establishing actions that must be taken to ensure operations remain active, no matter the nature of the disaster. </a:t>
            </a:r>
          </a:p>
        </p:txBody>
      </p:sp>
      <p:sp>
        <p:nvSpPr>
          <p:cNvPr id="4" name="TextBox 3">
            <a:extLst>
              <a:ext uri="{FF2B5EF4-FFF2-40B4-BE49-F238E27FC236}">
                <a16:creationId xmlns:a16="http://schemas.microsoft.com/office/drawing/2014/main" id="{95B854C6-B170-5559-1F0D-F4F1DEB9D2B9}"/>
              </a:ext>
            </a:extLst>
          </p:cNvPr>
          <p:cNvSpPr txBox="1"/>
          <p:nvPr/>
        </p:nvSpPr>
        <p:spPr>
          <a:xfrm>
            <a:off x="729254" y="160169"/>
            <a:ext cx="7685491" cy="523220"/>
          </a:xfrm>
          <a:prstGeom prst="rect">
            <a:avLst/>
          </a:prstGeom>
          <a:noFill/>
        </p:spPr>
        <p:txBody>
          <a:bodyPr wrap="square" rtlCol="0">
            <a:spAutoFit/>
          </a:bodyPr>
          <a:lstStyle/>
          <a:p>
            <a:pPr algn="ctr"/>
            <a:r>
              <a:rPr lang="en-US" sz="2800" dirty="0">
                <a:solidFill>
                  <a:schemeClr val="bg1"/>
                </a:solidFill>
                <a:latin typeface="Bebas Neue" pitchFamily="34" charset="0"/>
              </a:rPr>
              <a:t>Identify Potential risks</a:t>
            </a:r>
            <a:endParaRPr lang="tr-TR" sz="2800" dirty="0">
              <a:solidFill>
                <a:schemeClr val="bg1"/>
              </a:solidFill>
              <a:latin typeface="Bebas Neue" pitchFamily="34" charset="0"/>
            </a:endParaRPr>
          </a:p>
        </p:txBody>
      </p:sp>
      <p:pic>
        <p:nvPicPr>
          <p:cNvPr id="3" name="Picture 2">
            <a:extLst>
              <a:ext uri="{FF2B5EF4-FFF2-40B4-BE49-F238E27FC236}">
                <a16:creationId xmlns:a16="http://schemas.microsoft.com/office/drawing/2014/main" id="{BCE16AE3-8AF8-C571-877F-00BD0E1C65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pic>
        <p:nvPicPr>
          <p:cNvPr id="1026" name="Picture 2" descr="What is Business Operations? What is Operations Management? | Built In">
            <a:extLst>
              <a:ext uri="{FF2B5EF4-FFF2-40B4-BE49-F238E27FC236}">
                <a16:creationId xmlns:a16="http://schemas.microsoft.com/office/drawing/2014/main" id="{C3470085-7070-53C4-BC8C-2F38FD358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1889478"/>
            <a:ext cx="5220783" cy="2740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702228"/>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0"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2709C-6E0F-9AAD-8FE0-A0CAC5558C6C}"/>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C7ABA8DA-EFA4-429D-8EC2-B3F00290E8A6}"/>
              </a:ext>
            </a:extLst>
          </p:cNvPr>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a:extLst>
              <a:ext uri="{FF2B5EF4-FFF2-40B4-BE49-F238E27FC236}">
                <a16:creationId xmlns:a16="http://schemas.microsoft.com/office/drawing/2014/main" id="{31B91DFB-F7F1-7F4E-4EF1-65EDDE71430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a16="http://schemas.microsoft.com/office/drawing/2014/main" id="{F19F6E07-5A41-64B2-0464-FDF190FAA3BF}"/>
              </a:ext>
            </a:extLst>
          </p:cNvPr>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a:extLst>
              <a:ext uri="{FF2B5EF4-FFF2-40B4-BE49-F238E27FC236}">
                <a16:creationId xmlns:a16="http://schemas.microsoft.com/office/drawing/2014/main" id="{CEEF9DA5-FBCD-C842-06BB-086AE0299AC1}"/>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5056314-BA47-8A73-20AF-D84173AEC49F}"/>
              </a:ext>
            </a:extLst>
          </p:cNvPr>
          <p:cNvSpPr txBox="1"/>
          <p:nvPr/>
        </p:nvSpPr>
        <p:spPr>
          <a:xfrm>
            <a:off x="1536214" y="4004248"/>
            <a:ext cx="6222127" cy="646331"/>
          </a:xfrm>
          <a:prstGeom prst="rect">
            <a:avLst/>
          </a:prstGeom>
          <a:noFill/>
        </p:spPr>
        <p:txBody>
          <a:bodyPr wrap="square" rtlCol="0">
            <a:spAutoFit/>
          </a:bodyPr>
          <a:lstStyle/>
          <a:p>
            <a:pPr algn="ctr"/>
            <a:r>
              <a:rPr lang="en-IN" dirty="0"/>
              <a:t>The Business Continuity Risk Assessment aims to identify, </a:t>
            </a:r>
            <a:r>
              <a:rPr lang="en-IN" dirty="0" err="1"/>
              <a:t>analyze</a:t>
            </a:r>
            <a:r>
              <a:rPr lang="en-IN" dirty="0"/>
              <a:t> and evaluate the risks of disruption to a business. </a:t>
            </a:r>
            <a:endParaRPr lang="en-US" sz="3200" dirty="0">
              <a:solidFill>
                <a:schemeClr val="tx2">
                  <a:lumMod val="75000"/>
                </a:schemeClr>
              </a:solidFill>
            </a:endParaRPr>
          </a:p>
        </p:txBody>
      </p:sp>
      <p:sp>
        <p:nvSpPr>
          <p:cNvPr id="4" name="TextBox 3">
            <a:extLst>
              <a:ext uri="{FF2B5EF4-FFF2-40B4-BE49-F238E27FC236}">
                <a16:creationId xmlns:a16="http://schemas.microsoft.com/office/drawing/2014/main" id="{FB70AF9A-41E1-9FCC-077A-ECD410174D22}"/>
              </a:ext>
            </a:extLst>
          </p:cNvPr>
          <p:cNvSpPr txBox="1"/>
          <p:nvPr/>
        </p:nvSpPr>
        <p:spPr>
          <a:xfrm>
            <a:off x="490385" y="0"/>
            <a:ext cx="8163225" cy="954107"/>
          </a:xfrm>
          <a:prstGeom prst="rect">
            <a:avLst/>
          </a:prstGeom>
          <a:noFill/>
        </p:spPr>
        <p:txBody>
          <a:bodyPr wrap="square" rtlCol="0">
            <a:spAutoFit/>
          </a:bodyPr>
          <a:lstStyle/>
          <a:p>
            <a:pPr algn="ctr"/>
            <a:r>
              <a:rPr lang="en-US" sz="2800" dirty="0">
                <a:solidFill>
                  <a:schemeClr val="bg1"/>
                </a:solidFill>
                <a:latin typeface="Bebas Neue" pitchFamily="34" charset="0"/>
              </a:rPr>
              <a:t>Risk assessment based on </a:t>
            </a:r>
          </a:p>
          <a:p>
            <a:pPr algn="ctr"/>
            <a:r>
              <a:rPr lang="en-US" sz="2800" dirty="0">
                <a:solidFill>
                  <a:schemeClr val="bg1"/>
                </a:solidFill>
                <a:latin typeface="Bebas Neue" pitchFamily="34" charset="0"/>
              </a:rPr>
              <a:t>BUSINESS CONTINUITY MANAGEMENT SYSTEM</a:t>
            </a:r>
            <a:endParaRPr lang="tr-TR" sz="2800" dirty="0">
              <a:solidFill>
                <a:schemeClr val="bg1"/>
              </a:solidFill>
              <a:latin typeface="Bebas Neue" pitchFamily="34" charset="0"/>
            </a:endParaRPr>
          </a:p>
        </p:txBody>
      </p:sp>
      <p:pic>
        <p:nvPicPr>
          <p:cNvPr id="1026" name="Picture 2" descr="Risk Assessment in Businesses">
            <a:extLst>
              <a:ext uri="{FF2B5EF4-FFF2-40B4-BE49-F238E27FC236}">
                <a16:creationId xmlns:a16="http://schemas.microsoft.com/office/drawing/2014/main" id="{CDA78791-9A23-2618-AC43-06EDB299C1D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7195" y="963330"/>
            <a:ext cx="5149607" cy="30040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6BC8538-F929-E897-A9E6-C2380468CB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1971445862"/>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0"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63E2C-6B43-3F00-B8DE-EEBD07C84F6D}"/>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17959CB6-3E27-A90E-81D8-A3EC8C1C69A0}"/>
              </a:ext>
            </a:extLst>
          </p:cNvPr>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a:extLst>
              <a:ext uri="{FF2B5EF4-FFF2-40B4-BE49-F238E27FC236}">
                <a16:creationId xmlns:a16="http://schemas.microsoft.com/office/drawing/2014/main" id="{C7D7DBFC-2824-7CF8-94D2-F819669A9EB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a16="http://schemas.microsoft.com/office/drawing/2014/main" id="{BF3CA867-9F8E-CEB3-681E-DD9F1B1819EA}"/>
              </a:ext>
            </a:extLst>
          </p:cNvPr>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a:extLst>
              <a:ext uri="{FF2B5EF4-FFF2-40B4-BE49-F238E27FC236}">
                <a16:creationId xmlns:a16="http://schemas.microsoft.com/office/drawing/2014/main" id="{BA624830-2875-EA14-452E-2CDBE3C8BE2A}"/>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B545B03-F5B2-DA6C-123F-A4D2C02736B1}"/>
              </a:ext>
            </a:extLst>
          </p:cNvPr>
          <p:cNvSpPr txBox="1"/>
          <p:nvPr/>
        </p:nvSpPr>
        <p:spPr>
          <a:xfrm>
            <a:off x="729254" y="160169"/>
            <a:ext cx="7685491" cy="523220"/>
          </a:xfrm>
          <a:prstGeom prst="rect">
            <a:avLst/>
          </a:prstGeom>
          <a:noFill/>
        </p:spPr>
        <p:txBody>
          <a:bodyPr wrap="square" rtlCol="0">
            <a:spAutoFit/>
          </a:bodyPr>
          <a:lstStyle/>
          <a:p>
            <a:pPr algn="ctr"/>
            <a:r>
              <a:rPr lang="en-US" sz="2800" dirty="0">
                <a:solidFill>
                  <a:schemeClr val="bg1"/>
                </a:solidFill>
                <a:latin typeface="Bebas Neue" pitchFamily="34" charset="0"/>
              </a:rPr>
              <a:t>Elements of Business continuity management system</a:t>
            </a:r>
            <a:endParaRPr lang="tr-TR" sz="2800" dirty="0">
              <a:solidFill>
                <a:schemeClr val="bg1"/>
              </a:solidFill>
              <a:latin typeface="Bebas Neue" pitchFamily="34" charset="0"/>
            </a:endParaRPr>
          </a:p>
        </p:txBody>
      </p:sp>
      <p:pic>
        <p:nvPicPr>
          <p:cNvPr id="6" name="Picture 5" descr="A diagram of a company's process&#10;&#10;Description automatically generated">
            <a:extLst>
              <a:ext uri="{FF2B5EF4-FFF2-40B4-BE49-F238E27FC236}">
                <a16:creationId xmlns:a16="http://schemas.microsoft.com/office/drawing/2014/main" id="{3B564CCB-60E6-14D5-B24B-499F3EF2764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27984" y="771550"/>
            <a:ext cx="4647418" cy="3895920"/>
          </a:xfrm>
          <a:prstGeom prst="rect">
            <a:avLst/>
          </a:prstGeom>
        </p:spPr>
      </p:pic>
      <p:sp>
        <p:nvSpPr>
          <p:cNvPr id="7" name="TextBox 6">
            <a:extLst>
              <a:ext uri="{FF2B5EF4-FFF2-40B4-BE49-F238E27FC236}">
                <a16:creationId xmlns:a16="http://schemas.microsoft.com/office/drawing/2014/main" id="{02C358B2-4692-0376-74FC-36EBACC36A77}"/>
              </a:ext>
            </a:extLst>
          </p:cNvPr>
          <p:cNvSpPr txBox="1"/>
          <p:nvPr/>
        </p:nvSpPr>
        <p:spPr>
          <a:xfrm>
            <a:off x="283065" y="1506058"/>
            <a:ext cx="5225039" cy="2585323"/>
          </a:xfrm>
          <a:prstGeom prst="rect">
            <a:avLst/>
          </a:prstGeom>
          <a:noFill/>
        </p:spPr>
        <p:txBody>
          <a:bodyPr wrap="square" rtlCol="0">
            <a:spAutoFit/>
          </a:bodyPr>
          <a:lstStyle/>
          <a:p>
            <a:pPr marL="285750" indent="-285750">
              <a:buFont typeface="Arial" panose="020B0604020202020204" pitchFamily="34" charset="0"/>
              <a:buChar char="•"/>
            </a:pPr>
            <a:r>
              <a:rPr lang="en-IN" b="1" dirty="0"/>
              <a:t>Understanding the organization</a:t>
            </a:r>
          </a:p>
          <a:p>
            <a:pPr marL="285750" indent="-285750">
              <a:buFont typeface="Arial" panose="020B0604020202020204" pitchFamily="34" charset="0"/>
              <a:buChar char="•"/>
            </a:pPr>
            <a:r>
              <a:rPr lang="en-IN" b="1" dirty="0"/>
              <a:t>Risk Assessment </a:t>
            </a:r>
          </a:p>
          <a:p>
            <a:pPr marL="285750" indent="-285750">
              <a:buFont typeface="Arial" panose="020B0604020202020204" pitchFamily="34" charset="0"/>
              <a:buChar char="•"/>
            </a:pPr>
            <a:r>
              <a:rPr lang="en-IN" b="1" dirty="0"/>
              <a:t>Business Impact Analysis</a:t>
            </a:r>
          </a:p>
          <a:p>
            <a:pPr marL="285750" indent="-285750">
              <a:buFont typeface="Arial" panose="020B0604020202020204" pitchFamily="34" charset="0"/>
              <a:buChar char="•"/>
            </a:pPr>
            <a:r>
              <a:rPr lang="en-IN" b="1" dirty="0"/>
              <a:t>BCM Strategy </a:t>
            </a:r>
          </a:p>
          <a:p>
            <a:pPr marL="285750" indent="-285750">
              <a:buFont typeface="Arial" panose="020B0604020202020204" pitchFamily="34" charset="0"/>
              <a:buChar char="•"/>
            </a:pPr>
            <a:r>
              <a:rPr lang="en-IN" b="1" dirty="0"/>
              <a:t>Business Continuity Plan</a:t>
            </a:r>
          </a:p>
          <a:p>
            <a:pPr marL="285750" indent="-285750">
              <a:buFont typeface="Arial" panose="020B0604020202020204" pitchFamily="34" charset="0"/>
              <a:buChar char="•"/>
            </a:pPr>
            <a:r>
              <a:rPr lang="en-IN" b="1" dirty="0"/>
              <a:t>BC Resolution and Implementation</a:t>
            </a:r>
          </a:p>
          <a:p>
            <a:pPr marL="285750" indent="-285750">
              <a:buFont typeface="Arial" panose="020B0604020202020204" pitchFamily="34" charset="0"/>
              <a:buChar char="•"/>
            </a:pPr>
            <a:r>
              <a:rPr lang="en-IN" b="1" dirty="0"/>
              <a:t>Trainings</a:t>
            </a:r>
          </a:p>
          <a:p>
            <a:pPr marL="285750" indent="-285750">
              <a:buFont typeface="Arial" panose="020B0604020202020204" pitchFamily="34" charset="0"/>
              <a:buChar char="•"/>
            </a:pPr>
            <a:r>
              <a:rPr lang="en-IN" b="1" dirty="0"/>
              <a:t>Exercising and Testing</a:t>
            </a:r>
          </a:p>
          <a:p>
            <a:pPr marL="285750" indent="-285750">
              <a:buFont typeface="Arial" panose="020B0604020202020204" pitchFamily="34" charset="0"/>
              <a:buChar char="•"/>
            </a:pPr>
            <a:r>
              <a:rPr lang="en-IN" b="1" dirty="0"/>
              <a:t>Monitoring, Maintenance and Improvement </a:t>
            </a:r>
            <a:endParaRPr lang="en-IN" dirty="0"/>
          </a:p>
        </p:txBody>
      </p:sp>
      <p:pic>
        <p:nvPicPr>
          <p:cNvPr id="3" name="Picture 2">
            <a:extLst>
              <a:ext uri="{FF2B5EF4-FFF2-40B4-BE49-F238E27FC236}">
                <a16:creationId xmlns:a16="http://schemas.microsoft.com/office/drawing/2014/main" id="{F45EBE7E-A04F-87E8-23E4-A3222E6481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170022293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41FCB-0743-49F1-F59B-DE4AE5200F85}"/>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14664384-47C3-F53B-9485-553EB89A9FB9}"/>
              </a:ext>
            </a:extLst>
          </p:cNvPr>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a:extLst>
              <a:ext uri="{FF2B5EF4-FFF2-40B4-BE49-F238E27FC236}">
                <a16:creationId xmlns:a16="http://schemas.microsoft.com/office/drawing/2014/main" id="{6C7A9A88-F1B4-D335-D24A-0900BE45D47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a16="http://schemas.microsoft.com/office/drawing/2014/main" id="{28ACD15E-CD0E-A05A-D8FA-1234311FAD75}"/>
              </a:ext>
            </a:extLst>
          </p:cNvPr>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a:extLst>
              <a:ext uri="{FF2B5EF4-FFF2-40B4-BE49-F238E27FC236}">
                <a16:creationId xmlns:a16="http://schemas.microsoft.com/office/drawing/2014/main" id="{EC34CD9A-F604-EDFF-F678-4B84ED0C1C5A}"/>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E74047D-C5DC-3E02-7546-3522C8461365}"/>
              </a:ext>
            </a:extLst>
          </p:cNvPr>
          <p:cNvSpPr txBox="1"/>
          <p:nvPr/>
        </p:nvSpPr>
        <p:spPr>
          <a:xfrm>
            <a:off x="729254" y="160169"/>
            <a:ext cx="7685491" cy="523220"/>
          </a:xfrm>
          <a:prstGeom prst="rect">
            <a:avLst/>
          </a:prstGeom>
          <a:noFill/>
        </p:spPr>
        <p:txBody>
          <a:bodyPr wrap="square" rtlCol="0">
            <a:spAutoFit/>
          </a:bodyPr>
          <a:lstStyle/>
          <a:p>
            <a:pPr algn="ctr"/>
            <a:r>
              <a:rPr lang="en-US" sz="2800" dirty="0">
                <a:solidFill>
                  <a:schemeClr val="bg1"/>
                </a:solidFill>
                <a:latin typeface="Bebas Neue" pitchFamily="34" charset="0"/>
              </a:rPr>
              <a:t>Benefits of implementing </a:t>
            </a:r>
            <a:r>
              <a:rPr lang="en-US" sz="2800" dirty="0" err="1">
                <a:solidFill>
                  <a:schemeClr val="bg1"/>
                </a:solidFill>
                <a:latin typeface="Bebas Neue" pitchFamily="34" charset="0"/>
              </a:rPr>
              <a:t>bcms</a:t>
            </a:r>
            <a:endParaRPr lang="tr-TR" sz="2800" dirty="0">
              <a:solidFill>
                <a:schemeClr val="bg1"/>
              </a:solidFill>
              <a:latin typeface="Bebas Neue" pitchFamily="34" charset="0"/>
            </a:endParaRPr>
          </a:p>
        </p:txBody>
      </p:sp>
      <p:pic>
        <p:nvPicPr>
          <p:cNvPr id="5" name="Picture 4" descr="A diagram of benefits of bcms&#10;&#10;Description automatically generated">
            <a:extLst>
              <a:ext uri="{FF2B5EF4-FFF2-40B4-BE49-F238E27FC236}">
                <a16:creationId xmlns:a16="http://schemas.microsoft.com/office/drawing/2014/main" id="{BE0A9FBD-3B39-0CB9-C051-7317C0975CD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27984" y="906564"/>
            <a:ext cx="4968552" cy="3851717"/>
          </a:xfrm>
          <a:prstGeom prst="rect">
            <a:avLst/>
          </a:prstGeom>
        </p:spPr>
      </p:pic>
      <p:sp>
        <p:nvSpPr>
          <p:cNvPr id="6" name="TextBox 5">
            <a:extLst>
              <a:ext uri="{FF2B5EF4-FFF2-40B4-BE49-F238E27FC236}">
                <a16:creationId xmlns:a16="http://schemas.microsoft.com/office/drawing/2014/main" id="{D86B22E1-DC4C-A8D0-8B7D-BA85760D2951}"/>
              </a:ext>
            </a:extLst>
          </p:cNvPr>
          <p:cNvSpPr txBox="1"/>
          <p:nvPr/>
        </p:nvSpPr>
        <p:spPr>
          <a:xfrm>
            <a:off x="381991" y="1227758"/>
            <a:ext cx="5225039" cy="3139321"/>
          </a:xfrm>
          <a:prstGeom prst="rect">
            <a:avLst/>
          </a:prstGeom>
          <a:noFill/>
        </p:spPr>
        <p:txBody>
          <a:bodyPr wrap="square" rtlCol="0">
            <a:spAutoFit/>
          </a:bodyPr>
          <a:lstStyle/>
          <a:p>
            <a:pPr marL="285750" indent="-285750">
              <a:buFont typeface="Arial" panose="020B0604020202020204" pitchFamily="34" charset="0"/>
              <a:buChar char="•"/>
            </a:pPr>
            <a:endParaRPr lang="en-IN" b="1" dirty="0"/>
          </a:p>
          <a:p>
            <a:pPr marL="285750" indent="-285750">
              <a:buFont typeface="Arial" panose="020B0604020202020204" pitchFamily="34" charset="0"/>
              <a:buChar char="•"/>
            </a:pPr>
            <a:r>
              <a:rPr lang="en-IN" b="1" dirty="0"/>
              <a:t>Minimizing Downtime and Losses</a:t>
            </a:r>
          </a:p>
          <a:p>
            <a:pPr marL="285750" indent="-285750">
              <a:buFont typeface="Arial" panose="020B0604020202020204" pitchFamily="34" charset="0"/>
              <a:buChar char="•"/>
            </a:pPr>
            <a:r>
              <a:rPr lang="en-IN" b="1" dirty="0"/>
              <a:t>Crisis and Incident Management</a:t>
            </a:r>
          </a:p>
          <a:p>
            <a:pPr marL="285750" indent="-285750">
              <a:buFont typeface="Arial" panose="020B0604020202020204" pitchFamily="34" charset="0"/>
              <a:buChar char="•"/>
            </a:pPr>
            <a:r>
              <a:rPr lang="en-IN" b="1" dirty="0"/>
              <a:t>Operational Continuity During Disruptions </a:t>
            </a:r>
          </a:p>
          <a:p>
            <a:pPr marL="285750" indent="-285750">
              <a:buFont typeface="Arial" panose="020B0604020202020204" pitchFamily="34" charset="0"/>
              <a:buChar char="•"/>
            </a:pPr>
            <a:r>
              <a:rPr lang="en-IN" b="1" dirty="0"/>
              <a:t>Disaster Recovery</a:t>
            </a:r>
          </a:p>
          <a:p>
            <a:pPr marL="285750" indent="-285750">
              <a:buFont typeface="Arial" panose="020B0604020202020204" pitchFamily="34" charset="0"/>
              <a:buChar char="•"/>
            </a:pPr>
            <a:r>
              <a:rPr lang="en-IN" b="1" dirty="0"/>
              <a:t>Reputation Protection </a:t>
            </a:r>
          </a:p>
          <a:p>
            <a:pPr marL="285750" indent="-285750">
              <a:buFont typeface="Arial" panose="020B0604020202020204" pitchFamily="34" charset="0"/>
              <a:buChar char="•"/>
            </a:pPr>
            <a:r>
              <a:rPr lang="en-IN" b="1" dirty="0"/>
              <a:t>People and Asset Protection</a:t>
            </a:r>
          </a:p>
          <a:p>
            <a:pPr marL="285750" indent="-285750">
              <a:buFont typeface="Arial" panose="020B0604020202020204" pitchFamily="34" charset="0"/>
              <a:buChar char="•"/>
            </a:pPr>
            <a:r>
              <a:rPr lang="en-IN" b="1" dirty="0"/>
              <a:t>Customer Retention</a:t>
            </a:r>
          </a:p>
          <a:p>
            <a:pPr marL="285750" indent="-285750">
              <a:buFont typeface="Arial" panose="020B0604020202020204" pitchFamily="34" charset="0"/>
              <a:buChar char="•"/>
            </a:pPr>
            <a:r>
              <a:rPr lang="en-IN" b="1" dirty="0"/>
              <a:t>Stakeholder Trust </a:t>
            </a:r>
          </a:p>
          <a:p>
            <a:pPr marL="285750" indent="-285750">
              <a:buFont typeface="Arial" panose="020B0604020202020204" pitchFamily="34" charset="0"/>
              <a:buChar char="•"/>
            </a:pPr>
            <a:r>
              <a:rPr lang="en-IN" b="1" dirty="0"/>
              <a:t>Preventing Data Losses</a:t>
            </a:r>
          </a:p>
          <a:p>
            <a:pPr marL="285750" indent="-285750">
              <a:buFont typeface="Arial" panose="020B0604020202020204" pitchFamily="34" charset="0"/>
              <a:buChar char="•"/>
            </a:pPr>
            <a:endParaRPr lang="en-IN" dirty="0"/>
          </a:p>
        </p:txBody>
      </p:sp>
      <p:pic>
        <p:nvPicPr>
          <p:cNvPr id="3" name="Picture 2">
            <a:extLst>
              <a:ext uri="{FF2B5EF4-FFF2-40B4-BE49-F238E27FC236}">
                <a16:creationId xmlns:a16="http://schemas.microsoft.com/office/drawing/2014/main" id="{28BC2FFE-2852-F8F1-5548-A1F41BA45A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279522866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FF8D7-4D14-630B-1D47-04D336CCBFE5}"/>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639141D5-BF9D-127B-4BBE-C562CA7670B6}"/>
              </a:ext>
            </a:extLst>
          </p:cNvPr>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a:extLst>
              <a:ext uri="{FF2B5EF4-FFF2-40B4-BE49-F238E27FC236}">
                <a16:creationId xmlns:a16="http://schemas.microsoft.com/office/drawing/2014/main" id="{91E00120-A25C-6252-F794-363CB439B93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a16="http://schemas.microsoft.com/office/drawing/2014/main" id="{508ED3DB-14E6-86C9-3915-906ACE19FEEB}"/>
              </a:ext>
            </a:extLst>
          </p:cNvPr>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a:extLst>
              <a:ext uri="{FF2B5EF4-FFF2-40B4-BE49-F238E27FC236}">
                <a16:creationId xmlns:a16="http://schemas.microsoft.com/office/drawing/2014/main" id="{D3927A56-642C-7B29-910D-A0A669DC2830}"/>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9AC6814-757E-A916-3DB6-745CE9BE4C56}"/>
              </a:ext>
            </a:extLst>
          </p:cNvPr>
          <p:cNvSpPr txBox="1"/>
          <p:nvPr/>
        </p:nvSpPr>
        <p:spPr>
          <a:xfrm>
            <a:off x="729254" y="160169"/>
            <a:ext cx="7685491" cy="523220"/>
          </a:xfrm>
          <a:prstGeom prst="rect">
            <a:avLst/>
          </a:prstGeom>
          <a:noFill/>
        </p:spPr>
        <p:txBody>
          <a:bodyPr wrap="square" rtlCol="0">
            <a:spAutoFit/>
          </a:bodyPr>
          <a:lstStyle/>
          <a:p>
            <a:pPr algn="ctr"/>
            <a:r>
              <a:rPr lang="en-US" sz="2800" dirty="0">
                <a:solidFill>
                  <a:schemeClr val="bg1"/>
                </a:solidFill>
                <a:latin typeface="Bebas Neue" pitchFamily="34" charset="0"/>
              </a:rPr>
              <a:t>Steps of implementing </a:t>
            </a:r>
            <a:r>
              <a:rPr lang="en-US" sz="2800" dirty="0" err="1">
                <a:solidFill>
                  <a:schemeClr val="bg1"/>
                </a:solidFill>
                <a:latin typeface="Bebas Neue" pitchFamily="34" charset="0"/>
              </a:rPr>
              <a:t>bcms</a:t>
            </a:r>
            <a:endParaRPr lang="tr-TR" sz="2800" dirty="0">
              <a:solidFill>
                <a:schemeClr val="bg1"/>
              </a:solidFill>
              <a:latin typeface="Bebas Neue" pitchFamily="34" charset="0"/>
            </a:endParaRPr>
          </a:p>
        </p:txBody>
      </p:sp>
      <p:sp>
        <p:nvSpPr>
          <p:cNvPr id="7" name="TextBox 6">
            <a:extLst>
              <a:ext uri="{FF2B5EF4-FFF2-40B4-BE49-F238E27FC236}">
                <a16:creationId xmlns:a16="http://schemas.microsoft.com/office/drawing/2014/main" id="{97E97349-8FC3-E2CE-800D-6753DF77771D}"/>
              </a:ext>
            </a:extLst>
          </p:cNvPr>
          <p:cNvSpPr txBox="1"/>
          <p:nvPr/>
        </p:nvSpPr>
        <p:spPr>
          <a:xfrm>
            <a:off x="303296" y="1491630"/>
            <a:ext cx="5225039" cy="2862322"/>
          </a:xfrm>
          <a:prstGeom prst="rect">
            <a:avLst/>
          </a:prstGeom>
          <a:noFill/>
        </p:spPr>
        <p:txBody>
          <a:bodyPr wrap="square" rtlCol="0">
            <a:spAutoFit/>
          </a:bodyPr>
          <a:lstStyle/>
          <a:p>
            <a:pPr marL="285750" indent="-285750">
              <a:buFont typeface="Arial" panose="020B0604020202020204" pitchFamily="34" charset="0"/>
              <a:buChar char="•"/>
            </a:pPr>
            <a:r>
              <a:rPr lang="en-IN" b="1" dirty="0"/>
              <a:t>Planning – Business Continuity Plan</a:t>
            </a:r>
          </a:p>
          <a:p>
            <a:pPr marL="285750" indent="-285750">
              <a:buFont typeface="Arial" panose="020B0604020202020204" pitchFamily="34" charset="0"/>
              <a:buChar char="•"/>
            </a:pPr>
            <a:r>
              <a:rPr lang="en-IN" b="1" dirty="0"/>
              <a:t>Establishment</a:t>
            </a:r>
          </a:p>
          <a:p>
            <a:pPr marL="285750" indent="-285750">
              <a:buFont typeface="Arial" panose="020B0604020202020204" pitchFamily="34" charset="0"/>
              <a:buChar char="•"/>
            </a:pPr>
            <a:r>
              <a:rPr lang="en-IN" b="1" dirty="0"/>
              <a:t>Business Risk &amp; Opportunity Assessment </a:t>
            </a:r>
          </a:p>
          <a:p>
            <a:pPr marL="285750" indent="-285750">
              <a:buFont typeface="Arial" panose="020B0604020202020204" pitchFamily="34" charset="0"/>
              <a:buChar char="•"/>
            </a:pPr>
            <a:r>
              <a:rPr lang="en-IN" b="1" dirty="0"/>
              <a:t>Business Impact Analysis </a:t>
            </a:r>
          </a:p>
          <a:p>
            <a:pPr marL="285750" indent="-285750">
              <a:buFont typeface="Arial" panose="020B0604020202020204" pitchFamily="34" charset="0"/>
              <a:buChar char="•"/>
            </a:pPr>
            <a:r>
              <a:rPr lang="en-IN" b="1" dirty="0"/>
              <a:t>Develop a Business continuity strategy </a:t>
            </a:r>
          </a:p>
          <a:p>
            <a:pPr marL="285750" indent="-285750">
              <a:buFont typeface="Arial" panose="020B0604020202020204" pitchFamily="34" charset="0"/>
              <a:buChar char="•"/>
            </a:pPr>
            <a:r>
              <a:rPr lang="en-IN" b="1" dirty="0"/>
              <a:t>Develop the required documentations</a:t>
            </a:r>
          </a:p>
          <a:p>
            <a:pPr marL="285750" indent="-285750">
              <a:buFont typeface="Arial" panose="020B0604020202020204" pitchFamily="34" charset="0"/>
              <a:buChar char="•"/>
            </a:pPr>
            <a:r>
              <a:rPr lang="en-IN" b="1" dirty="0"/>
              <a:t>Provide trainings </a:t>
            </a:r>
          </a:p>
          <a:p>
            <a:pPr marL="285750" indent="-285750">
              <a:buFont typeface="Arial" panose="020B0604020202020204" pitchFamily="34" charset="0"/>
              <a:buChar char="•"/>
            </a:pPr>
            <a:r>
              <a:rPr lang="en-IN" b="1" dirty="0"/>
              <a:t>Testing, Monitoring and Improvement</a:t>
            </a: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p:txBody>
      </p:sp>
      <p:pic>
        <p:nvPicPr>
          <p:cNvPr id="3" name="Picture 2" descr="A diagram of a plan do check act&#10;&#10;Description automatically generated">
            <a:extLst>
              <a:ext uri="{FF2B5EF4-FFF2-40B4-BE49-F238E27FC236}">
                <a16:creationId xmlns:a16="http://schemas.microsoft.com/office/drawing/2014/main" id="{8204F0B5-E9B4-710E-ACEE-479B4A62D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080" y="1171782"/>
            <a:ext cx="3732824" cy="3310030"/>
          </a:xfrm>
          <a:prstGeom prst="rect">
            <a:avLst/>
          </a:prstGeom>
        </p:spPr>
      </p:pic>
      <p:pic>
        <p:nvPicPr>
          <p:cNvPr id="5" name="Picture 4">
            <a:extLst>
              <a:ext uri="{FF2B5EF4-FFF2-40B4-BE49-F238E27FC236}">
                <a16:creationId xmlns:a16="http://schemas.microsoft.com/office/drawing/2014/main" id="{0B576658-36C4-D5FB-5077-5840CFF20F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270833703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EA24-DDCB-FC65-FCBD-18D531959E85}"/>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CA495AFE-D245-9E05-160F-DBED8534D4C9}"/>
              </a:ext>
            </a:extLst>
          </p:cNvPr>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a:extLst>
              <a:ext uri="{FF2B5EF4-FFF2-40B4-BE49-F238E27FC236}">
                <a16:creationId xmlns:a16="http://schemas.microsoft.com/office/drawing/2014/main" id="{6AAAA1C9-4AF2-2816-75E3-3E3EF970670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a16="http://schemas.microsoft.com/office/drawing/2014/main" id="{DF1ABC78-44BE-C6F0-317C-A4C1B8381DFE}"/>
              </a:ext>
            </a:extLst>
          </p:cNvPr>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a:extLst>
              <a:ext uri="{FF2B5EF4-FFF2-40B4-BE49-F238E27FC236}">
                <a16:creationId xmlns:a16="http://schemas.microsoft.com/office/drawing/2014/main" id="{568F8028-ABFD-8810-0729-A9B2A2FEB0FF}"/>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CAA4D72-19AA-9A29-DBA9-E66298D1B708}"/>
              </a:ext>
            </a:extLst>
          </p:cNvPr>
          <p:cNvSpPr txBox="1"/>
          <p:nvPr/>
        </p:nvSpPr>
        <p:spPr>
          <a:xfrm>
            <a:off x="729254" y="160169"/>
            <a:ext cx="7685491" cy="523220"/>
          </a:xfrm>
          <a:prstGeom prst="rect">
            <a:avLst/>
          </a:prstGeom>
          <a:noFill/>
        </p:spPr>
        <p:txBody>
          <a:bodyPr wrap="square" rtlCol="0">
            <a:spAutoFit/>
          </a:bodyPr>
          <a:lstStyle/>
          <a:p>
            <a:pPr algn="ctr"/>
            <a:r>
              <a:rPr lang="en-US" sz="2800" dirty="0">
                <a:solidFill>
                  <a:schemeClr val="bg1"/>
                </a:solidFill>
                <a:latin typeface="Bebas Neue" pitchFamily="34" charset="0"/>
              </a:rPr>
              <a:t>We can assist in implementation of </a:t>
            </a:r>
            <a:r>
              <a:rPr lang="en-US" sz="2800" dirty="0" err="1">
                <a:solidFill>
                  <a:schemeClr val="bg1"/>
                </a:solidFill>
                <a:latin typeface="Bebas Neue" pitchFamily="34" charset="0"/>
              </a:rPr>
              <a:t>bcms</a:t>
            </a:r>
            <a:endParaRPr lang="tr-TR" sz="2800" dirty="0">
              <a:solidFill>
                <a:schemeClr val="bg1"/>
              </a:solidFill>
              <a:latin typeface="Bebas Neue" pitchFamily="34" charset="0"/>
            </a:endParaRPr>
          </a:p>
        </p:txBody>
      </p:sp>
      <p:sp>
        <p:nvSpPr>
          <p:cNvPr id="7" name="TextBox 6">
            <a:extLst>
              <a:ext uri="{FF2B5EF4-FFF2-40B4-BE49-F238E27FC236}">
                <a16:creationId xmlns:a16="http://schemas.microsoft.com/office/drawing/2014/main" id="{A8617BC9-4343-8CB8-FDC8-CA61091BD4DB}"/>
              </a:ext>
            </a:extLst>
          </p:cNvPr>
          <p:cNvSpPr txBox="1"/>
          <p:nvPr/>
        </p:nvSpPr>
        <p:spPr>
          <a:xfrm>
            <a:off x="539552" y="1369758"/>
            <a:ext cx="8301152" cy="2862322"/>
          </a:xfrm>
          <a:prstGeom prst="rect">
            <a:avLst/>
          </a:prstGeom>
          <a:noFill/>
        </p:spPr>
        <p:txBody>
          <a:bodyPr wrap="square" rtlCol="0">
            <a:spAutoFit/>
          </a:bodyPr>
          <a:lstStyle/>
          <a:p>
            <a:pPr marL="285750" indent="-285750">
              <a:buFont typeface="Arial" panose="020B0604020202020204" pitchFamily="34" charset="0"/>
              <a:buChar char="•"/>
            </a:pPr>
            <a:r>
              <a:rPr lang="en-IN" b="1" dirty="0"/>
              <a:t>Gap Analysis Audit</a:t>
            </a:r>
          </a:p>
          <a:p>
            <a:pPr marL="285750" indent="-285750">
              <a:buFont typeface="Arial" panose="020B0604020202020204" pitchFamily="34" charset="0"/>
              <a:buChar char="•"/>
            </a:pPr>
            <a:r>
              <a:rPr lang="en-IN" b="1" dirty="0"/>
              <a:t>Identifying the context and scope of BCMS</a:t>
            </a:r>
          </a:p>
          <a:p>
            <a:pPr marL="285750" indent="-285750">
              <a:buFont typeface="Arial" panose="020B0604020202020204" pitchFamily="34" charset="0"/>
              <a:buChar char="•"/>
            </a:pPr>
            <a:r>
              <a:rPr lang="en-IN" b="1" dirty="0"/>
              <a:t>Preparation of the required documents as per the ISO 22301: 2019</a:t>
            </a:r>
          </a:p>
          <a:p>
            <a:pPr marL="285750" indent="-285750">
              <a:buFont typeface="Arial" panose="020B0604020202020204" pitchFamily="34" charset="0"/>
              <a:buChar char="•"/>
            </a:pPr>
            <a:r>
              <a:rPr lang="en-IN" b="1" dirty="0"/>
              <a:t>Business Risk Assessment </a:t>
            </a:r>
          </a:p>
          <a:p>
            <a:pPr marL="285750" indent="-285750">
              <a:buFont typeface="Arial" panose="020B0604020202020204" pitchFamily="34" charset="0"/>
              <a:buChar char="•"/>
            </a:pPr>
            <a:r>
              <a:rPr lang="en-IN" b="1" dirty="0"/>
              <a:t>Developing mitigation plans for the identified potential risks.</a:t>
            </a:r>
          </a:p>
          <a:p>
            <a:pPr marL="285750" indent="-285750">
              <a:buFont typeface="Arial" panose="020B0604020202020204" pitchFamily="34" charset="0"/>
              <a:buChar char="•"/>
            </a:pPr>
            <a:r>
              <a:rPr lang="en-IN" b="1" dirty="0"/>
              <a:t>Trainings for the implementation of the BCMS in each process required for the business continuity</a:t>
            </a:r>
          </a:p>
          <a:p>
            <a:pPr marL="285750" indent="-285750">
              <a:buFont typeface="Arial" panose="020B0604020202020204" pitchFamily="34" charset="0"/>
              <a:buChar char="•"/>
            </a:pPr>
            <a:r>
              <a:rPr lang="en-IN" b="1" dirty="0"/>
              <a:t>Conducting internal audits and identifying areas for improvements </a:t>
            </a:r>
          </a:p>
          <a:p>
            <a:pPr marL="285750" indent="-285750">
              <a:buFont typeface="Arial" panose="020B0604020202020204" pitchFamily="34" charset="0"/>
              <a:buChar char="•"/>
            </a:pPr>
            <a:r>
              <a:rPr lang="en-IN" b="1" dirty="0"/>
              <a:t>Proposing the corrective actions to close the identified gaps/NCRs</a:t>
            </a:r>
          </a:p>
          <a:p>
            <a:pPr marL="285750" indent="-285750">
              <a:buFont typeface="Arial" panose="020B0604020202020204" pitchFamily="34" charset="0"/>
              <a:buChar char="•"/>
            </a:pPr>
            <a:r>
              <a:rPr lang="en-IN" b="1" dirty="0"/>
              <a:t>Developing the Improvement Strategy </a:t>
            </a:r>
            <a:endParaRPr lang="en-IN" dirty="0"/>
          </a:p>
        </p:txBody>
      </p:sp>
      <p:pic>
        <p:nvPicPr>
          <p:cNvPr id="3" name="Picture 2">
            <a:extLst>
              <a:ext uri="{FF2B5EF4-FFF2-40B4-BE49-F238E27FC236}">
                <a16:creationId xmlns:a16="http://schemas.microsoft.com/office/drawing/2014/main" id="{8A4DA5DA-28F3-768E-3B97-C691EFC2A4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333862044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0" y="0"/>
            <a:ext cx="9144000" cy="843558"/>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7" name="TextBox 56"/>
          <p:cNvSpPr txBox="1"/>
          <p:nvPr/>
        </p:nvSpPr>
        <p:spPr>
          <a:xfrm>
            <a:off x="2696400" y="1728536"/>
            <a:ext cx="3747808" cy="1107996"/>
          </a:xfrm>
          <a:prstGeom prst="rect">
            <a:avLst/>
          </a:prstGeom>
          <a:noFill/>
        </p:spPr>
        <p:txBody>
          <a:bodyPr wrap="square" rtlCol="0">
            <a:spAutoFit/>
          </a:bodyPr>
          <a:lstStyle/>
          <a:p>
            <a:pPr algn="ctr"/>
            <a:r>
              <a:rPr lang="tr-TR" sz="6600" dirty="0">
                <a:solidFill>
                  <a:schemeClr val="tx2">
                    <a:lumMod val="50000"/>
                  </a:schemeClr>
                </a:solidFill>
                <a:latin typeface="Bebas Neue" pitchFamily="34" charset="0"/>
              </a:rPr>
              <a:t>Thank you</a:t>
            </a:r>
          </a:p>
        </p:txBody>
      </p:sp>
      <p:grpSp>
        <p:nvGrpSpPr>
          <p:cNvPr id="2" name="Group 1"/>
          <p:cNvGrpSpPr/>
          <p:nvPr/>
        </p:nvGrpSpPr>
        <p:grpSpPr>
          <a:xfrm>
            <a:off x="4293794" y="2931790"/>
            <a:ext cx="553020" cy="553020"/>
            <a:chOff x="4293794" y="2169718"/>
            <a:chExt cx="553020" cy="553020"/>
          </a:xfrm>
        </p:grpSpPr>
        <p:sp>
          <p:nvSpPr>
            <p:cNvPr id="32" name="Oval 31"/>
            <p:cNvSpPr/>
            <p:nvPr/>
          </p:nvSpPr>
          <p:spPr>
            <a:xfrm>
              <a:off x="4293794" y="2169718"/>
              <a:ext cx="553020" cy="553020"/>
            </a:xfrm>
            <a:prstGeom prst="ellipse">
              <a:avLst/>
            </a:prstGeom>
            <a:solidFill>
              <a:srgbClr val="2782A7"/>
            </a:solidFill>
            <a:ln>
              <a:noFill/>
            </a:ln>
            <a:effectLst>
              <a:reflection blurRad="6350" stA="9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TextBox 27"/>
            <p:cNvSpPr txBox="1"/>
            <p:nvPr/>
          </p:nvSpPr>
          <p:spPr>
            <a:xfrm>
              <a:off x="4393600" y="2208430"/>
              <a:ext cx="314796" cy="492443"/>
            </a:xfrm>
            <a:prstGeom prst="rect">
              <a:avLst/>
            </a:prstGeom>
            <a:noFill/>
          </p:spPr>
          <p:txBody>
            <a:bodyPr wrap="square" rtlCol="0">
              <a:spAutoFit/>
            </a:bodyPr>
            <a:lstStyle/>
            <a:p>
              <a:r>
                <a:rPr lang="tr-TR" sz="2600" dirty="0">
                  <a:solidFill>
                    <a:schemeClr val="bg1"/>
                  </a:solidFill>
                  <a:latin typeface="Open Sans" pitchFamily="34" charset="0"/>
                  <a:ea typeface="Open Sans" pitchFamily="34" charset="0"/>
                  <a:cs typeface="Open Sans" pitchFamily="34" charset="0"/>
                </a:rPr>
                <a:t>?</a:t>
              </a:r>
            </a:p>
          </p:txBody>
        </p:sp>
      </p:grpSp>
      <p:pic>
        <p:nvPicPr>
          <p:cNvPr id="2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758281"/>
            <a:ext cx="914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Rectangle 41"/>
          <p:cNvSpPr/>
          <p:nvPr/>
        </p:nvSpPr>
        <p:spPr>
          <a:xfrm>
            <a:off x="0" y="4781138"/>
            <a:ext cx="2258743" cy="362350"/>
          </a:xfrm>
          <a:prstGeom prst="rect">
            <a:avLst/>
          </a:prstGeom>
          <a:solidFill>
            <a:srgbClr val="278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TextBox 2">
            <a:extLst>
              <a:ext uri="{FF2B5EF4-FFF2-40B4-BE49-F238E27FC236}">
                <a16:creationId xmlns:a16="http://schemas.microsoft.com/office/drawing/2014/main" id="{C0D07756-EB54-D100-BAB2-7ABE9411B710}"/>
              </a:ext>
            </a:extLst>
          </p:cNvPr>
          <p:cNvSpPr txBox="1"/>
          <p:nvPr/>
        </p:nvSpPr>
        <p:spPr>
          <a:xfrm>
            <a:off x="2915816" y="4774156"/>
            <a:ext cx="5382428" cy="369332"/>
          </a:xfrm>
          <a:prstGeom prst="rect">
            <a:avLst/>
          </a:prstGeom>
          <a:noFill/>
        </p:spPr>
        <p:txBody>
          <a:bodyPr wrap="square" rtlCol="0">
            <a:spAutoFit/>
          </a:bodyPr>
          <a:lstStyle/>
          <a:p>
            <a:pPr algn="ctr"/>
            <a:r>
              <a:rPr lang="en-US" dirty="0">
                <a:solidFill>
                  <a:schemeClr val="tx2">
                    <a:lumMod val="75000"/>
                  </a:schemeClr>
                </a:solidFill>
                <a:latin typeface="Arial" panose="020B0604020202020204" pitchFamily="34" charset="0"/>
                <a:cs typeface="Arial" panose="020B0604020202020204" pitchFamily="34" charset="0"/>
              </a:rPr>
              <a:t>Gulf Consultant &amp; Quality Center WLL</a:t>
            </a:r>
            <a:endParaRPr lang="tr-TR" dirty="0">
              <a:solidFill>
                <a:schemeClr val="tx2">
                  <a:lumMod val="75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7EEBD3C-C01D-AB79-086B-CE9698A7DA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538"/>
            <a:ext cx="1476225" cy="843557"/>
          </a:xfrm>
          <a:prstGeom prst="rect">
            <a:avLst/>
          </a:prstGeom>
        </p:spPr>
      </p:pic>
    </p:spTree>
    <p:extLst>
      <p:ext uri="{BB962C8B-B14F-4D97-AF65-F5344CB8AC3E}">
        <p14:creationId xmlns:p14="http://schemas.microsoft.com/office/powerpoint/2010/main" val="3816528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32" presetClass="emph" presetSubtype="0" repeatCount="indefinite" fill="hold" nodeType="afterEffect">
                                  <p:stCondLst>
                                    <p:cond delay="0"/>
                                  </p:stCondLst>
                                  <p:endCondLst>
                                    <p:cond evt="onNext" delay="0">
                                      <p:tgtEl>
                                        <p:sldTgt/>
                                      </p:tgtEl>
                                    </p:cond>
                                  </p:end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par>
                                <p:cTn id="15" presetID="1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3180</TotalTime>
  <Words>440</Words>
  <Application>Microsoft Office PowerPoint</Application>
  <PresentationFormat>On-screen Show (16:9)</PresentationFormat>
  <Paragraphs>80</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Bebas Neue</vt:lpstr>
      <vt:lpstr>Calibri</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Voxelflux</dc:creator>
  <cp:lastModifiedBy>info gcqcquality.com</cp:lastModifiedBy>
  <cp:revision>201</cp:revision>
  <cp:lastPrinted>2024-11-19T07:57:46Z</cp:lastPrinted>
  <dcterms:created xsi:type="dcterms:W3CDTF">2013-09-19T08:29:56Z</dcterms:created>
  <dcterms:modified xsi:type="dcterms:W3CDTF">2024-11-19T08:04:28Z</dcterms:modified>
  <cp:contentStatus/>
</cp:coreProperties>
</file>